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5.xml" ContentType="application/vnd.openxmlformats-officedocument.presentationml.slide+xml"/>
  <Override PartName="/ppt/presentation.xml" ContentType="application/vnd.openxmlformats-officedocument.presentationml.presentation.main+xml"/>
  <Override PartName="/ppt/notesSlides/notesSlide3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slideMasters/slideMaster1.xml" ContentType="application/vnd.openxmlformats-officedocument.presentationml.slideMaster+xml"/>
  <Override PartName="/ppt/notesSlides/notesSlide3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31.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32.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33.xml" ContentType="application/vnd.openxmlformats-officedocument.presentationml.notesSlide+xml"/>
  <Override PartName="/ppt/slideLayouts/slideLayout16.xml" ContentType="application/vnd.openxmlformats-officedocument.presentationml.slideLayou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customXml/itemProps2.xml" ContentType="application/vnd.openxmlformats-officedocument.customXmlProperties+xml"/>
  <Override PartName="/customXml/itemProps3.xml" ContentType="application/vnd.openxmlformats-officedocument.customXmlPropertie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6"/>
  </p:notesMasterIdLst>
  <p:sldIdLst>
    <p:sldId id="256" r:id="rId5"/>
    <p:sldId id="259" r:id="rId6"/>
    <p:sldId id="3707" r:id="rId7"/>
    <p:sldId id="2076136804" r:id="rId8"/>
    <p:sldId id="11343" r:id="rId9"/>
    <p:sldId id="11318" r:id="rId10"/>
    <p:sldId id="2076136803" r:id="rId11"/>
    <p:sldId id="1628" r:id="rId12"/>
    <p:sldId id="11342" r:id="rId13"/>
    <p:sldId id="1629" r:id="rId14"/>
    <p:sldId id="10540" r:id="rId15"/>
    <p:sldId id="10551" r:id="rId16"/>
    <p:sldId id="2076136805" r:id="rId17"/>
    <p:sldId id="2076136807" r:id="rId18"/>
    <p:sldId id="2325" r:id="rId19"/>
    <p:sldId id="2326" r:id="rId20"/>
    <p:sldId id="2360" r:id="rId21"/>
    <p:sldId id="4296" r:id="rId22"/>
    <p:sldId id="4297" r:id="rId23"/>
    <p:sldId id="2076136808" r:id="rId24"/>
    <p:sldId id="11409" r:id="rId25"/>
    <p:sldId id="3750" r:id="rId26"/>
    <p:sldId id="3751" r:id="rId27"/>
    <p:sldId id="11395" r:id="rId28"/>
    <p:sldId id="11411" r:id="rId29"/>
    <p:sldId id="11429" r:id="rId30"/>
    <p:sldId id="11413" r:id="rId31"/>
    <p:sldId id="11401" r:id="rId32"/>
    <p:sldId id="11322" r:id="rId33"/>
    <p:sldId id="11378" r:id="rId34"/>
    <p:sldId id="11359" r:id="rId35"/>
    <p:sldId id="11425" r:id="rId36"/>
    <p:sldId id="11360" r:id="rId37"/>
    <p:sldId id="1622" r:id="rId38"/>
    <p:sldId id="10537" r:id="rId39"/>
    <p:sldId id="2400" r:id="rId40"/>
    <p:sldId id="2017" r:id="rId41"/>
    <p:sldId id="10535" r:id="rId42"/>
    <p:sldId id="2332" r:id="rId43"/>
    <p:sldId id="10552" r:id="rId44"/>
    <p:sldId id="2004" r:id="rId45"/>
    <p:sldId id="2022" r:id="rId46"/>
    <p:sldId id="2076136809" r:id="rId47"/>
    <p:sldId id="2076136810" r:id="rId48"/>
    <p:sldId id="1948" r:id="rId49"/>
    <p:sldId id="1978" r:id="rId50"/>
    <p:sldId id="1979" r:id="rId51"/>
    <p:sldId id="1999" r:id="rId52"/>
    <p:sldId id="2462" r:id="rId53"/>
    <p:sldId id="2446" r:id="rId54"/>
    <p:sldId id="11430" r:id="rId55"/>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9" autoAdjust="0"/>
    <p:restoredTop sz="94660"/>
  </p:normalViewPr>
  <p:slideViewPr>
    <p:cSldViewPr snapToGrid="0">
      <p:cViewPr varScale="1">
        <p:scale>
          <a:sx n="111" d="100"/>
          <a:sy n="111" d="100"/>
        </p:scale>
        <p:origin x="224"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2E534-29E7-4E35-9827-B13432E07B4C}" type="datetimeFigureOut">
              <a:rPr lang="en-NL" smtClean="0"/>
              <a:t>12/4/19</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F99B8-1F75-43F4-B8A2-CFC1AED19DF0}" type="slidenum">
              <a:rPr lang="en-NL" smtClean="0"/>
              <a:t>‹#›</a:t>
            </a:fld>
            <a:endParaRPr lang="en-NL"/>
          </a:p>
        </p:txBody>
      </p:sp>
    </p:spTree>
    <p:extLst>
      <p:ext uri="{BB962C8B-B14F-4D97-AF65-F5344CB8AC3E}">
        <p14:creationId xmlns:p14="http://schemas.microsoft.com/office/powerpoint/2010/main" val="2097789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kubernetes/community/blob/master/contributors/design-proposals/release/versioning.md#kubernetes-release-version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redhat.com/cms/managed-files/cm-oreilly-kubernetes-patterns-ebook-f19824-201910-en.pdf"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artner.com/smarterwithgartner/6-best-practices-for-creating-a-container-platform-strateg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ncf.io/blog/2018/03/06/kubernetes-first-cncf-project-graduat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oicheryl.com/2019/05/21/266-million-keynote-at-kubecon-cloudnativecon-barcelona/"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ubernetes.io/blog/2019/10/03/2019-steering-committee-election-resul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637BB9-5BC9-CA41-BEA8-68EEBAABC8A4}" type="slidenum">
              <a:rPr lang="en-US" smtClean="0"/>
              <a:t>1</a:t>
            </a:fld>
            <a:endParaRPr lang="en-US"/>
          </a:p>
        </p:txBody>
      </p:sp>
    </p:spTree>
    <p:extLst>
      <p:ext uri="{BB962C8B-B14F-4D97-AF65-F5344CB8AC3E}">
        <p14:creationId xmlns:p14="http://schemas.microsoft.com/office/powerpoint/2010/main" val="3607829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46205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Kubernetes is open-source orchestration software for deploying, managing, and scaling containers.  It is highly portable, extensible and can self-heal.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The fully managed Azure Kubernetes Service (AKS) makes deploying and managing containerized applications easy. It offers serverless Kubernetes, an integrated continuous integration and continuous delivery (CI/CD) experience, and enterprise-grade security and governance. Combined with DevOps practices, AKS helps unite your development and operations teams on a single platform to rapidly build, deliver, and scale applications with confidence.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Running managed Kubernetes on Azure has the following benefits: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Manage K8s with ease: Minimize infrastructure maintenance leveraging managed control plane, automated upgrades and repair, and built-in monitoring. And achieve higher availability and protect applications from datacenter failures using redundancies across availability zones.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A</a:t>
            </a:r>
            <a:r>
              <a:rPr lang="en-US" dirty="0"/>
              <a:t>ccelerate containerized development: </a:t>
            </a:r>
            <a:r>
              <a:rPr lang="en-US" sz="882" b="0" i="0" u="none" strike="noStrike" kern="1200" dirty="0">
                <a:solidFill>
                  <a:schemeClr val="tx1"/>
                </a:solidFill>
                <a:effectLst/>
                <a:latin typeface="Segoe UI" panose="020B0502040204020203" pitchFamily="34" charset="0"/>
                <a:ea typeface="+mn-ea"/>
                <a:cs typeface="+mn-cs"/>
              </a:rPr>
              <a:t>Faster end-to-end development experience and integration with Visual Studio Code, Azure Pipelines and Azure Monitor</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Build on enterprise-grade secure foundation: </a:t>
            </a:r>
            <a:r>
              <a:rPr lang="en-US" sz="882" b="0" i="0" u="none" strike="noStrike" kern="1200" dirty="0">
                <a:solidFill>
                  <a:schemeClr val="tx1"/>
                </a:solidFill>
                <a:effectLst/>
                <a:latin typeface="Segoe UI" panose="020B0502040204020203" pitchFamily="34" charset="0"/>
                <a:ea typeface="+mn-ea"/>
                <a:cs typeface="+mn-cs"/>
              </a:rPr>
              <a:t>Advanced identity and access management using Azure Active Directory, and dynamic rules enforcement across multiple clusters with Azure Policy.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n w="0"/>
                <a:solidFill>
                  <a:schemeClr val="tx1"/>
                </a:solidFill>
              </a:rPr>
              <a:t>Run any </a:t>
            </a:r>
            <a:r>
              <a:rPr lang="en-US" sz="900">
                <a:ln w="0"/>
                <a:solidFill>
                  <a:schemeClr val="tx1"/>
                </a:solidFill>
              </a:rPr>
              <a:t>workload anywhere: </a:t>
            </a:r>
            <a:r>
              <a:rPr lang="en-US" sz="900">
                <a:solidFill>
                  <a:srgbClr val="000000"/>
                </a:solidFill>
              </a:rPr>
              <a:t>From Windows to Linux containers, from public cloud to IoT Edge, use Kubernetes to orchestrate anything running anywhere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ln w="0"/>
              <a:solidFill>
                <a:schemeClr val="tx1"/>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12/4/19 12:21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787506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637BB9-5BC9-CA41-BEA8-68EEBAABC8A4}" type="slidenum">
              <a:rPr lang="en-US" smtClean="0"/>
              <a:t>14</a:t>
            </a:fld>
            <a:endParaRPr lang="en-US"/>
          </a:p>
        </p:txBody>
      </p:sp>
    </p:spTree>
    <p:extLst>
      <p:ext uri="{BB962C8B-B14F-4D97-AF65-F5344CB8AC3E}">
        <p14:creationId xmlns:p14="http://schemas.microsoft.com/office/powerpoint/2010/main" val="2219812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738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90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endParaRPr lang="en-US" sz="1400" b="1">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4"/>
          </p:nvPr>
        </p:nvSpPr>
        <p:spPr>
          <a:xfrm>
            <a:off x="0" y="8829968"/>
            <a:ext cx="3037840" cy="466433"/>
          </a:xfrm>
        </p:spPr>
        <p:txBody>
          <a:bodyPr/>
          <a:lstStyle/>
          <a:p>
            <a:pPr marL="571500" marR="0" lvl="0" indent="0" algn="l" defTabSz="93453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453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77B339E5-2C5A-964E-A324-80E05A226C75}" type="datetime1">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12/4/19</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1A6394F6-822C-1448-96C9-DC8FB41C716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669216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endParaRPr lang="en-US" sz="1400" b="1">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4"/>
          </p:nvPr>
        </p:nvSpPr>
        <p:spPr>
          <a:xfrm>
            <a:off x="0" y="8829968"/>
            <a:ext cx="3037840" cy="466433"/>
          </a:xfrm>
        </p:spPr>
        <p:txBody>
          <a:bodyPr/>
          <a:lstStyle/>
          <a:p>
            <a:pPr marL="571500" marR="0" lvl="0" indent="0" algn="l" defTabSz="93453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453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77B339E5-2C5A-964E-A324-80E05A226C75}" type="datetime1">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12/4/19</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1A6394F6-822C-1448-96C9-DC8FB41C716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76078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How the application will look like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12/4/19 12:28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13500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905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65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637BB9-5BC9-CA41-BEA8-68EEBAABC8A4}" type="slidenum">
              <a:rPr lang="en-US" smtClean="0"/>
              <a:t>2</a:t>
            </a:fld>
            <a:endParaRPr lang="en-US"/>
          </a:p>
        </p:txBody>
      </p:sp>
    </p:spTree>
    <p:extLst>
      <p:ext uri="{BB962C8B-B14F-4D97-AF65-F5344CB8AC3E}">
        <p14:creationId xmlns:p14="http://schemas.microsoft.com/office/powerpoint/2010/main" val="39382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Protection from human errors only</a:t>
            </a:r>
          </a:p>
          <a:p>
            <a:pPr marL="171450" indent="-171450">
              <a:buFontTx/>
              <a:buChar char="-"/>
            </a:pPr>
            <a:r>
              <a:rPr lang="en-GB" dirty="0"/>
              <a:t>State externalized </a:t>
            </a:r>
          </a:p>
          <a:p>
            <a:pPr marL="171450" indent="-171450">
              <a:buFontTx/>
              <a:buChar char="-"/>
            </a:pP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12/4/19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8187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ACID, relational data bases, only reads</a:t>
            </a:r>
          </a:p>
          <a:p>
            <a:pPr marL="171450" indent="-171450">
              <a:buFontTx/>
              <a:buChar char="-"/>
            </a:pPr>
            <a:r>
              <a:rPr lang="en-GB" dirty="0"/>
              <a:t>ACR, geo-replication or deploy twice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12/4/19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7952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Less cost, lower RTO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12/4/19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56872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Active active, demo!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12/4/19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330228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Excited about the decoupling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12/4/19 12:30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99618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Substitute for 14</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69453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https://github.com/kubernetes/community/blob/master/contributors/design-proposals/release/versioning.md#kubernetes-release-versioning</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414E9-528B-4F66-B5E0-C354E13869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744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157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31D1FFF-3FFC-43D2-9459-0F48547740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0223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6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47958">
              <a:buFont typeface="Arial" panose="020B0604020202020204" pitchFamily="34" charset="0"/>
              <a:buNone/>
              <a:defRPr/>
            </a:pPr>
            <a:r>
              <a:rPr lang="en-US" dirty="0"/>
              <a:t>Lead with this slide.  Use it as a conversation starter with customer. Talk about an experience you have with one of these.  Encourage customer to share their experiences with us.  Do not cover every topic.  Do allow customer to bring new topics.</a:t>
            </a:r>
          </a:p>
          <a:p>
            <a:pPr marL="171450" indent="-171450" defTabSz="947958">
              <a:buFont typeface="Arial" panose="020B0604020202020204" pitchFamily="34" charset="0"/>
              <a:buChar char="•"/>
              <a:defRPr/>
            </a:pPr>
            <a:r>
              <a:rPr lang="en-US" dirty="0"/>
              <a:t>What opportunities does customer see in Azure/cloud?</a:t>
            </a:r>
          </a:p>
          <a:p>
            <a:pPr marL="171450" indent="-171450" defTabSz="947958">
              <a:buFont typeface="Arial" panose="020B0604020202020204" pitchFamily="34" charset="0"/>
              <a:buChar char="•"/>
              <a:defRPr/>
            </a:pPr>
            <a:r>
              <a:rPr lang="en-US" dirty="0"/>
              <a:t>What challenges does customer have?</a:t>
            </a:r>
          </a:p>
          <a:p>
            <a:pPr marL="171450" indent="-171450" defTabSz="947958">
              <a:buFont typeface="Arial" panose="020B0604020202020204" pitchFamily="34" charset="0"/>
              <a:buChar char="•"/>
              <a:defRPr/>
            </a:pPr>
            <a:r>
              <a:rPr lang="en-US" dirty="0"/>
              <a:t>What specific opportunities and/or challenges is customer interested in pursuing?</a:t>
            </a:r>
          </a:p>
          <a:p>
            <a:pPr marL="171450" indent="-171450" defTabSz="947958">
              <a:buFont typeface="Arial" panose="020B0604020202020204" pitchFamily="34" charset="0"/>
              <a:buChar char="•"/>
              <a:defRPr/>
            </a:pPr>
            <a:r>
              <a:rPr lang="en-US" dirty="0"/>
              <a:t>What related opportunities and/or challenges has customer not expressed to us?</a:t>
            </a:r>
          </a:p>
          <a:p>
            <a:endParaRPr lang="en-US" dirty="0"/>
          </a:p>
        </p:txBody>
      </p:sp>
      <p:sp>
        <p:nvSpPr>
          <p:cNvPr id="4" name="Slide Number Placeholder 3"/>
          <p:cNvSpPr>
            <a:spLocks noGrp="1"/>
          </p:cNvSpPr>
          <p:nvPr>
            <p:ph type="sldNum" sz="quarter" idx="10"/>
          </p:nvPr>
        </p:nvSpPr>
        <p:spPr/>
        <p:txBody>
          <a:bodyPr/>
          <a:lstStyle/>
          <a:p>
            <a:pPr marL="0" marR="0" lvl="0" indent="0" algn="r" defTabSz="947958"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795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648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918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74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582669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923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637BB9-5BC9-CA41-BEA8-68EEBAABC8A4}" type="slidenum">
              <a:rPr lang="en-US" smtClean="0"/>
              <a:t>44</a:t>
            </a:fld>
            <a:endParaRPr lang="en-US"/>
          </a:p>
        </p:txBody>
      </p:sp>
    </p:spTree>
    <p:extLst>
      <p:ext uri="{BB962C8B-B14F-4D97-AF65-F5344CB8AC3E}">
        <p14:creationId xmlns:p14="http://schemas.microsoft.com/office/powerpoint/2010/main" val="2738674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42139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0129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82656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8852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Kubernetes Patterns (free) - Reusable Elements for Designing Cloud-Native Applications - 266 page O'Reilly Book</a:t>
            </a:r>
          </a:p>
          <a:p>
            <a:r>
              <a:rPr lang="en-GB" sz="1200" kern="1200" dirty="0">
                <a:solidFill>
                  <a:schemeClr val="tx1"/>
                </a:solidFill>
                <a:effectLst/>
                <a:latin typeface="+mn-lt"/>
                <a:ea typeface="+mn-ea"/>
                <a:cs typeface="+mn-cs"/>
                <a:hlinkClick r:id="rId3"/>
              </a:rPr>
              <a:t>https://www.redhat.com/cms/managed-files/cm-oreilly-kubernetes-patterns-ebook-f19824-201910-en.pdf</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8851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637BB9-5BC9-CA41-BEA8-68EEBAABC8A4}" type="slidenum">
              <a:rPr lang="en-US" smtClean="0"/>
              <a:t>4</a:t>
            </a:fld>
            <a:endParaRPr lang="en-US"/>
          </a:p>
        </p:txBody>
      </p:sp>
    </p:spTree>
    <p:extLst>
      <p:ext uri="{BB962C8B-B14F-4D97-AF65-F5344CB8AC3E}">
        <p14:creationId xmlns:p14="http://schemas.microsoft.com/office/powerpoint/2010/main" val="2480970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Full statistic sources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kern="1200">
                <a:solidFill>
                  <a:schemeClr val="tx1"/>
                </a:solidFill>
                <a:latin typeface="Segoe UI Light" pitchFamily="34" charset="0"/>
                <a:ea typeface="+mn-ea"/>
                <a:cs typeface="+mn-cs"/>
              </a:rPr>
              <a:t>Gartner. “6 Best Practices for Creating a Container Platform Strategy.” April 23, 2019. </a:t>
            </a:r>
            <a:r>
              <a:rPr lang="en-US" sz="900"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https://www.gartner.com/smarterwithgartner/6-best-practices-for-creating-a-container-platform-strategy/</a:t>
            </a:r>
            <a:endParaRPr lang="en-US" sz="900"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8865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AU" sz="1200">
                <a:latin typeface="Segoe UI" panose="020B0502040204020203" pitchFamily="34" charset="0"/>
                <a:cs typeface="Segoe UI" panose="020B0502040204020203" pitchFamily="34" charset="0"/>
              </a:rPr>
              <a:t>Full statistic sources</a:t>
            </a:r>
          </a:p>
          <a:p>
            <a:pPr marL="228600" marR="0" lvl="0" indent="-228600" algn="l" defTabSz="932688" rtl="0" eaLnBrk="1" fontAlgn="auto" latinLnBrk="0" hangingPunct="1">
              <a:lnSpc>
                <a:spcPct val="100000"/>
              </a:lnSpc>
              <a:spcBef>
                <a:spcPts val="0"/>
              </a:spcBef>
              <a:spcAft>
                <a:spcPts val="0"/>
              </a:spcAft>
              <a:buClrTx/>
              <a:buSzTx/>
              <a:buFontTx/>
              <a:buAutoNum type="arabicPeriod"/>
              <a:tabLst/>
              <a:defRPr/>
            </a:pPr>
            <a:r>
              <a:rPr lang="en-AU" sz="1200">
                <a:latin typeface="Segoe UI" panose="020B0502040204020203" pitchFamily="34" charset="0"/>
                <a:cs typeface="Segoe UI" panose="020B0502040204020203" pitchFamily="34" charset="0"/>
              </a:rPr>
              <a:t>Kubernetes.io. “Kubernetes User Case Studies.” </a:t>
            </a:r>
            <a:r>
              <a:rPr lang="en-US" sz="900" u="sng" kern="1200">
                <a:solidFill>
                  <a:schemeClr val="tx1"/>
                </a:solidFill>
                <a:latin typeface="Segoe UI Light" pitchFamily="34" charset="0"/>
                <a:ea typeface="+mn-ea"/>
                <a:cs typeface="+mn-cs"/>
              </a:rPr>
              <a:t>https://kubernetes.io/case-studies/</a:t>
            </a:r>
          </a:p>
          <a:p>
            <a:pPr marL="228600" marR="0" lvl="0" indent="-228600" algn="l" defTabSz="932688" rtl="0" eaLnBrk="1" fontAlgn="auto" latinLnBrk="0" hangingPunct="1">
              <a:lnSpc>
                <a:spcPct val="100000"/>
              </a:lnSpc>
              <a:spcBef>
                <a:spcPts val="0"/>
              </a:spcBef>
              <a:spcAft>
                <a:spcPts val="0"/>
              </a:spcAft>
              <a:buClrTx/>
              <a:buSzTx/>
              <a:buFontTx/>
              <a:buAutoNum type="arabicPeriod"/>
              <a:tabLst/>
              <a:defRPr/>
            </a:pPr>
            <a:r>
              <a:rPr lang="en-US" sz="900" kern="1200">
                <a:solidFill>
                  <a:schemeClr val="tx1"/>
                </a:solidFill>
                <a:latin typeface="Segoe UI Light" pitchFamily="34" charset="0"/>
                <a:ea typeface="+mn-ea"/>
                <a:cs typeface="+mn-cs"/>
              </a:rPr>
              <a:t>CNCF. “Kubernetes Is First CNCF Project To Graduate.” March 6, 2018. </a:t>
            </a:r>
            <a:r>
              <a:rPr lang="en-US" sz="900" u="none"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https://www.cncf.io/blog/2018/03/06/kubernetes-first-cncf-project-graduate/</a:t>
            </a:r>
            <a:endParaRPr lang="en-US" sz="900" u="none" kern="1200">
              <a:solidFill>
                <a:schemeClr val="tx1"/>
              </a:solidFill>
              <a:latin typeface="Segoe UI Light" pitchFamily="34" charset="0"/>
              <a:ea typeface="+mn-ea"/>
              <a:cs typeface="+mn-cs"/>
            </a:endParaRPr>
          </a:p>
          <a:p>
            <a:pPr marL="228600" marR="0" lvl="0" indent="-228600" algn="l" defTabSz="932688" rtl="0" eaLnBrk="1" fontAlgn="auto" latinLnBrk="0" hangingPunct="1">
              <a:lnSpc>
                <a:spcPct val="100000"/>
              </a:lnSpc>
              <a:spcBef>
                <a:spcPts val="0"/>
              </a:spcBef>
              <a:spcAft>
                <a:spcPts val="0"/>
              </a:spcAft>
              <a:buClrTx/>
              <a:buSzTx/>
              <a:buFontTx/>
              <a:buAutoNum type="arabicPeriod"/>
              <a:tabLst/>
              <a:defRPr/>
            </a:pPr>
            <a:r>
              <a:rPr lang="en-US" sz="900" u="none" kern="1200">
                <a:solidFill>
                  <a:schemeClr val="tx1"/>
                </a:solidFill>
                <a:latin typeface="Segoe UI Light" pitchFamily="34" charset="0"/>
                <a:ea typeface="+mn-ea"/>
                <a:cs typeface="+mn-cs"/>
              </a:rPr>
              <a:t>CNCF. Keynote address at </a:t>
            </a:r>
            <a:r>
              <a:rPr lang="en-US" sz="900" u="none" kern="1200" err="1">
                <a:solidFill>
                  <a:schemeClr val="tx1"/>
                </a:solidFill>
                <a:latin typeface="Segoe UI Light" pitchFamily="34" charset="0"/>
                <a:ea typeface="+mn-ea"/>
                <a:cs typeface="+mn-cs"/>
              </a:rPr>
              <a:t>KubeCon</a:t>
            </a:r>
            <a:r>
              <a:rPr lang="en-US" sz="900" u="none" kern="1200">
                <a:solidFill>
                  <a:schemeClr val="tx1"/>
                </a:solidFill>
                <a:latin typeface="Segoe UI Light" pitchFamily="34" charset="0"/>
                <a:ea typeface="+mn-ea"/>
                <a:cs typeface="+mn-cs"/>
              </a:rPr>
              <a:t> </a:t>
            </a:r>
            <a:r>
              <a:rPr lang="en-US" sz="900" u="none" kern="1200" err="1">
                <a:solidFill>
                  <a:schemeClr val="tx1"/>
                </a:solidFill>
                <a:latin typeface="Segoe UI Light" pitchFamily="34" charset="0"/>
                <a:ea typeface="+mn-ea"/>
                <a:cs typeface="+mn-cs"/>
              </a:rPr>
              <a:t>CloudNativeCon</a:t>
            </a:r>
            <a:r>
              <a:rPr lang="en-US" sz="900" u="none" kern="1200">
                <a:solidFill>
                  <a:schemeClr val="tx1"/>
                </a:solidFill>
                <a:latin typeface="Segoe UI Light" pitchFamily="34" charset="0"/>
                <a:ea typeface="+mn-ea"/>
                <a:cs typeface="+mn-cs"/>
              </a:rPr>
              <a:t> Barcelona. May 21, 2019. </a:t>
            </a:r>
            <a:r>
              <a:rPr lang="en-US" sz="900" u="none" kern="1200">
                <a:solidFill>
                  <a:schemeClr val="tx1"/>
                </a:solidFill>
                <a:latin typeface="Segoe UI Light" pitchFamily="34" charset="0"/>
                <a:ea typeface="+mn-ea"/>
                <a:cs typeface="+mn-cs"/>
                <a:hlinkClick r:id="rId4">
                  <a:extLst>
                    <a:ext uri="{A12FA001-AC4F-418D-AE19-62706E023703}">
                      <ahyp:hlinkClr xmlns:ahyp="http://schemas.microsoft.com/office/drawing/2018/hyperlinkcolor" val="tx"/>
                    </a:ext>
                  </a:extLst>
                </a:hlinkClick>
              </a:rPr>
              <a:t>https://www.oicheryl.com/2019/05/21/266-million-keynote-at-kubecon-cloudnativecon-barcelona/</a:t>
            </a:r>
            <a:endParaRPr lang="en-AU" sz="900" u="none" kern="1200">
              <a:solidFill>
                <a:schemeClr val="tx1"/>
              </a:solidFill>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4F0A169-B17B-42E4-B8EC-B877CFFF4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79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hlinkClick r:id="rId3"/>
              </a:rPr>
              <a:t>https://kubernetes.io/blog/2019/10/03/2019-steering-committee-election-results/</a:t>
            </a:r>
            <a:endParaRPr lang="en-US" dirty="0"/>
          </a:p>
        </p:txBody>
      </p:sp>
      <p:sp>
        <p:nvSpPr>
          <p:cNvPr id="4" name="Slide Number Placeholder 3"/>
          <p:cNvSpPr>
            <a:spLocks noGrp="1"/>
          </p:cNvSpPr>
          <p:nvPr>
            <p:ph type="sldNum" sz="quarter" idx="5"/>
          </p:nvPr>
        </p:nvSpPr>
        <p:spPr/>
        <p:txBody>
          <a:bodyPr/>
          <a:lstStyle/>
          <a:p>
            <a:fld id="{78637BB9-5BC9-CA41-BEA8-68EEBAABC8A4}" type="slidenum">
              <a:rPr lang="en-US" smtClean="0"/>
              <a:t>7</a:t>
            </a:fld>
            <a:endParaRPr lang="en-US"/>
          </a:p>
        </p:txBody>
      </p:sp>
    </p:spTree>
    <p:extLst>
      <p:ext uri="{BB962C8B-B14F-4D97-AF65-F5344CB8AC3E}">
        <p14:creationId xmlns:p14="http://schemas.microsoft.com/office/powerpoint/2010/main" val="3474364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3840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Kubernetes is open-source orchestration software for deploying, managing, and scaling containers.  It is highly portable, extensible and can self-heal.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The fully managed Azure Kubernetes Service (AKS) makes deploying and managing containerized applications easy. It offers serverless Kubernetes, an integrated continuous integration and continuous delivery (CI/CD) experience, and enterprise-grade security and governance. Combined with DevOps practices, AKS helps unite your development and operations teams on a single platform to rapidly build, deliver, and scale applications with confidence.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Running managed Kubernetes on Azure has the following benefits: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Manage K8s with ease: Minimize infrastructure maintenance leveraging managed control plane, automated upgrades and repair, and built-in monitoring. And achieve higher availability and protect applications from datacenter failures using redundancies across availability zones.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A</a:t>
            </a:r>
            <a:r>
              <a:rPr lang="en-US" dirty="0"/>
              <a:t>ccelerate containerized development: </a:t>
            </a:r>
            <a:r>
              <a:rPr lang="en-US" sz="882" b="0" i="0" u="none" strike="noStrike" kern="1200" dirty="0">
                <a:solidFill>
                  <a:schemeClr val="tx1"/>
                </a:solidFill>
                <a:effectLst/>
                <a:latin typeface="Segoe UI" panose="020B0502040204020203" pitchFamily="34" charset="0"/>
                <a:ea typeface="+mn-ea"/>
                <a:cs typeface="+mn-cs"/>
              </a:rPr>
              <a:t>Faster end-to-end development experience and integration with Visual Studio Code, Azure Pipelines and Azure Monitor</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Build on enterprise-grade secure foundation: </a:t>
            </a:r>
            <a:r>
              <a:rPr lang="en-US" sz="882" b="0" i="0" u="none" strike="noStrike" kern="1200" dirty="0">
                <a:solidFill>
                  <a:schemeClr val="tx1"/>
                </a:solidFill>
                <a:effectLst/>
                <a:latin typeface="Segoe UI" panose="020B0502040204020203" pitchFamily="34" charset="0"/>
                <a:ea typeface="+mn-ea"/>
                <a:cs typeface="+mn-cs"/>
              </a:rPr>
              <a:t>Advanced identity and access management using Azure Active Directory, and dynamic rules enforcement across multiple clusters with Azure Policy.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n w="0"/>
                <a:solidFill>
                  <a:schemeClr val="tx1"/>
                </a:solidFill>
              </a:rPr>
              <a:t>Run any </a:t>
            </a:r>
            <a:r>
              <a:rPr lang="en-US" sz="900">
                <a:ln w="0"/>
                <a:solidFill>
                  <a:schemeClr val="tx1"/>
                </a:solidFill>
              </a:rPr>
              <a:t>workload anywhere: </a:t>
            </a:r>
            <a:r>
              <a:rPr lang="en-US" sz="900">
                <a:solidFill>
                  <a:srgbClr val="000000"/>
                </a:solidFill>
              </a:rPr>
              <a:t>From Windows to Linux containers, from public cloud to IoT Edge, use Kubernetes to orchestrate anything running anywhere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ln w="0"/>
              <a:solidFill>
                <a:schemeClr val="tx1"/>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12/4/19 12:21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202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03810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231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37051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85130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39579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68762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521370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94573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0222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47734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07372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924338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73453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1530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335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359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783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0555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1756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98068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Blue Tile Title">
    <p:spTree>
      <p:nvGrpSpPr>
        <p:cNvPr id="1" name=""/>
        <p:cNvGrpSpPr/>
        <p:nvPr/>
      </p:nvGrpSpPr>
      <p:grpSpPr>
        <a:xfrm>
          <a:off x="0" y="0"/>
          <a:ext cx="0" cy="0"/>
          <a:chOff x="0" y="0"/>
          <a:chExt cx="0" cy="0"/>
        </a:xfrm>
      </p:grpSpPr>
      <p:sp>
        <p:nvSpPr>
          <p:cNvPr id="2" name="TextBox 1"/>
          <p:cNvSpPr txBox="1"/>
          <p:nvPr userDrawn="1"/>
        </p:nvSpPr>
        <p:spPr>
          <a:xfrm>
            <a:off x="-1783512" y="-448276"/>
            <a:ext cx="896425" cy="896552"/>
          </a:xfrm>
          <a:prstGeom prst="rect">
            <a:avLst/>
          </a:prstGeom>
          <a:noFill/>
        </p:spPr>
        <p:txBody>
          <a:bodyPr wrap="none" lIns="179285" tIns="143428" rIns="179285" bIns="143428"/>
          <a:lstStyle/>
          <a:p>
            <a:pPr defTabSz="913949" fontAlgn="auto">
              <a:lnSpc>
                <a:spcPct val="90000"/>
              </a:lnSpc>
              <a:spcBef>
                <a:spcPts val="0"/>
              </a:spcBef>
              <a:spcAft>
                <a:spcPts val="588"/>
              </a:spcAft>
              <a:defRPr/>
            </a:pPr>
            <a:endParaRPr lang="en-US" sz="2353">
              <a:gradFill>
                <a:gsLst>
                  <a:gs pos="2917">
                    <a:schemeClr val="tx1"/>
                  </a:gs>
                  <a:gs pos="30000">
                    <a:schemeClr val="tx1"/>
                  </a:gs>
                </a:gsLst>
                <a:lin ang="5400000" scaled="0"/>
              </a:gradFill>
              <a:latin typeface="+mn-lt"/>
              <a:ea typeface="+mn-ea"/>
              <a:cs typeface="+mn-cs"/>
            </a:endParaRPr>
          </a:p>
        </p:txBody>
      </p:sp>
      <p:sp>
        <p:nvSpPr>
          <p:cNvPr id="3" name="TextBox 2"/>
          <p:cNvSpPr txBox="1"/>
          <p:nvPr userDrawn="1"/>
        </p:nvSpPr>
        <p:spPr>
          <a:xfrm>
            <a:off x="15606507" y="-3195523"/>
            <a:ext cx="896425" cy="896552"/>
          </a:xfrm>
          <a:prstGeom prst="rect">
            <a:avLst/>
          </a:prstGeom>
          <a:noFill/>
        </p:spPr>
        <p:txBody>
          <a:bodyPr wrap="none" lIns="179285" tIns="143428" rIns="179285" bIns="143428"/>
          <a:lstStyle/>
          <a:p>
            <a:pPr defTabSz="913949" fontAlgn="auto">
              <a:lnSpc>
                <a:spcPct val="90000"/>
              </a:lnSpc>
              <a:spcBef>
                <a:spcPts val="0"/>
              </a:spcBef>
              <a:spcAft>
                <a:spcPts val="588"/>
              </a:spcAft>
              <a:defRPr/>
            </a:pPr>
            <a:endParaRPr lang="en-US" sz="2353">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256900866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08985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910744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21827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3CFD-DAD1-7449-8BBD-22D52ACA6E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CA001B-6B33-304D-B4F6-A450CBEF703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5B20C83-C5DA-5744-907B-DAAD12B96E93}"/>
              </a:ext>
            </a:extLst>
          </p:cNvPr>
          <p:cNvSpPr>
            <a:spLocks noGrp="1"/>
          </p:cNvSpPr>
          <p:nvPr>
            <p:ph type="dt" sz="half" idx="10"/>
          </p:nvPr>
        </p:nvSpPr>
        <p:spPr/>
        <p:txBody>
          <a:bodyPr/>
          <a:lstStyle/>
          <a:p>
            <a:fld id="{BF21745E-7BD5-6C45-8D84-71F1C2E80378}" type="datetimeFigureOut">
              <a:rPr lang="en-US" smtClean="0"/>
              <a:t>12/4/19</a:t>
            </a:fld>
            <a:endParaRPr lang="en-US"/>
          </a:p>
        </p:txBody>
      </p:sp>
      <p:sp>
        <p:nvSpPr>
          <p:cNvPr id="5" name="Footer Placeholder 4">
            <a:extLst>
              <a:ext uri="{FF2B5EF4-FFF2-40B4-BE49-F238E27FC236}">
                <a16:creationId xmlns:a16="http://schemas.microsoft.com/office/drawing/2014/main" id="{3CDD2BBD-8B91-1F4A-A356-387B18BB9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A7F71-10F9-5649-89F4-CB3EC608817B}"/>
              </a:ext>
            </a:extLst>
          </p:cNvPr>
          <p:cNvSpPr>
            <a:spLocks noGrp="1"/>
          </p:cNvSpPr>
          <p:nvPr>
            <p:ph type="sldNum" sz="quarter" idx="12"/>
          </p:nvPr>
        </p:nvSpPr>
        <p:spPr/>
        <p:txBody>
          <a:bodyPr/>
          <a:lstStyle/>
          <a:p>
            <a:fld id="{AA123CCC-1948-1242-808D-9A6752C761D7}" type="slidenum">
              <a:rPr lang="en-US" smtClean="0"/>
              <a:t>‹#›</a:t>
            </a:fld>
            <a:endParaRPr lang="en-US"/>
          </a:p>
        </p:txBody>
      </p:sp>
    </p:spTree>
    <p:extLst>
      <p:ext uri="{BB962C8B-B14F-4D97-AF65-F5344CB8AC3E}">
        <p14:creationId xmlns:p14="http://schemas.microsoft.com/office/powerpoint/2010/main" val="1097004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500099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12/4/19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86701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one column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5640005" cy="1982722"/>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557376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12/4/19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776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4898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59995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194289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448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2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54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8377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1.xml"/><Relationship Id="rId5" Type="http://schemas.openxmlformats.org/officeDocument/2006/relationships/image" Target="../media/image23.png"/><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3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hyperlink" Target="https://nam06.safelinks.protection.outlook.com/?url=https%3A%2F%2Fmeet.ramboll.com%2Fdk%2Fkimfr%2FBQQ23RSM&amp;data=02%7C01%7Cgkaleta%40microsoft.com%7C61ad5508898244343fab08d777cee03c%7C72f988bf86f141af91ab2d7cd011db47%7C1%7C0%7C637109602717472477&amp;sdata=Kwon%2FCxadovHCMcoZJYBs%2FniYMC3DGWMaxwvep4%2Fk3Q%3D&amp;reserved=0" TargetMode="External"/><Relationship Id="rId5" Type="http://schemas.openxmlformats.org/officeDocument/2006/relationships/image" Target="../media/image32.png"/><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46.svg"/></Relationships>
</file>

<file path=ppt/slides/_rels/slide2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27.svg"/><Relationship Id="rId4" Type="http://schemas.openxmlformats.org/officeDocument/2006/relationships/image" Target="../media/image48.sv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svg"/><Relationship Id="rId12" Type="http://schemas.openxmlformats.org/officeDocument/2006/relationships/image" Target="../media/image56.sv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40.png"/><Relationship Id="rId11" Type="http://schemas.openxmlformats.org/officeDocument/2006/relationships/image" Target="../media/image55.png"/><Relationship Id="rId5" Type="http://schemas.openxmlformats.org/officeDocument/2006/relationships/image" Target="../media/image52.svg"/><Relationship Id="rId10" Type="http://schemas.openxmlformats.org/officeDocument/2006/relationships/image" Target="../media/image54.svg"/><Relationship Id="rId4" Type="http://schemas.openxmlformats.org/officeDocument/2006/relationships/image" Target="../media/image38.png"/><Relationship Id="rId9" Type="http://schemas.openxmlformats.org/officeDocument/2006/relationships/image" Target="../media/image53.png"/><Relationship Id="rId14" Type="http://schemas.openxmlformats.org/officeDocument/2006/relationships/image" Target="../media/image57.sv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image" Target="../media/image37.png"/><Relationship Id="rId12" Type="http://schemas.openxmlformats.org/officeDocument/2006/relationships/image" Target="../media/image54.sv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56.sv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44.png"/><Relationship Id="rId4" Type="http://schemas.openxmlformats.org/officeDocument/2006/relationships/image" Target="../media/image41.svg"/><Relationship Id="rId9" Type="http://schemas.openxmlformats.org/officeDocument/2006/relationships/image" Target="../media/image39.svg"/><Relationship Id="rId14" Type="http://schemas.openxmlformats.org/officeDocument/2006/relationships/image" Target="../media/image43.sv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image" Target="../media/image37.png"/><Relationship Id="rId12" Type="http://schemas.openxmlformats.org/officeDocument/2006/relationships/image" Target="../media/image54.sv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56.sv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44.png"/><Relationship Id="rId4" Type="http://schemas.openxmlformats.org/officeDocument/2006/relationships/image" Target="../media/image41.svg"/><Relationship Id="rId9" Type="http://schemas.openxmlformats.org/officeDocument/2006/relationships/image" Target="../media/image39.svg"/><Relationship Id="rId14" Type="http://schemas.openxmlformats.org/officeDocument/2006/relationships/image" Target="../media/image43.sv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4.png"/><Relationship Id="rId3" Type="http://schemas.openxmlformats.org/officeDocument/2006/relationships/image" Target="../media/image58.png"/><Relationship Id="rId7" Type="http://schemas.openxmlformats.org/officeDocument/2006/relationships/image" Target="../media/image37.png"/><Relationship Id="rId12" Type="http://schemas.openxmlformats.org/officeDocument/2006/relationships/image" Target="../media/image43.sv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61.svg"/><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image" Target="../media/image44.png"/><Relationship Id="rId4" Type="http://schemas.openxmlformats.org/officeDocument/2006/relationships/image" Target="../media/image59.svg"/><Relationship Id="rId9" Type="http://schemas.openxmlformats.org/officeDocument/2006/relationships/image" Target="../media/image39.svg"/><Relationship Id="rId14" Type="http://schemas.openxmlformats.org/officeDocument/2006/relationships/image" Target="../media/image6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30.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9.xml"/><Relationship Id="rId1" Type="http://schemas.openxmlformats.org/officeDocument/2006/relationships/slideLayout" Target="../slideLayouts/slideLayout33.xml"/><Relationship Id="rId4" Type="http://schemas.openxmlformats.org/officeDocument/2006/relationships/image" Target="../media/image72.emf"/></Relationships>
</file>

<file path=ppt/slides/_rels/slide3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hyperlink" Target="https://azure.microsoft.com/en-us/services/virtual-network/" TargetMode="External"/><Relationship Id="rId1" Type="http://schemas.openxmlformats.org/officeDocument/2006/relationships/slideLayout" Target="../slideLayouts/slideLayout31.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3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34.xml"/><Relationship Id="rId6" Type="http://schemas.openxmlformats.org/officeDocument/2006/relationships/image" Target="../media/image82.png"/><Relationship Id="rId11" Type="http://schemas.openxmlformats.org/officeDocument/2006/relationships/image" Target="../media/image84.png"/><Relationship Id="rId5" Type="http://schemas.openxmlformats.org/officeDocument/2006/relationships/image" Target="../media/image81.svg"/><Relationship Id="rId10" Type="http://schemas.openxmlformats.org/officeDocument/2006/relationships/image" Target="../media/image83.svg"/><Relationship Id="rId4" Type="http://schemas.openxmlformats.org/officeDocument/2006/relationships/image" Target="../media/image80.png"/><Relationship Id="rId9"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services/active-directory/" TargetMode="External"/><Relationship Id="rId2" Type="http://schemas.openxmlformats.org/officeDocument/2006/relationships/image" Target="../media/image85.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Azure/k8s-best-practices" TargetMode="External"/><Relationship Id="rId3" Type="http://schemas.openxmlformats.org/officeDocument/2006/relationships/hyperlink" Target="https://aka.ms/aks/best-practices-sessions" TargetMode="External"/><Relationship Id="rId7" Type="http://schemas.openxmlformats.org/officeDocument/2006/relationships/hyperlink" Target="https://docs.microsoft.com/en-us/azure/aks/best-practices" TargetMode="External"/><Relationship Id="rId12"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hyperlink" Target="https://docs.microsoft.com/en-us/azure/aks/faq" TargetMode="External"/><Relationship Id="rId11" Type="http://schemas.openxmlformats.org/officeDocument/2006/relationships/hyperlink" Target="https://docs.microsoft.com/en-us/azure/container-registry/container-registry-best-practices" TargetMode="External"/><Relationship Id="rId5" Type="http://schemas.openxmlformats.org/officeDocument/2006/relationships/hyperlink" Target="https://www.youtube.com/watch?v=RJJ4CUyja6M" TargetMode="External"/><Relationship Id="rId10" Type="http://schemas.openxmlformats.org/officeDocument/2006/relationships/hyperlink" Target="https://docs.microsoft.com/en-us/azure/aks/troubleshooting" TargetMode="External"/><Relationship Id="rId4" Type="http://schemas.openxmlformats.org/officeDocument/2006/relationships/hyperlink" Target="https://nam06.safelinks.protection.outlook.com/?url=https%3A%2F%2Fgithub.com%2FAzure%2Faks-bestpractices-ignite19&amp;data=02%7C01%7CDarren.Evans%40microsoft.com%7C292d61e5d3514f42462808d763d81771%7C72f988bf86f141af91ab2d7cd011db47%7C1%7C0%7C637087652083046112&amp;sdata=LCFvuC3h0Hps%2FuQS87NrPDtwXgknchYCAj5SyUzEnxc%3D&amp;reserved=0" TargetMode="External"/><Relationship Id="rId9" Type="http://schemas.openxmlformats.org/officeDocument/2006/relationships/hyperlink" Target="https://docs.microsoft.com/en-us/azure/aks/operator-best-practices-cluster-securit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azure/aks/operator-best-practices-cluster-isolation" TargetMode="External"/><Relationship Id="rId7"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hyperlink" Target="https://docs.microsoft.com/azure/aks/developer-best-practices-pod-security" TargetMode="External"/><Relationship Id="rId5" Type="http://schemas.openxmlformats.org/officeDocument/2006/relationships/hyperlink" Target="https://docs.microsoft.com/azure/aks/operator-best-practices-identity" TargetMode="External"/><Relationship Id="rId4" Type="http://schemas.openxmlformats.org/officeDocument/2006/relationships/hyperlink" Target="https://docs.microsoft.com/en-us/azure/aks/operator-best-practices-multi-regio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azure/aks/operator-best-practices-multi-region" TargetMode="External"/><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hyperlink" Target="https://docs.microsoft.com/azure/aks/operator-best-practices-network" TargetMode="External"/><Relationship Id="rId4" Type="http://schemas.openxmlformats.org/officeDocument/2006/relationships/hyperlink" Target="https://docs.microsoft.com/azure/aks/operator-best-practices-container-image-management"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azure/aks/operator-best-practices-advanced-scheduler" TargetMode="External"/><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hyperlink" Target="https://azure.microsoft.com/en-us/resources/kubernetes-on-azure-solution-booklet/" TargetMode="External"/><Relationship Id="rId4" Type="http://schemas.openxmlformats.org/officeDocument/2006/relationships/hyperlink" Target="https://docs.microsoft.com/en-us/azure/aks/operator-best-practices-storag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6.tiff"/><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95.tiff"/><Relationship Id="rId5" Type="http://schemas.openxmlformats.org/officeDocument/2006/relationships/image" Target="../media/image94.tiff"/><Relationship Id="rId4" Type="http://schemas.openxmlformats.org/officeDocument/2006/relationships/image" Target="../media/image9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hyperlink" Target="https://blog.docker.com/2019/07/intro-guide-to-dockerfile-best-practices" TargetMode="Externa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7DDE-1B71-4760-85ED-64CCE683932D}"/>
              </a:ext>
            </a:extLst>
          </p:cNvPr>
          <p:cNvPicPr>
            <a:picLocks noChangeAspect="1"/>
          </p:cNvPicPr>
          <p:nvPr/>
        </p:nvPicPr>
        <p:blipFill rotWithShape="1">
          <a:blip r:embed="rId3"/>
          <a:srcRect t="14641" b="131"/>
          <a:stretch/>
        </p:blipFill>
        <p:spPr>
          <a:xfrm>
            <a:off x="20" y="10"/>
            <a:ext cx="12191980" cy="6857990"/>
          </a:xfrm>
          <a:prstGeom prst="rect">
            <a:avLst/>
          </a:prstGeom>
        </p:spPr>
      </p:pic>
      <p:sp>
        <p:nvSpPr>
          <p:cNvPr id="2" name="Title 1">
            <a:extLst>
              <a:ext uri="{FF2B5EF4-FFF2-40B4-BE49-F238E27FC236}">
                <a16:creationId xmlns:a16="http://schemas.microsoft.com/office/drawing/2014/main" id="{4A51B181-3991-E44A-B0AB-22F5BC8EE6CC}"/>
              </a:ext>
            </a:extLst>
          </p:cNvPr>
          <p:cNvSpPr>
            <a:spLocks noGrp="1"/>
          </p:cNvSpPr>
          <p:nvPr>
            <p:ph type="ctrTitle"/>
          </p:nvPr>
        </p:nvSpPr>
        <p:spPr>
          <a:xfrm>
            <a:off x="583101" y="2055554"/>
            <a:ext cx="3412067" cy="3478384"/>
          </a:xfrm>
        </p:spPr>
        <p:txBody>
          <a:bodyPr>
            <a:normAutofit/>
          </a:bodyPr>
          <a:lstStyle/>
          <a:p>
            <a:pPr algn="ctr"/>
            <a:r>
              <a:rPr lang="en-US" dirty="0">
                <a:solidFill>
                  <a:srgbClr val="FFFFFF"/>
                </a:solidFill>
              </a:rPr>
              <a:t>KUBERNETES 101</a:t>
            </a:r>
          </a:p>
        </p:txBody>
      </p:sp>
      <p:pic>
        <p:nvPicPr>
          <p:cNvPr id="8" name="Picture 7">
            <a:extLst>
              <a:ext uri="{FF2B5EF4-FFF2-40B4-BE49-F238E27FC236}">
                <a16:creationId xmlns:a16="http://schemas.microsoft.com/office/drawing/2014/main" id="{5871DD72-1AD8-114A-8483-F9D346A46C0B}"/>
              </a:ext>
            </a:extLst>
          </p:cNvPr>
          <p:cNvPicPr>
            <a:picLocks noChangeAspect="1"/>
          </p:cNvPicPr>
          <p:nvPr/>
        </p:nvPicPr>
        <p:blipFill>
          <a:blip r:embed="rId4"/>
          <a:stretch>
            <a:fillRect/>
          </a:stretch>
        </p:blipFill>
        <p:spPr>
          <a:xfrm>
            <a:off x="1173787" y="973667"/>
            <a:ext cx="2230696" cy="2163775"/>
          </a:xfrm>
          <a:prstGeom prst="rect">
            <a:avLst/>
          </a:prstGeom>
        </p:spPr>
      </p:pic>
      <p:pic>
        <p:nvPicPr>
          <p:cNvPr id="10" name="Picture 2" descr="Kubernetes_Gophers.png">
            <a:extLst>
              <a:ext uri="{FF2B5EF4-FFF2-40B4-BE49-F238E27FC236}">
                <a16:creationId xmlns:a16="http://schemas.microsoft.com/office/drawing/2014/main" id="{07671E2D-62A7-6B47-A485-C08135723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1800" y="2376487"/>
            <a:ext cx="3749024" cy="42386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lh3.googleusercontent.com/vmN1YVO-2QnZR2nob0kXddfMgqcuto74g93-5zrR415SKgaGWu4dkIYrPr9s3-VFS0oVCCV6O2VMEGtcfiaTBjPW-hDs_PhE8MGqpFBYdojYW9y0L9jcZh-ag9bU7DSyDw">
            <a:extLst>
              <a:ext uri="{FF2B5EF4-FFF2-40B4-BE49-F238E27FC236}">
                <a16:creationId xmlns:a16="http://schemas.microsoft.com/office/drawing/2014/main" id="{03C283A4-CD43-FF45-B26B-C1A518E44E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51" y="457200"/>
            <a:ext cx="3833812" cy="190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301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20827"/>
            <a:ext cx="11306469" cy="402302"/>
          </a:xfrm>
        </p:spPr>
        <p:txBody>
          <a:bodyPr/>
          <a:lstStyle/>
          <a:p>
            <a:r>
              <a:rPr lang="en-US"/>
              <a:t>Manage Kubernetes with ease</a:t>
            </a:r>
          </a:p>
        </p:txBody>
      </p:sp>
      <p:grpSp>
        <p:nvGrpSpPr>
          <p:cNvPr id="187" name="Group 186">
            <a:extLst>
              <a:ext uri="{FF2B5EF4-FFF2-40B4-BE49-F238E27FC236}">
                <a16:creationId xmlns:a16="http://schemas.microsoft.com/office/drawing/2014/main" id="{3FD6991F-CDF6-4C31-8D9C-F73D2AA80E48}"/>
              </a:ext>
            </a:extLst>
          </p:cNvPr>
          <p:cNvGrpSpPr/>
          <p:nvPr/>
        </p:nvGrpSpPr>
        <p:grpSpPr>
          <a:xfrm>
            <a:off x="9276424" y="1939424"/>
            <a:ext cx="2420347" cy="2420347"/>
            <a:chOff x="8765093" y="1977817"/>
            <a:chExt cx="2468880" cy="2468880"/>
          </a:xfrm>
        </p:grpSpPr>
        <p:sp>
          <p:nvSpPr>
            <p:cNvPr id="188" name="Rectangle: Rounded Corners 187">
              <a:extLst>
                <a:ext uri="{FF2B5EF4-FFF2-40B4-BE49-F238E27FC236}">
                  <a16:creationId xmlns:a16="http://schemas.microsoft.com/office/drawing/2014/main" id="{FE7701FB-6964-414F-9FDD-DE29050B5B25}"/>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89" name="Group 188">
              <a:extLst>
                <a:ext uri="{FF2B5EF4-FFF2-40B4-BE49-F238E27FC236}">
                  <a16:creationId xmlns:a16="http://schemas.microsoft.com/office/drawing/2014/main" id="{7D8E0B41-4196-41F0-8012-9E6D15F9F3E7}"/>
                </a:ext>
              </a:extLst>
            </p:cNvPr>
            <p:cNvGrpSpPr/>
            <p:nvPr/>
          </p:nvGrpSpPr>
          <p:grpSpPr>
            <a:xfrm>
              <a:off x="8993428" y="2197592"/>
              <a:ext cx="2012210" cy="1990003"/>
              <a:chOff x="8909291" y="2017575"/>
              <a:chExt cx="2012210" cy="1990003"/>
            </a:xfrm>
          </p:grpSpPr>
          <p:grpSp>
            <p:nvGrpSpPr>
              <p:cNvPr id="190" name="Group 189">
                <a:extLst>
                  <a:ext uri="{FF2B5EF4-FFF2-40B4-BE49-F238E27FC236}">
                    <a16:creationId xmlns:a16="http://schemas.microsoft.com/office/drawing/2014/main" id="{9645B36E-1927-4EFB-A7CF-4B5AD78F9EAC}"/>
                  </a:ext>
                </a:extLst>
              </p:cNvPr>
              <p:cNvGrpSpPr/>
              <p:nvPr/>
            </p:nvGrpSpPr>
            <p:grpSpPr>
              <a:xfrm>
                <a:off x="8919965" y="2284216"/>
                <a:ext cx="1990863" cy="1723362"/>
                <a:chOff x="8954154" y="2284216"/>
                <a:chExt cx="1990863" cy="1723362"/>
              </a:xfrm>
            </p:grpSpPr>
            <p:grpSp>
              <p:nvGrpSpPr>
                <p:cNvPr id="192" name="Group 191">
                  <a:extLst>
                    <a:ext uri="{FF2B5EF4-FFF2-40B4-BE49-F238E27FC236}">
                      <a16:creationId xmlns:a16="http://schemas.microsoft.com/office/drawing/2014/main" id="{2D724157-239C-44DE-84A8-CEC46BA7FCF6}"/>
                    </a:ext>
                  </a:extLst>
                </p:cNvPr>
                <p:cNvGrpSpPr/>
                <p:nvPr/>
              </p:nvGrpSpPr>
              <p:grpSpPr>
                <a:xfrm>
                  <a:off x="8954154" y="2404118"/>
                  <a:ext cx="601487" cy="703174"/>
                  <a:chOff x="5225756" y="3078294"/>
                  <a:chExt cx="601487" cy="703174"/>
                </a:xfrm>
              </p:grpSpPr>
              <p:sp>
                <p:nvSpPr>
                  <p:cNvPr id="209" name="Title 1">
                    <a:extLst>
                      <a:ext uri="{FF2B5EF4-FFF2-40B4-BE49-F238E27FC236}">
                        <a16:creationId xmlns:a16="http://schemas.microsoft.com/office/drawing/2014/main" id="{4B8B32E8-A0D3-4D03-AF63-086C53447066}"/>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210" name="Rectangle: Rounded Corners 209">
                    <a:extLst>
                      <a:ext uri="{FF2B5EF4-FFF2-40B4-BE49-F238E27FC236}">
                        <a16:creationId xmlns:a16="http://schemas.microsoft.com/office/drawing/2014/main" id="{147B6CAC-98EB-4B8D-929B-F988CAA3DAA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1" name="plug" title="Icon of a power plug showing an A to B connection">
                    <a:extLst>
                      <a:ext uri="{FF2B5EF4-FFF2-40B4-BE49-F238E27FC236}">
                        <a16:creationId xmlns:a16="http://schemas.microsoft.com/office/drawing/2014/main" id="{D4AB5C47-5FC0-4F4F-B2E1-6514F51036B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193" name="Group 192">
                  <a:extLst>
                    <a:ext uri="{FF2B5EF4-FFF2-40B4-BE49-F238E27FC236}">
                      <a16:creationId xmlns:a16="http://schemas.microsoft.com/office/drawing/2014/main" id="{47B704C1-8C18-457B-9B3F-D4E7C37A5234}"/>
                    </a:ext>
                  </a:extLst>
                </p:cNvPr>
                <p:cNvGrpSpPr/>
                <p:nvPr/>
              </p:nvGrpSpPr>
              <p:grpSpPr>
                <a:xfrm>
                  <a:off x="9648842" y="3181294"/>
                  <a:ext cx="601487" cy="826284"/>
                  <a:chOff x="5175257" y="3960674"/>
                  <a:chExt cx="601487" cy="826284"/>
                </a:xfrm>
              </p:grpSpPr>
              <p:sp>
                <p:nvSpPr>
                  <p:cNvPr id="206" name="Title 1">
                    <a:extLst>
                      <a:ext uri="{FF2B5EF4-FFF2-40B4-BE49-F238E27FC236}">
                        <a16:creationId xmlns:a16="http://schemas.microsoft.com/office/drawing/2014/main" id="{7220CB82-B305-4C28-8472-851FC01DB5B9}"/>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 Manager</a:t>
                    </a:r>
                  </a:p>
                </p:txBody>
              </p:sp>
              <p:sp>
                <p:nvSpPr>
                  <p:cNvPr id="207" name="Rectangle: Rounded Corners 206">
                    <a:extLst>
                      <a:ext uri="{FF2B5EF4-FFF2-40B4-BE49-F238E27FC236}">
                        <a16:creationId xmlns:a16="http://schemas.microsoft.com/office/drawing/2014/main" id="{D1585720-AABA-4A8E-8706-E828366589C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8" name="remote" title="Icon of a remote control">
                    <a:extLst>
                      <a:ext uri="{FF2B5EF4-FFF2-40B4-BE49-F238E27FC236}">
                        <a16:creationId xmlns:a16="http://schemas.microsoft.com/office/drawing/2014/main" id="{C0876A93-D3F8-4941-9AAB-C2A705A1D1C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94" name="Group 193">
                  <a:extLst>
                    <a:ext uri="{FF2B5EF4-FFF2-40B4-BE49-F238E27FC236}">
                      <a16:creationId xmlns:a16="http://schemas.microsoft.com/office/drawing/2014/main" id="{AF1CB730-7E57-406A-A91D-50A7B847315E}"/>
                    </a:ext>
                  </a:extLst>
                </p:cNvPr>
                <p:cNvGrpSpPr/>
                <p:nvPr/>
              </p:nvGrpSpPr>
              <p:grpSpPr>
                <a:xfrm>
                  <a:off x="8954154" y="3304404"/>
                  <a:ext cx="601487" cy="703174"/>
                  <a:chOff x="6300176" y="4082594"/>
                  <a:chExt cx="601487" cy="703174"/>
                </a:xfrm>
              </p:grpSpPr>
              <p:sp>
                <p:nvSpPr>
                  <p:cNvPr id="203" name="Title 1">
                    <a:extLst>
                      <a:ext uri="{FF2B5EF4-FFF2-40B4-BE49-F238E27FC236}">
                        <a16:creationId xmlns:a16="http://schemas.microsoft.com/office/drawing/2014/main" id="{D4DB5BA0-2E46-4EE3-8387-1379D911AE84}"/>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204" name="Rectangle: Rounded Corners 203">
                    <a:extLst>
                      <a:ext uri="{FF2B5EF4-FFF2-40B4-BE49-F238E27FC236}">
                        <a16:creationId xmlns:a16="http://schemas.microsoft.com/office/drawing/2014/main" id="{7F8D0C01-B3A3-47B7-92C8-75EB3387EA7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5" name="Calendar" title="Icon of a calendar">
                    <a:extLst>
                      <a:ext uri="{FF2B5EF4-FFF2-40B4-BE49-F238E27FC236}">
                        <a16:creationId xmlns:a16="http://schemas.microsoft.com/office/drawing/2014/main" id="{9BB43036-DAD6-4813-8834-C410BA2B213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95" name="Group 194">
                  <a:extLst>
                    <a:ext uri="{FF2B5EF4-FFF2-40B4-BE49-F238E27FC236}">
                      <a16:creationId xmlns:a16="http://schemas.microsoft.com/office/drawing/2014/main" id="{5B2DC289-FCC5-4EF5-A6B2-FF101FA0FB10}"/>
                    </a:ext>
                  </a:extLst>
                </p:cNvPr>
                <p:cNvGrpSpPr/>
                <p:nvPr/>
              </p:nvGrpSpPr>
              <p:grpSpPr>
                <a:xfrm>
                  <a:off x="9684409" y="2284216"/>
                  <a:ext cx="530352" cy="823076"/>
                  <a:chOff x="9663646" y="2378342"/>
                  <a:chExt cx="530352" cy="823076"/>
                </a:xfrm>
              </p:grpSpPr>
              <p:sp>
                <p:nvSpPr>
                  <p:cNvPr id="200" name="Rectangle: Rounded Corners 199">
                    <a:extLst>
                      <a:ext uri="{FF2B5EF4-FFF2-40B4-BE49-F238E27FC236}">
                        <a16:creationId xmlns:a16="http://schemas.microsoft.com/office/drawing/2014/main" id="{B6C53FD1-D9FA-4E0A-A655-6097D4032624}"/>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Database_EFC7" title="Icon of a cylinder">
                    <a:extLst>
                      <a:ext uri="{FF2B5EF4-FFF2-40B4-BE49-F238E27FC236}">
                        <a16:creationId xmlns:a16="http://schemas.microsoft.com/office/drawing/2014/main" id="{EAA9E05F-091C-46F9-8B89-E278DCE5E7D5}"/>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02" name="Title 1">
                    <a:extLst>
                      <a:ext uri="{FF2B5EF4-FFF2-40B4-BE49-F238E27FC236}">
                        <a16:creationId xmlns:a16="http://schemas.microsoft.com/office/drawing/2014/main" id="{1968AB74-4A7B-4F13-BB5E-0CBD127AD6C9}"/>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a:t>
                    </a:r>
                    <a:r>
                      <a:rPr lang="en-US" sz="784" spc="0" err="1">
                        <a:solidFill>
                          <a:srgbClr val="000000"/>
                        </a:solidFill>
                        <a:latin typeface="Segoe UI Semibold" panose="020B0702040204020203" pitchFamily="34" charset="0"/>
                        <a:cs typeface="Segoe UI Semibold" panose="020B0702040204020203" pitchFamily="34" charset="0"/>
                      </a:rPr>
                      <a:t>tcd</a:t>
                    </a:r>
                    <a:r>
                      <a:rPr lang="en-US" sz="784" spc="0">
                        <a:solidFill>
                          <a:srgbClr val="000000"/>
                        </a:solidFill>
                        <a:latin typeface="Segoe UI Semibold" panose="020B0702040204020203" pitchFamily="34" charset="0"/>
                        <a:cs typeface="Segoe UI Semibold" panose="020B0702040204020203" pitchFamily="34" charset="0"/>
                      </a:rPr>
                      <a:t> Store</a:t>
                    </a:r>
                  </a:p>
                </p:txBody>
              </p:sp>
            </p:grpSp>
            <p:grpSp>
              <p:nvGrpSpPr>
                <p:cNvPr id="196" name="Group 195">
                  <a:extLst>
                    <a:ext uri="{FF2B5EF4-FFF2-40B4-BE49-F238E27FC236}">
                      <a16:creationId xmlns:a16="http://schemas.microsoft.com/office/drawing/2014/main" id="{3CA0F691-AC07-4869-BC4C-F9B889C3C23C}"/>
                    </a:ext>
                  </a:extLst>
                </p:cNvPr>
                <p:cNvGrpSpPr/>
                <p:nvPr/>
              </p:nvGrpSpPr>
              <p:grpSpPr>
                <a:xfrm>
                  <a:off x="10343530" y="3181294"/>
                  <a:ext cx="601487" cy="826284"/>
                  <a:chOff x="10426657" y="3383175"/>
                  <a:chExt cx="601487" cy="826284"/>
                </a:xfrm>
              </p:grpSpPr>
              <p:sp>
                <p:nvSpPr>
                  <p:cNvPr id="197" name="Title 1">
                    <a:extLst>
                      <a:ext uri="{FF2B5EF4-FFF2-40B4-BE49-F238E27FC236}">
                        <a16:creationId xmlns:a16="http://schemas.microsoft.com/office/drawing/2014/main" id="{7F044CAA-C945-4F10-81AC-468890A00A32}"/>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Cloud Controller</a:t>
                    </a:r>
                  </a:p>
                </p:txBody>
              </p:sp>
              <p:sp>
                <p:nvSpPr>
                  <p:cNvPr id="198" name="Rectangle: Rounded Corners 197">
                    <a:extLst>
                      <a:ext uri="{FF2B5EF4-FFF2-40B4-BE49-F238E27FC236}">
                        <a16:creationId xmlns:a16="http://schemas.microsoft.com/office/drawing/2014/main" id="{1C7B8029-7808-4E7C-9188-17103BA3BE60}"/>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9" name="Freeform 13" title="Icon of a cloud">
                    <a:extLst>
                      <a:ext uri="{FF2B5EF4-FFF2-40B4-BE49-F238E27FC236}">
                        <a16:creationId xmlns:a16="http://schemas.microsoft.com/office/drawing/2014/main" id="{4F09B2FD-5C78-4F90-BA9F-E4A4BF8599CC}"/>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grpSp>
          </p:grpSp>
          <p:sp>
            <p:nvSpPr>
              <p:cNvPr id="191" name="Title 1">
                <a:extLst>
                  <a:ext uri="{FF2B5EF4-FFF2-40B4-BE49-F238E27FC236}">
                    <a16:creationId xmlns:a16="http://schemas.microsoft.com/office/drawing/2014/main" id="{CF32FE30-090F-49FB-A35E-1EE5E61063A8}"/>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Self-managed master node(s)</a:t>
                </a:r>
              </a:p>
            </p:txBody>
          </p:sp>
        </p:grpSp>
      </p:grpSp>
      <p:grpSp>
        <p:nvGrpSpPr>
          <p:cNvPr id="212" name="Group 211">
            <a:extLst>
              <a:ext uri="{FF2B5EF4-FFF2-40B4-BE49-F238E27FC236}">
                <a16:creationId xmlns:a16="http://schemas.microsoft.com/office/drawing/2014/main" id="{CFFEE991-FD11-47D6-9979-765C1E6FAA26}"/>
              </a:ext>
            </a:extLst>
          </p:cNvPr>
          <p:cNvGrpSpPr/>
          <p:nvPr/>
        </p:nvGrpSpPr>
        <p:grpSpPr>
          <a:xfrm>
            <a:off x="5520666" y="4807708"/>
            <a:ext cx="6176102" cy="1144702"/>
            <a:chOff x="4934024" y="4903616"/>
            <a:chExt cx="6299946" cy="1167656"/>
          </a:xfrm>
        </p:grpSpPr>
        <p:sp>
          <p:nvSpPr>
            <p:cNvPr id="213" name="Rectangle: Rounded Corners 212">
              <a:extLst>
                <a:ext uri="{FF2B5EF4-FFF2-40B4-BE49-F238E27FC236}">
                  <a16:creationId xmlns:a16="http://schemas.microsoft.com/office/drawing/2014/main" id="{31051691-762C-4916-8A31-CD068F8E166F}"/>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14" name="Title 1">
              <a:extLst>
                <a:ext uri="{FF2B5EF4-FFF2-40B4-BE49-F238E27FC236}">
                  <a16:creationId xmlns:a16="http://schemas.microsoft.com/office/drawing/2014/main" id="{2DD2E4D8-6AEF-4681-A077-70BE757EB613}"/>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Customer VMs</a:t>
              </a:r>
            </a:p>
          </p:txBody>
        </p:sp>
      </p:grpSp>
      <p:grpSp>
        <p:nvGrpSpPr>
          <p:cNvPr id="215" name="Group 214">
            <a:extLst>
              <a:ext uri="{FF2B5EF4-FFF2-40B4-BE49-F238E27FC236}">
                <a16:creationId xmlns:a16="http://schemas.microsoft.com/office/drawing/2014/main" id="{90F075A9-4475-48AA-896F-001A259EF15D}"/>
              </a:ext>
            </a:extLst>
          </p:cNvPr>
          <p:cNvGrpSpPr/>
          <p:nvPr/>
        </p:nvGrpSpPr>
        <p:grpSpPr>
          <a:xfrm>
            <a:off x="6427872" y="2244405"/>
            <a:ext cx="806782" cy="1312550"/>
            <a:chOff x="5859422" y="2288913"/>
            <a:chExt cx="822960" cy="1338869"/>
          </a:xfrm>
        </p:grpSpPr>
        <p:sp>
          <p:nvSpPr>
            <p:cNvPr id="216" name="Title 1">
              <a:extLst>
                <a:ext uri="{FF2B5EF4-FFF2-40B4-BE49-F238E27FC236}">
                  <a16:creationId xmlns:a16="http://schemas.microsoft.com/office/drawing/2014/main" id="{75686685-2D6B-46AE-921C-F5268F304968}"/>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App/ workload definition</a:t>
              </a:r>
            </a:p>
          </p:txBody>
        </p:sp>
        <p:sp>
          <p:nvSpPr>
            <p:cNvPr id="217" name="Rectangle: Rounded Corners 216">
              <a:extLst>
                <a:ext uri="{FF2B5EF4-FFF2-40B4-BE49-F238E27FC236}">
                  <a16:creationId xmlns:a16="http://schemas.microsoft.com/office/drawing/2014/main" id="{93B2AA4B-BD7D-46EB-8CA4-E882ED72561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8" name="CRMArticles_EFF5" title="Icon of two documents stacked together with writing on them">
              <a:extLst>
                <a:ext uri="{FF2B5EF4-FFF2-40B4-BE49-F238E27FC236}">
                  <a16:creationId xmlns:a16="http://schemas.microsoft.com/office/drawing/2014/main" id="{62B3157E-2A47-4283-BC04-1CD5A77685CD}"/>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86">
                <a:defRPr/>
              </a:pPr>
              <a:endParaRPr lang="en-US" sz="1730">
                <a:solidFill>
                  <a:srgbClr val="505050"/>
                </a:solidFill>
                <a:latin typeface="Segoe UI"/>
              </a:endParaRPr>
            </a:p>
          </p:txBody>
        </p:sp>
      </p:grpSp>
      <p:grpSp>
        <p:nvGrpSpPr>
          <p:cNvPr id="219" name="Group 218">
            <a:extLst>
              <a:ext uri="{FF2B5EF4-FFF2-40B4-BE49-F238E27FC236}">
                <a16:creationId xmlns:a16="http://schemas.microsoft.com/office/drawing/2014/main" id="{3970B63B-8293-4EE7-A0F9-BB8616CB74C3}"/>
              </a:ext>
            </a:extLst>
          </p:cNvPr>
          <p:cNvGrpSpPr/>
          <p:nvPr/>
        </p:nvGrpSpPr>
        <p:grpSpPr>
          <a:xfrm>
            <a:off x="5520666" y="2546131"/>
            <a:ext cx="806782" cy="1010823"/>
            <a:chOff x="4934024" y="2596690"/>
            <a:chExt cx="822960" cy="1031092"/>
          </a:xfrm>
        </p:grpSpPr>
        <p:sp>
          <p:nvSpPr>
            <p:cNvPr id="220" name="Title 1">
              <a:extLst>
                <a:ext uri="{FF2B5EF4-FFF2-40B4-BE49-F238E27FC236}">
                  <a16:creationId xmlns:a16="http://schemas.microsoft.com/office/drawing/2014/main" id="{68E4B959-AC64-462C-A6BB-F0C3B8910363}"/>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User</a:t>
              </a:r>
            </a:p>
          </p:txBody>
        </p:sp>
        <p:sp>
          <p:nvSpPr>
            <p:cNvPr id="221" name="Rectangle: Rounded Corners 220">
              <a:extLst>
                <a:ext uri="{FF2B5EF4-FFF2-40B4-BE49-F238E27FC236}">
                  <a16:creationId xmlns:a16="http://schemas.microsoft.com/office/drawing/2014/main" id="{835D91DF-0612-487D-8585-816AD32638D1}"/>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22" name="people_4" title="Icon of a person">
              <a:extLst>
                <a:ext uri="{FF2B5EF4-FFF2-40B4-BE49-F238E27FC236}">
                  <a16:creationId xmlns:a16="http://schemas.microsoft.com/office/drawing/2014/main" id="{CD9F8C59-C7F8-4E6E-8153-0BE9857576AC}"/>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223" name="Straight Arrow Connector 222">
            <a:extLst>
              <a:ext uri="{FF2B5EF4-FFF2-40B4-BE49-F238E27FC236}">
                <a16:creationId xmlns:a16="http://schemas.microsoft.com/office/drawing/2014/main" id="{61E33546-9E20-4621-BABD-DB8F48879CFD}"/>
              </a:ext>
            </a:extLst>
          </p:cNvPr>
          <p:cNvCxnSpPr>
            <a:cxnSpLocks/>
            <a:stCxn id="217" idx="3"/>
            <a:endCxn id="269" idx="1"/>
          </p:cNvCxnSpPr>
          <p:nvPr/>
        </p:nvCxnSpPr>
        <p:spPr>
          <a:xfrm>
            <a:off x="7234655" y="3153563"/>
            <a:ext cx="61673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B2096A3-EDD6-484A-887B-543DF5608508}"/>
              </a:ext>
            </a:extLst>
          </p:cNvPr>
          <p:cNvCxnSpPr>
            <a:cxnSpLocks/>
            <a:stCxn id="269" idx="3"/>
            <a:endCxn id="276" idx="1"/>
          </p:cNvCxnSpPr>
          <p:nvPr/>
        </p:nvCxnSpPr>
        <p:spPr>
          <a:xfrm>
            <a:off x="8658169" y="3153563"/>
            <a:ext cx="61825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F1F5A5D6-EFBB-432A-8A83-6E2AA4F3B9A6}"/>
              </a:ext>
            </a:extLst>
          </p:cNvPr>
          <p:cNvGrpSpPr/>
          <p:nvPr/>
        </p:nvGrpSpPr>
        <p:grpSpPr>
          <a:xfrm>
            <a:off x="5689530" y="5126208"/>
            <a:ext cx="949124" cy="705828"/>
            <a:chOff x="4931506" y="5768408"/>
            <a:chExt cx="968156" cy="719981"/>
          </a:xfrm>
        </p:grpSpPr>
        <p:sp>
          <p:nvSpPr>
            <p:cNvPr id="226" name="Rectangle: Rounded Corners 225">
              <a:extLst>
                <a:ext uri="{FF2B5EF4-FFF2-40B4-BE49-F238E27FC236}">
                  <a16:creationId xmlns:a16="http://schemas.microsoft.com/office/drawing/2014/main" id="{FEC324F7-0487-48B2-8123-3D78A843C046}"/>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27" name="Title 1">
              <a:extLst>
                <a:ext uri="{FF2B5EF4-FFF2-40B4-BE49-F238E27FC236}">
                  <a16:creationId xmlns:a16="http://schemas.microsoft.com/office/drawing/2014/main" id="{C492335A-EAFF-4D6E-9889-2D38F92D298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28" name="Title 1">
              <a:extLst>
                <a:ext uri="{FF2B5EF4-FFF2-40B4-BE49-F238E27FC236}">
                  <a16:creationId xmlns:a16="http://schemas.microsoft.com/office/drawing/2014/main" id="{D478C743-BC87-43C4-B632-8C354B418C6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29" name="Group 228">
              <a:extLst>
                <a:ext uri="{FF2B5EF4-FFF2-40B4-BE49-F238E27FC236}">
                  <a16:creationId xmlns:a16="http://schemas.microsoft.com/office/drawing/2014/main" id="{11A63ECF-8E68-4CF1-9CA7-1D0EF482EB26}"/>
                </a:ext>
              </a:extLst>
            </p:cNvPr>
            <p:cNvGrpSpPr/>
            <p:nvPr/>
          </p:nvGrpSpPr>
          <p:grpSpPr>
            <a:xfrm>
              <a:off x="5078564" y="6178579"/>
              <a:ext cx="674040" cy="200439"/>
              <a:chOff x="8773830" y="4177977"/>
              <a:chExt cx="757312" cy="225202"/>
            </a:xfrm>
          </p:grpSpPr>
          <p:sp>
            <p:nvSpPr>
              <p:cNvPr id="230" name="Freeform: Shape 229">
                <a:extLst>
                  <a:ext uri="{FF2B5EF4-FFF2-40B4-BE49-F238E27FC236}">
                    <a16:creationId xmlns:a16="http://schemas.microsoft.com/office/drawing/2014/main" id="{AE861D72-8C73-43A4-99FC-91FF4C5D7C8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1" name="Freeform: Shape 230">
                <a:extLst>
                  <a:ext uri="{FF2B5EF4-FFF2-40B4-BE49-F238E27FC236}">
                    <a16:creationId xmlns:a16="http://schemas.microsoft.com/office/drawing/2014/main" id="{201783F9-5BF0-4672-8133-E84DBAC3E65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2" name="Freeform: Shape 231">
                <a:extLst>
                  <a:ext uri="{FF2B5EF4-FFF2-40B4-BE49-F238E27FC236}">
                    <a16:creationId xmlns:a16="http://schemas.microsoft.com/office/drawing/2014/main" id="{C4D300E0-D888-4A88-BDA4-C79C05B68F7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33" name="Group 232">
            <a:extLst>
              <a:ext uri="{FF2B5EF4-FFF2-40B4-BE49-F238E27FC236}">
                <a16:creationId xmlns:a16="http://schemas.microsoft.com/office/drawing/2014/main" id="{EB6A86D5-DF0D-4B50-8DBE-941F316D5E76}"/>
              </a:ext>
            </a:extLst>
          </p:cNvPr>
          <p:cNvGrpSpPr/>
          <p:nvPr/>
        </p:nvGrpSpPr>
        <p:grpSpPr>
          <a:xfrm>
            <a:off x="6911843" y="5126208"/>
            <a:ext cx="949124" cy="705828"/>
            <a:chOff x="4931506" y="5768408"/>
            <a:chExt cx="968156" cy="719981"/>
          </a:xfrm>
        </p:grpSpPr>
        <p:sp>
          <p:nvSpPr>
            <p:cNvPr id="234" name="Rectangle: Rounded Corners 233">
              <a:extLst>
                <a:ext uri="{FF2B5EF4-FFF2-40B4-BE49-F238E27FC236}">
                  <a16:creationId xmlns:a16="http://schemas.microsoft.com/office/drawing/2014/main" id="{E7FE48FA-E7F0-4A7C-BC12-EE340A019F51}"/>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35" name="Title 1">
              <a:extLst>
                <a:ext uri="{FF2B5EF4-FFF2-40B4-BE49-F238E27FC236}">
                  <a16:creationId xmlns:a16="http://schemas.microsoft.com/office/drawing/2014/main" id="{7235E263-0B9B-4636-92EC-39EFDEB7FB0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36" name="Title 1">
              <a:extLst>
                <a:ext uri="{FF2B5EF4-FFF2-40B4-BE49-F238E27FC236}">
                  <a16:creationId xmlns:a16="http://schemas.microsoft.com/office/drawing/2014/main" id="{762961BF-AA8C-467F-AACB-02F73EF74BE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37" name="Group 236">
              <a:extLst>
                <a:ext uri="{FF2B5EF4-FFF2-40B4-BE49-F238E27FC236}">
                  <a16:creationId xmlns:a16="http://schemas.microsoft.com/office/drawing/2014/main" id="{D2BC3D07-954F-44AF-A0A0-0234917724A1}"/>
                </a:ext>
              </a:extLst>
            </p:cNvPr>
            <p:cNvGrpSpPr/>
            <p:nvPr/>
          </p:nvGrpSpPr>
          <p:grpSpPr>
            <a:xfrm>
              <a:off x="5078564" y="6178579"/>
              <a:ext cx="674040" cy="200439"/>
              <a:chOff x="8773830" y="4177977"/>
              <a:chExt cx="757312" cy="225202"/>
            </a:xfrm>
          </p:grpSpPr>
          <p:sp>
            <p:nvSpPr>
              <p:cNvPr id="238" name="Freeform: Shape 237">
                <a:extLst>
                  <a:ext uri="{FF2B5EF4-FFF2-40B4-BE49-F238E27FC236}">
                    <a16:creationId xmlns:a16="http://schemas.microsoft.com/office/drawing/2014/main" id="{1F535978-8142-45C0-88A4-A7FBD093524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9" name="Freeform: Shape 238">
                <a:extLst>
                  <a:ext uri="{FF2B5EF4-FFF2-40B4-BE49-F238E27FC236}">
                    <a16:creationId xmlns:a16="http://schemas.microsoft.com/office/drawing/2014/main" id="{74C53430-E281-4508-9153-E2E485B227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0" name="Freeform: Shape 239">
                <a:extLst>
                  <a:ext uri="{FF2B5EF4-FFF2-40B4-BE49-F238E27FC236}">
                    <a16:creationId xmlns:a16="http://schemas.microsoft.com/office/drawing/2014/main" id="{4B22734B-3673-44A8-8E8D-21E8C362835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41" name="Group 240">
            <a:extLst>
              <a:ext uri="{FF2B5EF4-FFF2-40B4-BE49-F238E27FC236}">
                <a16:creationId xmlns:a16="http://schemas.microsoft.com/office/drawing/2014/main" id="{CABE06F6-A812-4CE5-867E-524F4A988FB0}"/>
              </a:ext>
            </a:extLst>
          </p:cNvPr>
          <p:cNvGrpSpPr/>
          <p:nvPr/>
        </p:nvGrpSpPr>
        <p:grpSpPr>
          <a:xfrm>
            <a:off x="8134156" y="5126208"/>
            <a:ext cx="949124" cy="705828"/>
            <a:chOff x="4931506" y="5768408"/>
            <a:chExt cx="968156" cy="719981"/>
          </a:xfrm>
        </p:grpSpPr>
        <p:sp>
          <p:nvSpPr>
            <p:cNvPr id="242" name="Rectangle: Rounded Corners 241">
              <a:extLst>
                <a:ext uri="{FF2B5EF4-FFF2-40B4-BE49-F238E27FC236}">
                  <a16:creationId xmlns:a16="http://schemas.microsoft.com/office/drawing/2014/main" id="{B6FDE03D-65AF-4B3C-BE07-B9A4D7E838C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43" name="Title 1">
              <a:extLst>
                <a:ext uri="{FF2B5EF4-FFF2-40B4-BE49-F238E27FC236}">
                  <a16:creationId xmlns:a16="http://schemas.microsoft.com/office/drawing/2014/main" id="{03F850A9-8148-455B-8F28-3C2C762D9014}"/>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44" name="Title 1">
              <a:extLst>
                <a:ext uri="{FF2B5EF4-FFF2-40B4-BE49-F238E27FC236}">
                  <a16:creationId xmlns:a16="http://schemas.microsoft.com/office/drawing/2014/main" id="{F1925F3A-8D3E-44EF-BA62-7C4A4A1AEFB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45" name="Group 244">
              <a:extLst>
                <a:ext uri="{FF2B5EF4-FFF2-40B4-BE49-F238E27FC236}">
                  <a16:creationId xmlns:a16="http://schemas.microsoft.com/office/drawing/2014/main" id="{359B13B5-358F-4706-8D3F-FD706120B1DF}"/>
                </a:ext>
              </a:extLst>
            </p:cNvPr>
            <p:cNvGrpSpPr/>
            <p:nvPr/>
          </p:nvGrpSpPr>
          <p:grpSpPr>
            <a:xfrm>
              <a:off x="5078564" y="6178579"/>
              <a:ext cx="674040" cy="200439"/>
              <a:chOff x="8773830" y="4177977"/>
              <a:chExt cx="757312" cy="225202"/>
            </a:xfrm>
          </p:grpSpPr>
          <p:sp>
            <p:nvSpPr>
              <p:cNvPr id="246" name="Freeform: Shape 245">
                <a:extLst>
                  <a:ext uri="{FF2B5EF4-FFF2-40B4-BE49-F238E27FC236}">
                    <a16:creationId xmlns:a16="http://schemas.microsoft.com/office/drawing/2014/main" id="{460FE019-49FB-4061-8F09-1C72179FF60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7" name="Freeform: Shape 246">
                <a:extLst>
                  <a:ext uri="{FF2B5EF4-FFF2-40B4-BE49-F238E27FC236}">
                    <a16:creationId xmlns:a16="http://schemas.microsoft.com/office/drawing/2014/main" id="{9679378B-AD03-4BD6-AC75-7A0825A7A05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8" name="Freeform: Shape 247">
                <a:extLst>
                  <a:ext uri="{FF2B5EF4-FFF2-40B4-BE49-F238E27FC236}">
                    <a16:creationId xmlns:a16="http://schemas.microsoft.com/office/drawing/2014/main" id="{F60E7807-83AC-422A-9365-BE1123B9CED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49" name="Group 248">
            <a:extLst>
              <a:ext uri="{FF2B5EF4-FFF2-40B4-BE49-F238E27FC236}">
                <a16:creationId xmlns:a16="http://schemas.microsoft.com/office/drawing/2014/main" id="{C93A8A57-49E8-4FA2-91CF-85748DC5FE17}"/>
              </a:ext>
            </a:extLst>
          </p:cNvPr>
          <p:cNvGrpSpPr/>
          <p:nvPr/>
        </p:nvGrpSpPr>
        <p:grpSpPr>
          <a:xfrm>
            <a:off x="9356469" y="5126208"/>
            <a:ext cx="949124" cy="705828"/>
            <a:chOff x="4931506" y="5768408"/>
            <a:chExt cx="968156" cy="719981"/>
          </a:xfrm>
        </p:grpSpPr>
        <p:sp>
          <p:nvSpPr>
            <p:cNvPr id="250" name="Rectangle: Rounded Corners 249">
              <a:extLst>
                <a:ext uri="{FF2B5EF4-FFF2-40B4-BE49-F238E27FC236}">
                  <a16:creationId xmlns:a16="http://schemas.microsoft.com/office/drawing/2014/main" id="{0C57FF8A-D950-4AB9-96BF-A8887DEEB8EF}"/>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51" name="Title 1">
              <a:extLst>
                <a:ext uri="{FF2B5EF4-FFF2-40B4-BE49-F238E27FC236}">
                  <a16:creationId xmlns:a16="http://schemas.microsoft.com/office/drawing/2014/main" id="{1124B48F-2670-41BC-8DB0-C32AACA1D6E9}"/>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52" name="Title 1">
              <a:extLst>
                <a:ext uri="{FF2B5EF4-FFF2-40B4-BE49-F238E27FC236}">
                  <a16:creationId xmlns:a16="http://schemas.microsoft.com/office/drawing/2014/main" id="{83CE0591-627F-4E75-AD6B-71E39BFC4F2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53" name="Group 252">
              <a:extLst>
                <a:ext uri="{FF2B5EF4-FFF2-40B4-BE49-F238E27FC236}">
                  <a16:creationId xmlns:a16="http://schemas.microsoft.com/office/drawing/2014/main" id="{E6E8D472-48AB-4A30-AC34-6085E609AEB1}"/>
                </a:ext>
              </a:extLst>
            </p:cNvPr>
            <p:cNvGrpSpPr/>
            <p:nvPr/>
          </p:nvGrpSpPr>
          <p:grpSpPr>
            <a:xfrm>
              <a:off x="5078564" y="6178579"/>
              <a:ext cx="674040" cy="200439"/>
              <a:chOff x="8773830" y="4177977"/>
              <a:chExt cx="757312" cy="225202"/>
            </a:xfrm>
          </p:grpSpPr>
          <p:sp>
            <p:nvSpPr>
              <p:cNvPr id="254" name="Freeform: Shape 253">
                <a:extLst>
                  <a:ext uri="{FF2B5EF4-FFF2-40B4-BE49-F238E27FC236}">
                    <a16:creationId xmlns:a16="http://schemas.microsoft.com/office/drawing/2014/main" id="{23C36DA7-C9F0-42A3-8418-999FFDDA5F04}"/>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55" name="Freeform: Shape 254">
                <a:extLst>
                  <a:ext uri="{FF2B5EF4-FFF2-40B4-BE49-F238E27FC236}">
                    <a16:creationId xmlns:a16="http://schemas.microsoft.com/office/drawing/2014/main" id="{99CE8415-6CCE-4052-B890-BCEBE1DAF85C}"/>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56" name="Freeform: Shape 255">
                <a:extLst>
                  <a:ext uri="{FF2B5EF4-FFF2-40B4-BE49-F238E27FC236}">
                    <a16:creationId xmlns:a16="http://schemas.microsoft.com/office/drawing/2014/main" id="{4EA5B471-ABF8-4521-9A06-3BBBDB2134B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57" name="Group 256">
            <a:extLst>
              <a:ext uri="{FF2B5EF4-FFF2-40B4-BE49-F238E27FC236}">
                <a16:creationId xmlns:a16="http://schemas.microsoft.com/office/drawing/2014/main" id="{3A039CDE-E339-46AB-99C9-4E83C56088C9}"/>
              </a:ext>
            </a:extLst>
          </p:cNvPr>
          <p:cNvGrpSpPr/>
          <p:nvPr/>
        </p:nvGrpSpPr>
        <p:grpSpPr>
          <a:xfrm>
            <a:off x="10578780" y="5126208"/>
            <a:ext cx="949124" cy="705828"/>
            <a:chOff x="4931506" y="5768408"/>
            <a:chExt cx="968156" cy="719981"/>
          </a:xfrm>
        </p:grpSpPr>
        <p:sp>
          <p:nvSpPr>
            <p:cNvPr id="258" name="Rectangle: Rounded Corners 257">
              <a:extLst>
                <a:ext uri="{FF2B5EF4-FFF2-40B4-BE49-F238E27FC236}">
                  <a16:creationId xmlns:a16="http://schemas.microsoft.com/office/drawing/2014/main" id="{8FB31678-5F77-4014-974C-EBB43726A3A2}"/>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59" name="Title 1">
              <a:extLst>
                <a:ext uri="{FF2B5EF4-FFF2-40B4-BE49-F238E27FC236}">
                  <a16:creationId xmlns:a16="http://schemas.microsoft.com/office/drawing/2014/main" id="{0DCE7A34-FD09-4DAF-BA71-E574DB764696}"/>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60" name="Title 1">
              <a:extLst>
                <a:ext uri="{FF2B5EF4-FFF2-40B4-BE49-F238E27FC236}">
                  <a16:creationId xmlns:a16="http://schemas.microsoft.com/office/drawing/2014/main" id="{46365D51-25FD-4AC8-BDA5-BFE8528C231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61" name="Group 260">
              <a:extLst>
                <a:ext uri="{FF2B5EF4-FFF2-40B4-BE49-F238E27FC236}">
                  <a16:creationId xmlns:a16="http://schemas.microsoft.com/office/drawing/2014/main" id="{A93E7830-89AA-47DF-BF30-82222DAF947E}"/>
                </a:ext>
              </a:extLst>
            </p:cNvPr>
            <p:cNvGrpSpPr/>
            <p:nvPr/>
          </p:nvGrpSpPr>
          <p:grpSpPr>
            <a:xfrm>
              <a:off x="5078564" y="6178579"/>
              <a:ext cx="674040" cy="200439"/>
              <a:chOff x="8773830" y="4177977"/>
              <a:chExt cx="757312" cy="225202"/>
            </a:xfrm>
          </p:grpSpPr>
          <p:sp>
            <p:nvSpPr>
              <p:cNvPr id="262" name="Freeform: Shape 261">
                <a:extLst>
                  <a:ext uri="{FF2B5EF4-FFF2-40B4-BE49-F238E27FC236}">
                    <a16:creationId xmlns:a16="http://schemas.microsoft.com/office/drawing/2014/main" id="{68E57A47-126A-4485-8294-CFD0DB104F8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63" name="Freeform: Shape 262">
                <a:extLst>
                  <a:ext uri="{FF2B5EF4-FFF2-40B4-BE49-F238E27FC236}">
                    <a16:creationId xmlns:a16="http://schemas.microsoft.com/office/drawing/2014/main" id="{B21A2F6E-E927-4D8C-B54B-B5187DBEBC9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64" name="Freeform: Shape 263">
                <a:extLst>
                  <a:ext uri="{FF2B5EF4-FFF2-40B4-BE49-F238E27FC236}">
                    <a16:creationId xmlns:a16="http://schemas.microsoft.com/office/drawing/2014/main" id="{8D1C072B-7107-4276-95E2-13E60430B59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265" name="Straight Arrow Connector 264">
            <a:extLst>
              <a:ext uri="{FF2B5EF4-FFF2-40B4-BE49-F238E27FC236}">
                <a16:creationId xmlns:a16="http://schemas.microsoft.com/office/drawing/2014/main" id="{980FFBE7-E4E4-438E-95C9-7E24B1B5E350}"/>
              </a:ext>
            </a:extLst>
          </p:cNvPr>
          <p:cNvCxnSpPr>
            <a:cxnSpLocks/>
          </p:cNvCxnSpPr>
          <p:nvPr/>
        </p:nvCxnSpPr>
        <p:spPr>
          <a:xfrm>
            <a:off x="10486597" y="4363737"/>
            <a:ext cx="0" cy="61853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6" name="Title 1">
            <a:extLst>
              <a:ext uri="{FF2B5EF4-FFF2-40B4-BE49-F238E27FC236}">
                <a16:creationId xmlns:a16="http://schemas.microsoft.com/office/drawing/2014/main" id="{0B728689-7424-452E-B620-0B5F384C6386}"/>
              </a:ext>
            </a:extLst>
          </p:cNvPr>
          <p:cNvSpPr txBox="1">
            <a:spLocks/>
          </p:cNvSpPr>
          <p:nvPr/>
        </p:nvSpPr>
        <p:spPr>
          <a:xfrm>
            <a:off x="10617692" y="4522141"/>
            <a:ext cx="116535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Schedule pods over private tunnel</a:t>
            </a:r>
          </a:p>
        </p:txBody>
      </p:sp>
      <p:grpSp>
        <p:nvGrpSpPr>
          <p:cNvPr id="267" name="Group 266">
            <a:extLst>
              <a:ext uri="{FF2B5EF4-FFF2-40B4-BE49-F238E27FC236}">
                <a16:creationId xmlns:a16="http://schemas.microsoft.com/office/drawing/2014/main" id="{CC06E252-9E88-432E-81E4-78644489198B}"/>
              </a:ext>
            </a:extLst>
          </p:cNvPr>
          <p:cNvGrpSpPr/>
          <p:nvPr/>
        </p:nvGrpSpPr>
        <p:grpSpPr>
          <a:xfrm>
            <a:off x="7851386" y="2395268"/>
            <a:ext cx="806782" cy="1161687"/>
            <a:chOff x="7311480" y="2442801"/>
            <a:chExt cx="822960" cy="1184981"/>
          </a:xfrm>
        </p:grpSpPr>
        <p:sp>
          <p:nvSpPr>
            <p:cNvPr id="268" name="Title 1">
              <a:extLst>
                <a:ext uri="{FF2B5EF4-FFF2-40B4-BE49-F238E27FC236}">
                  <a16:creationId xmlns:a16="http://schemas.microsoft.com/office/drawing/2014/main" id="{84CE57BF-21DF-4D41-A05E-C6C438361ECC}"/>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API endpoint</a:t>
              </a:r>
            </a:p>
          </p:txBody>
        </p:sp>
        <p:sp>
          <p:nvSpPr>
            <p:cNvPr id="269" name="Rectangle: Rounded Corners 268">
              <a:extLst>
                <a:ext uri="{FF2B5EF4-FFF2-40B4-BE49-F238E27FC236}">
                  <a16:creationId xmlns:a16="http://schemas.microsoft.com/office/drawing/2014/main" id="{3772E6A3-462B-49E0-9EC5-DD41338DF98A}"/>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70" name="Graphic 13">
              <a:extLst>
                <a:ext uri="{FF2B5EF4-FFF2-40B4-BE49-F238E27FC236}">
                  <a16:creationId xmlns:a16="http://schemas.microsoft.com/office/drawing/2014/main" id="{A82D610C-21C3-4EAD-8049-475FD018499E}"/>
                </a:ext>
              </a:extLst>
            </p:cNvPr>
            <p:cNvGrpSpPr/>
            <p:nvPr/>
          </p:nvGrpSpPr>
          <p:grpSpPr>
            <a:xfrm>
              <a:off x="7452453" y="2949973"/>
              <a:ext cx="541014" cy="532658"/>
              <a:chOff x="4862512" y="2214562"/>
              <a:chExt cx="2466975" cy="2428875"/>
            </a:xfrm>
          </p:grpSpPr>
          <p:sp>
            <p:nvSpPr>
              <p:cNvPr id="271" name="Freeform: Shape 270">
                <a:extLst>
                  <a:ext uri="{FF2B5EF4-FFF2-40B4-BE49-F238E27FC236}">
                    <a16:creationId xmlns:a16="http://schemas.microsoft.com/office/drawing/2014/main" id="{9C1F611A-1EDE-48EE-9DCA-38AA6497B81F}"/>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2" name="Freeform: Shape 271">
                <a:extLst>
                  <a:ext uri="{FF2B5EF4-FFF2-40B4-BE49-F238E27FC236}">
                    <a16:creationId xmlns:a16="http://schemas.microsoft.com/office/drawing/2014/main" id="{42A75428-0A1C-4940-9EE7-EC6BE104213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3" name="Freeform: Shape 272">
                <a:extLst>
                  <a:ext uri="{FF2B5EF4-FFF2-40B4-BE49-F238E27FC236}">
                    <a16:creationId xmlns:a16="http://schemas.microsoft.com/office/drawing/2014/main" id="{D6872AD9-1790-4FF8-85D3-20F6D8F5A453}"/>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4" name="Freeform: Shape 273">
                <a:extLst>
                  <a:ext uri="{FF2B5EF4-FFF2-40B4-BE49-F238E27FC236}">
                    <a16:creationId xmlns:a16="http://schemas.microsoft.com/office/drawing/2014/main" id="{F3B8AB29-0A47-4AE4-9219-9FFEBC35E638}"/>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grpSp>
        <p:nvGrpSpPr>
          <p:cNvPr id="275" name="Group 274">
            <a:extLst>
              <a:ext uri="{FF2B5EF4-FFF2-40B4-BE49-F238E27FC236}">
                <a16:creationId xmlns:a16="http://schemas.microsoft.com/office/drawing/2014/main" id="{D0E64226-7BFE-470F-8AE1-2F39A1C8D7B0}"/>
              </a:ext>
            </a:extLst>
          </p:cNvPr>
          <p:cNvGrpSpPr/>
          <p:nvPr/>
        </p:nvGrpSpPr>
        <p:grpSpPr>
          <a:xfrm>
            <a:off x="9276424" y="1746501"/>
            <a:ext cx="2420347" cy="2617236"/>
            <a:chOff x="8765093" y="1781025"/>
            <a:chExt cx="2468880" cy="2669717"/>
          </a:xfrm>
        </p:grpSpPr>
        <p:sp>
          <p:nvSpPr>
            <p:cNvPr id="276" name="Rectangle: Rounded Corners 275">
              <a:extLst>
                <a:ext uri="{FF2B5EF4-FFF2-40B4-BE49-F238E27FC236}">
                  <a16:creationId xmlns:a16="http://schemas.microsoft.com/office/drawing/2014/main" id="{E4B82191-2B15-4865-8F5E-1D15544D8C8D}"/>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77" name="Title 1">
              <a:extLst>
                <a:ext uri="{FF2B5EF4-FFF2-40B4-BE49-F238E27FC236}">
                  <a16:creationId xmlns:a16="http://schemas.microsoft.com/office/drawing/2014/main" id="{33F4FC19-75A8-452A-ABCC-A7ABEFD89134}"/>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managed control plane</a:t>
              </a:r>
            </a:p>
          </p:txBody>
        </p:sp>
        <p:grpSp>
          <p:nvGrpSpPr>
            <p:cNvPr id="278" name="Group 277">
              <a:extLst>
                <a:ext uri="{FF2B5EF4-FFF2-40B4-BE49-F238E27FC236}">
                  <a16:creationId xmlns:a16="http://schemas.microsoft.com/office/drawing/2014/main" id="{D296040C-7FE7-4274-8A9D-817708F47713}"/>
                </a:ext>
              </a:extLst>
            </p:cNvPr>
            <p:cNvGrpSpPr/>
            <p:nvPr/>
          </p:nvGrpSpPr>
          <p:grpSpPr>
            <a:xfrm>
              <a:off x="9162785" y="2570190"/>
              <a:ext cx="1673497" cy="1292225"/>
              <a:chOff x="9196711" y="2690054"/>
              <a:chExt cx="1673497" cy="1292225"/>
            </a:xfrm>
          </p:grpSpPr>
          <p:grpSp>
            <p:nvGrpSpPr>
              <p:cNvPr id="279" name="Group 4">
                <a:extLst>
                  <a:ext uri="{FF2B5EF4-FFF2-40B4-BE49-F238E27FC236}">
                    <a16:creationId xmlns:a16="http://schemas.microsoft.com/office/drawing/2014/main" id="{03F3C2CD-8352-432B-B2D9-F806121AF45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83" name="Freeform 5">
                  <a:extLst>
                    <a:ext uri="{FF2B5EF4-FFF2-40B4-BE49-F238E27FC236}">
                      <a16:creationId xmlns:a16="http://schemas.microsoft.com/office/drawing/2014/main" id="{BB9ED18F-6529-4712-ADD0-9F253CA48969}"/>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sp>
              <p:nvSpPr>
                <p:cNvPr id="284" name="Freeform 6">
                  <a:extLst>
                    <a:ext uri="{FF2B5EF4-FFF2-40B4-BE49-F238E27FC236}">
                      <a16:creationId xmlns:a16="http://schemas.microsoft.com/office/drawing/2014/main" id="{2192E98A-9A2F-4783-98AD-0D222B4564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grpSp>
          <p:grpSp>
            <p:nvGrpSpPr>
              <p:cNvPr id="280" name="Group 279">
                <a:extLst>
                  <a:ext uri="{FF2B5EF4-FFF2-40B4-BE49-F238E27FC236}">
                    <a16:creationId xmlns:a16="http://schemas.microsoft.com/office/drawing/2014/main" id="{59FAED09-854C-461E-A9B8-94A315603B5E}"/>
                  </a:ext>
                </a:extLst>
              </p:cNvPr>
              <p:cNvGrpSpPr/>
              <p:nvPr/>
            </p:nvGrpSpPr>
            <p:grpSpPr>
              <a:xfrm>
                <a:off x="10267693" y="2983633"/>
                <a:ext cx="602515" cy="602515"/>
                <a:chOff x="7211505" y="4977353"/>
                <a:chExt cx="989814" cy="989814"/>
              </a:xfrm>
            </p:grpSpPr>
            <p:sp>
              <p:nvSpPr>
                <p:cNvPr id="281" name="Oval 280">
                  <a:extLst>
                    <a:ext uri="{FF2B5EF4-FFF2-40B4-BE49-F238E27FC236}">
                      <a16:creationId xmlns:a16="http://schemas.microsoft.com/office/drawing/2014/main" id="{01071870-4137-416F-BA88-96B4F1771AB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A7C7F526-0BBB-4260-8014-6C3EF0FF3BDE}"/>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sp>
        <p:nvSpPr>
          <p:cNvPr id="103" name="Rectangle 102">
            <a:extLst>
              <a:ext uri="{FF2B5EF4-FFF2-40B4-BE49-F238E27FC236}">
                <a16:creationId xmlns:a16="http://schemas.microsoft.com/office/drawing/2014/main" id="{806CA152-4E03-4AA9-A67D-22F3CA762C46}"/>
              </a:ext>
            </a:extLst>
          </p:cNvPr>
          <p:cNvSpPr/>
          <p:nvPr/>
        </p:nvSpPr>
        <p:spPr>
          <a:xfrm>
            <a:off x="461020" y="974458"/>
            <a:ext cx="11421945" cy="392245"/>
          </a:xfrm>
          <a:prstGeom prst="rect">
            <a:avLst/>
          </a:prstGeom>
        </p:spPr>
        <p:txBody>
          <a:bodyPr wrap="square" lIns="0">
            <a:spAutoFit/>
          </a:bodyPr>
          <a:lstStyle/>
          <a:p>
            <a:pPr defTabSz="896010">
              <a:spcAft>
                <a:spcPts val="576"/>
              </a:spcAft>
              <a:defRPr/>
            </a:pPr>
            <a:r>
              <a:rPr lang="en-US" sz="1961">
                <a:solidFill>
                  <a:srgbClr val="000000"/>
                </a:solidFill>
                <a:cs typeface="Segoe UI Semibold" panose="020B0702040204020203" pitchFamily="34" charset="0"/>
              </a:rPr>
              <a:t>Focus on your containers and code, not the plumbing of them</a:t>
            </a:r>
          </a:p>
        </p:txBody>
      </p:sp>
      <p:graphicFrame>
        <p:nvGraphicFramePr>
          <p:cNvPr id="108" name="Table 107">
            <a:extLst>
              <a:ext uri="{FF2B5EF4-FFF2-40B4-BE49-F238E27FC236}">
                <a16:creationId xmlns:a16="http://schemas.microsoft.com/office/drawing/2014/main" id="{7F198AD1-BF2D-453A-B1B8-6094BED2AAE8}"/>
              </a:ext>
            </a:extLst>
          </p:cNvPr>
          <p:cNvGraphicFramePr>
            <a:graphicFrameLocks noGrp="1"/>
          </p:cNvGraphicFramePr>
          <p:nvPr/>
        </p:nvGraphicFramePr>
        <p:xfrm>
          <a:off x="381411" y="1676289"/>
          <a:ext cx="4534760" cy="4102575"/>
        </p:xfrm>
        <a:graphic>
          <a:graphicData uri="http://schemas.openxmlformats.org/drawingml/2006/table">
            <a:tbl>
              <a:tblPr firstRow="1" bandRow="1">
                <a:tableStyleId>{5C22544A-7EE6-4342-B048-85BDC9FD1C3A}</a:tableStyleId>
              </a:tblPr>
              <a:tblGrid>
                <a:gridCol w="1845486">
                  <a:extLst>
                    <a:ext uri="{9D8B030D-6E8A-4147-A177-3AD203B41FA5}">
                      <a16:colId xmlns:a16="http://schemas.microsoft.com/office/drawing/2014/main" val="1718013709"/>
                    </a:ext>
                  </a:extLst>
                </a:gridCol>
                <a:gridCol w="1344637">
                  <a:extLst>
                    <a:ext uri="{9D8B030D-6E8A-4147-A177-3AD203B41FA5}">
                      <a16:colId xmlns:a16="http://schemas.microsoft.com/office/drawing/2014/main" val="1990358366"/>
                    </a:ext>
                  </a:extLst>
                </a:gridCol>
                <a:gridCol w="1344637">
                  <a:extLst>
                    <a:ext uri="{9D8B030D-6E8A-4147-A177-3AD203B41FA5}">
                      <a16:colId xmlns:a16="http://schemas.microsoft.com/office/drawing/2014/main" val="1769369918"/>
                    </a:ext>
                  </a:extLst>
                </a:gridCol>
              </a:tblGrid>
              <a:tr h="62748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89630" marR="89630" marT="44814" marB="44814"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DIY with </a:t>
                      </a:r>
                      <a:br>
                        <a:rPr lang="en-US" sz="1200" b="0">
                          <a:solidFill>
                            <a:srgbClr val="0078D4"/>
                          </a:solidFill>
                          <a:latin typeface="Segoe UI Semibold" panose="020B0702040204020203" pitchFamily="34" charset="0"/>
                          <a:cs typeface="Segoe UI Semibold" panose="020B0702040204020203" pitchFamily="34" charset="0"/>
                        </a:rPr>
                      </a:br>
                      <a:r>
                        <a:rPr lang="en-US" sz="1200" b="0">
                          <a:solidFill>
                            <a:srgbClr val="0078D4"/>
                          </a:solidFill>
                          <a:latin typeface="Segoe UI Semibold" panose="020B0702040204020203" pitchFamily="34" charset="0"/>
                          <a:cs typeface="Segoe UI Semibold" panose="020B0702040204020203" pitchFamily="34" charset="0"/>
                        </a:rPr>
                        <a:t>Kubernetes</a:t>
                      </a:r>
                    </a:p>
                  </a:txBody>
                  <a:tcPr marL="89630" marR="89630" marT="44814" marB="44814"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Managed Kubernetes </a:t>
                      </a:r>
                      <a:br>
                        <a:rPr lang="en-US" sz="1200" b="0">
                          <a:solidFill>
                            <a:srgbClr val="0078D4"/>
                          </a:solidFill>
                          <a:latin typeface="Segoe UI Semibold" panose="020B0702040204020203" pitchFamily="34" charset="0"/>
                          <a:cs typeface="Segoe UI Semibold" panose="020B0702040204020203" pitchFamily="34" charset="0"/>
                        </a:rPr>
                      </a:br>
                      <a:r>
                        <a:rPr lang="en-US" sz="1200" b="0">
                          <a:solidFill>
                            <a:srgbClr val="0078D4"/>
                          </a:solidFill>
                          <a:latin typeface="Segoe UI Semibold" panose="020B0702040204020203" pitchFamily="34" charset="0"/>
                          <a:cs typeface="Segoe UI Semibold" panose="020B0702040204020203" pitchFamily="34" charset="0"/>
                        </a:rPr>
                        <a:t>on Azure</a:t>
                      </a:r>
                    </a:p>
                  </a:txBody>
                  <a:tcPr marL="89630" marR="89630" marT="44814" marB="44814"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49490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7868" marR="87868" marT="43933" marB="4393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4901">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7868" marR="87868" marT="43933" marB="4393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490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94901">
                <a:tc>
                  <a:txBody>
                    <a:bodyPr/>
                    <a:lstStyle/>
                    <a:p>
                      <a:r>
                        <a:rPr lang="en-US" sz="1200" baseline="0">
                          <a:solidFill>
                            <a:srgbClr val="000000"/>
                          </a:solidFill>
                          <a:latin typeface="+mn-lt"/>
                          <a:cs typeface="Segoe UI Semibold" panose="020B0702040204020203" pitchFamily="34" charset="0"/>
                        </a:rPr>
                        <a:t>Provisioning, upgrades, patches</a:t>
                      </a:r>
                    </a:p>
                  </a:txBody>
                  <a:tcPr marL="87868" marR="87868" marT="43933" marB="4393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494901">
                <a:tc>
                  <a:txBody>
                    <a:bodyPr/>
                    <a:lstStyle/>
                    <a:p>
                      <a:r>
                        <a:rPr lang="en-US" sz="1200" baseline="0">
                          <a:solidFill>
                            <a:srgbClr val="000000"/>
                          </a:solidFill>
                          <a:latin typeface="+mn-lt"/>
                          <a:cs typeface="Segoe UI Semibold" panose="020B0702040204020203" pitchFamily="34" charset="0"/>
                        </a:rPr>
                        <a:t>Reliability availability</a:t>
                      </a:r>
                    </a:p>
                  </a:txBody>
                  <a:tcPr marL="87868" marR="87868" marT="43933" marB="4393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49490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7868" marR="87868" marT="43933" marB="4393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49490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7868" marR="87868" marT="43933" marB="4393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bl>
          </a:graphicData>
        </a:graphic>
      </p:graphicFrame>
      <p:grpSp>
        <p:nvGrpSpPr>
          <p:cNvPr id="109" name="Group 108">
            <a:extLst>
              <a:ext uri="{FF2B5EF4-FFF2-40B4-BE49-F238E27FC236}">
                <a16:creationId xmlns:a16="http://schemas.microsoft.com/office/drawing/2014/main" id="{93967148-896A-43F6-8A6D-98E880CD1931}"/>
              </a:ext>
            </a:extLst>
          </p:cNvPr>
          <p:cNvGrpSpPr/>
          <p:nvPr/>
        </p:nvGrpSpPr>
        <p:grpSpPr>
          <a:xfrm>
            <a:off x="1524386" y="6028152"/>
            <a:ext cx="2216809" cy="276847"/>
            <a:chOff x="9699487" y="5507406"/>
            <a:chExt cx="2261261" cy="282399"/>
          </a:xfrm>
        </p:grpSpPr>
        <p:grpSp>
          <p:nvGrpSpPr>
            <p:cNvPr id="110" name="Group 109">
              <a:extLst>
                <a:ext uri="{FF2B5EF4-FFF2-40B4-BE49-F238E27FC236}">
                  <a16:creationId xmlns:a16="http://schemas.microsoft.com/office/drawing/2014/main" id="{D46EA3BF-874F-455A-83FE-5C6C16B02511}"/>
                </a:ext>
              </a:extLst>
            </p:cNvPr>
            <p:cNvGrpSpPr/>
            <p:nvPr/>
          </p:nvGrpSpPr>
          <p:grpSpPr>
            <a:xfrm>
              <a:off x="9699487" y="5507406"/>
              <a:ext cx="1037152" cy="278760"/>
              <a:chOff x="10901270" y="5193554"/>
              <a:chExt cx="1037152" cy="278760"/>
            </a:xfrm>
          </p:grpSpPr>
          <p:sp>
            <p:nvSpPr>
              <p:cNvPr id="115" name="Rectangle 114">
                <a:extLst>
                  <a:ext uri="{FF2B5EF4-FFF2-40B4-BE49-F238E27FC236}">
                    <a16:creationId xmlns:a16="http://schemas.microsoft.com/office/drawing/2014/main" id="{18742A61-76B0-42BF-AF0C-5D97DE3306D3}"/>
                  </a:ext>
                </a:extLst>
              </p:cNvPr>
              <p:cNvSpPr/>
              <p:nvPr/>
            </p:nvSpPr>
            <p:spPr>
              <a:xfrm>
                <a:off x="10901270" y="5194893"/>
                <a:ext cx="250999" cy="250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16" name="Rectangle 115">
                <a:extLst>
                  <a:ext uri="{FF2B5EF4-FFF2-40B4-BE49-F238E27FC236}">
                    <a16:creationId xmlns:a16="http://schemas.microsoft.com/office/drawing/2014/main" id="{E5BC546C-EF10-4933-AB24-C67B522F976E}"/>
                  </a:ext>
                </a:extLst>
              </p:cNvPr>
              <p:cNvSpPr/>
              <p:nvPr/>
            </p:nvSpPr>
            <p:spPr>
              <a:xfrm>
                <a:off x="11234327" y="5193554"/>
                <a:ext cx="704095" cy="278760"/>
              </a:xfrm>
              <a:prstGeom prst="rect">
                <a:avLst/>
              </a:prstGeom>
            </p:spPr>
            <p:txBody>
              <a:bodyPr wrap="none" lIns="0">
                <a:spAutoFit/>
              </a:bodyPr>
              <a:lstStyle/>
              <a:p>
                <a:pPr defTabSz="896042">
                  <a:defRPr/>
                </a:pPr>
                <a:r>
                  <a:rPr lang="en-US" sz="1176" kern="0">
                    <a:solidFill>
                      <a:srgbClr val="000000"/>
                    </a:solidFill>
                    <a:latin typeface="Segoe UI" panose="020B0502040204020203" pitchFamily="34" charset="0"/>
                    <a:cs typeface="Segoe UI" panose="020B0502040204020203" pitchFamily="34" charset="0"/>
                  </a:rPr>
                  <a:t>Customer</a:t>
                </a:r>
              </a:p>
            </p:txBody>
          </p:sp>
        </p:grpSp>
        <p:grpSp>
          <p:nvGrpSpPr>
            <p:cNvPr id="111" name="Group 110">
              <a:extLst>
                <a:ext uri="{FF2B5EF4-FFF2-40B4-BE49-F238E27FC236}">
                  <a16:creationId xmlns:a16="http://schemas.microsoft.com/office/drawing/2014/main" id="{02A11563-E778-446E-9385-8197F97474E7}"/>
                </a:ext>
              </a:extLst>
            </p:cNvPr>
            <p:cNvGrpSpPr/>
            <p:nvPr/>
          </p:nvGrpSpPr>
          <p:grpSpPr>
            <a:xfrm>
              <a:off x="10920233" y="5511045"/>
              <a:ext cx="1040515" cy="278760"/>
              <a:chOff x="10911524" y="5707309"/>
              <a:chExt cx="1040515" cy="278760"/>
            </a:xfrm>
          </p:grpSpPr>
          <p:sp>
            <p:nvSpPr>
              <p:cNvPr id="112" name="Rectangle 111">
                <a:extLst>
                  <a:ext uri="{FF2B5EF4-FFF2-40B4-BE49-F238E27FC236}">
                    <a16:creationId xmlns:a16="http://schemas.microsoft.com/office/drawing/2014/main" id="{E9EAFEF1-CFD5-4BF8-8228-36BDEC1C8329}"/>
                  </a:ext>
                </a:extLst>
              </p:cNvPr>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14" name="Rectangle 113">
                <a:extLst>
                  <a:ext uri="{FF2B5EF4-FFF2-40B4-BE49-F238E27FC236}">
                    <a16:creationId xmlns:a16="http://schemas.microsoft.com/office/drawing/2014/main" id="{833C9FCF-A815-4C74-9DA4-1652EBB8BE56}"/>
                  </a:ext>
                </a:extLst>
              </p:cNvPr>
              <p:cNvSpPr/>
              <p:nvPr/>
            </p:nvSpPr>
            <p:spPr>
              <a:xfrm>
                <a:off x="11247944" y="5707309"/>
                <a:ext cx="704095" cy="278760"/>
              </a:xfrm>
              <a:prstGeom prst="rect">
                <a:avLst/>
              </a:prstGeom>
            </p:spPr>
            <p:txBody>
              <a:bodyPr wrap="none" lIns="0">
                <a:spAutoFit/>
              </a:bodyPr>
              <a:lstStyle/>
              <a:p>
                <a:pPr defTabSz="896042">
                  <a:defRPr/>
                </a:pPr>
                <a:r>
                  <a:rPr lang="en-US" sz="1176" kern="0">
                    <a:solidFill>
                      <a:srgbClr val="000000"/>
                    </a:solidFill>
                    <a:latin typeface="Segoe UI" panose="020B0502040204020203" pitchFamily="34" charset="0"/>
                    <a:cs typeface="Segoe UI" panose="020B0502040204020203" pitchFamily="34" charset="0"/>
                  </a:rPr>
                  <a:t>Microsoft</a:t>
                </a:r>
              </a:p>
            </p:txBody>
          </p:sp>
        </p:grpSp>
      </p:grpSp>
      <p:sp>
        <p:nvSpPr>
          <p:cNvPr id="122" name="Rectangle 121">
            <a:extLst>
              <a:ext uri="{FF2B5EF4-FFF2-40B4-BE49-F238E27FC236}">
                <a16:creationId xmlns:a16="http://schemas.microsoft.com/office/drawing/2014/main" id="{3E5DAF3A-9015-46C0-BB54-21996C7F3766}"/>
              </a:ext>
            </a:extLst>
          </p:cNvPr>
          <p:cNvSpPr/>
          <p:nvPr/>
        </p:nvSpPr>
        <p:spPr>
          <a:xfrm>
            <a:off x="2777468" y="3914341"/>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23" name="Rectangle 122">
            <a:extLst>
              <a:ext uri="{FF2B5EF4-FFF2-40B4-BE49-F238E27FC236}">
                <a16:creationId xmlns:a16="http://schemas.microsoft.com/office/drawing/2014/main" id="{FCE1785B-61D6-47D9-A41A-474AD09E0153}"/>
              </a:ext>
            </a:extLst>
          </p:cNvPr>
          <p:cNvSpPr/>
          <p:nvPr/>
        </p:nvSpPr>
        <p:spPr>
          <a:xfrm>
            <a:off x="2777468" y="4409336"/>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24" name="Rectangle 123">
            <a:extLst>
              <a:ext uri="{FF2B5EF4-FFF2-40B4-BE49-F238E27FC236}">
                <a16:creationId xmlns:a16="http://schemas.microsoft.com/office/drawing/2014/main" id="{B519B127-AE96-4C43-B1D9-118191AA41F4}"/>
              </a:ext>
            </a:extLst>
          </p:cNvPr>
          <p:cNvSpPr/>
          <p:nvPr/>
        </p:nvSpPr>
        <p:spPr>
          <a:xfrm>
            <a:off x="2777468" y="4904331"/>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25" name="Rectangle 124">
            <a:extLst>
              <a:ext uri="{FF2B5EF4-FFF2-40B4-BE49-F238E27FC236}">
                <a16:creationId xmlns:a16="http://schemas.microsoft.com/office/drawing/2014/main" id="{5E19D02B-828F-4797-9993-2851D0418659}"/>
              </a:ext>
            </a:extLst>
          </p:cNvPr>
          <p:cNvSpPr/>
          <p:nvPr/>
        </p:nvSpPr>
        <p:spPr>
          <a:xfrm>
            <a:off x="2777468" y="5399328"/>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27" name="Rectangle 126">
            <a:extLst>
              <a:ext uri="{FF2B5EF4-FFF2-40B4-BE49-F238E27FC236}">
                <a16:creationId xmlns:a16="http://schemas.microsoft.com/office/drawing/2014/main" id="{A69F881E-3E7B-4FBD-ACA0-37AA2596376F}"/>
              </a:ext>
            </a:extLst>
          </p:cNvPr>
          <p:cNvSpPr/>
          <p:nvPr/>
        </p:nvSpPr>
        <p:spPr>
          <a:xfrm>
            <a:off x="2777468" y="2429355"/>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28" name="Rectangle 127">
            <a:extLst>
              <a:ext uri="{FF2B5EF4-FFF2-40B4-BE49-F238E27FC236}">
                <a16:creationId xmlns:a16="http://schemas.microsoft.com/office/drawing/2014/main" id="{D99BF2EC-50ED-49C4-8FED-8FFFBE011968}"/>
              </a:ext>
            </a:extLst>
          </p:cNvPr>
          <p:cNvSpPr/>
          <p:nvPr/>
        </p:nvSpPr>
        <p:spPr>
          <a:xfrm>
            <a:off x="2777468" y="2924350"/>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30" name="Rectangle 129">
            <a:extLst>
              <a:ext uri="{FF2B5EF4-FFF2-40B4-BE49-F238E27FC236}">
                <a16:creationId xmlns:a16="http://schemas.microsoft.com/office/drawing/2014/main" id="{E5FB8EC2-BFC4-4AF6-A52B-68513BBF2C7A}"/>
              </a:ext>
            </a:extLst>
          </p:cNvPr>
          <p:cNvSpPr/>
          <p:nvPr/>
        </p:nvSpPr>
        <p:spPr>
          <a:xfrm>
            <a:off x="2777468" y="3419345"/>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18" name="Rectangle 117">
            <a:extLst>
              <a:ext uri="{FF2B5EF4-FFF2-40B4-BE49-F238E27FC236}">
                <a16:creationId xmlns:a16="http://schemas.microsoft.com/office/drawing/2014/main" id="{DB3D4C9A-81F5-4769-BB0E-58AF70A0709A}"/>
              </a:ext>
            </a:extLst>
          </p:cNvPr>
          <p:cNvSpPr/>
          <p:nvPr/>
        </p:nvSpPr>
        <p:spPr>
          <a:xfrm>
            <a:off x="4122106" y="3919382"/>
            <a:ext cx="244643" cy="244643"/>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19" name="Rectangle 118">
            <a:extLst>
              <a:ext uri="{FF2B5EF4-FFF2-40B4-BE49-F238E27FC236}">
                <a16:creationId xmlns:a16="http://schemas.microsoft.com/office/drawing/2014/main" id="{57B16EB2-471B-4B1C-9E49-A1E1723F0E85}"/>
              </a:ext>
            </a:extLst>
          </p:cNvPr>
          <p:cNvSpPr/>
          <p:nvPr/>
        </p:nvSpPr>
        <p:spPr>
          <a:xfrm>
            <a:off x="4122106" y="4906012"/>
            <a:ext cx="244643" cy="244643"/>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20" name="Rectangle 119">
            <a:extLst>
              <a:ext uri="{FF2B5EF4-FFF2-40B4-BE49-F238E27FC236}">
                <a16:creationId xmlns:a16="http://schemas.microsoft.com/office/drawing/2014/main" id="{6F85D4BD-3C80-42AC-BBDC-3D4D938FFA2C}"/>
              </a:ext>
            </a:extLst>
          </p:cNvPr>
          <p:cNvSpPr/>
          <p:nvPr/>
        </p:nvSpPr>
        <p:spPr>
          <a:xfrm>
            <a:off x="4122106" y="5399328"/>
            <a:ext cx="244643" cy="244643"/>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21" name="Rectangle 120">
            <a:extLst>
              <a:ext uri="{FF2B5EF4-FFF2-40B4-BE49-F238E27FC236}">
                <a16:creationId xmlns:a16="http://schemas.microsoft.com/office/drawing/2014/main" id="{00B66AD6-555D-43FA-8CA6-B5501F9E0F75}"/>
              </a:ext>
            </a:extLst>
          </p:cNvPr>
          <p:cNvSpPr/>
          <p:nvPr/>
        </p:nvSpPr>
        <p:spPr>
          <a:xfrm>
            <a:off x="4122106" y="4412697"/>
            <a:ext cx="244643" cy="244643"/>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grpSp>
        <p:nvGrpSpPr>
          <p:cNvPr id="131" name="Group 130">
            <a:extLst>
              <a:ext uri="{FF2B5EF4-FFF2-40B4-BE49-F238E27FC236}">
                <a16:creationId xmlns:a16="http://schemas.microsoft.com/office/drawing/2014/main" id="{C555F75E-E099-4AC1-863F-D03CE61EF761}"/>
              </a:ext>
            </a:extLst>
          </p:cNvPr>
          <p:cNvGrpSpPr/>
          <p:nvPr/>
        </p:nvGrpSpPr>
        <p:grpSpPr>
          <a:xfrm>
            <a:off x="4120715" y="2424314"/>
            <a:ext cx="247426" cy="249684"/>
            <a:chOff x="7895257" y="6287059"/>
            <a:chExt cx="339999" cy="343103"/>
          </a:xfrm>
        </p:grpSpPr>
        <p:sp>
          <p:nvSpPr>
            <p:cNvPr id="132" name="Rectangle 131">
              <a:extLst>
                <a:ext uri="{FF2B5EF4-FFF2-40B4-BE49-F238E27FC236}">
                  <a16:creationId xmlns:a16="http://schemas.microsoft.com/office/drawing/2014/main" id="{93BC7304-CE2D-4A7A-879B-CEC9A8A590CE}"/>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33" name="Right Triangle 132">
              <a:extLst>
                <a:ext uri="{FF2B5EF4-FFF2-40B4-BE49-F238E27FC236}">
                  <a16:creationId xmlns:a16="http://schemas.microsoft.com/office/drawing/2014/main" id="{C11917BB-8087-4AE9-B619-F28D50FED3B5}"/>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4" name="Group 133">
            <a:extLst>
              <a:ext uri="{FF2B5EF4-FFF2-40B4-BE49-F238E27FC236}">
                <a16:creationId xmlns:a16="http://schemas.microsoft.com/office/drawing/2014/main" id="{7CF37C2F-614E-45C5-BBBE-B398404DC056}"/>
              </a:ext>
            </a:extLst>
          </p:cNvPr>
          <p:cNvGrpSpPr/>
          <p:nvPr/>
        </p:nvGrpSpPr>
        <p:grpSpPr>
          <a:xfrm>
            <a:off x="4120715" y="2922670"/>
            <a:ext cx="247426" cy="249684"/>
            <a:chOff x="7895257" y="6287059"/>
            <a:chExt cx="339999" cy="343103"/>
          </a:xfrm>
        </p:grpSpPr>
        <p:sp>
          <p:nvSpPr>
            <p:cNvPr id="135" name="Rectangle 134">
              <a:extLst>
                <a:ext uri="{FF2B5EF4-FFF2-40B4-BE49-F238E27FC236}">
                  <a16:creationId xmlns:a16="http://schemas.microsoft.com/office/drawing/2014/main" id="{093E3E2C-7643-406A-8E8E-E4D3711A64E2}"/>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36" name="Right Triangle 135">
              <a:extLst>
                <a:ext uri="{FF2B5EF4-FFF2-40B4-BE49-F238E27FC236}">
                  <a16:creationId xmlns:a16="http://schemas.microsoft.com/office/drawing/2014/main" id="{5CE0CD55-5C30-4140-997B-A80D0925BE23}"/>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6740411C-37FC-48B1-A298-C22CC2518A40}"/>
              </a:ext>
            </a:extLst>
          </p:cNvPr>
          <p:cNvGrpSpPr/>
          <p:nvPr/>
        </p:nvGrpSpPr>
        <p:grpSpPr>
          <a:xfrm>
            <a:off x="4120715" y="3421026"/>
            <a:ext cx="247426" cy="249684"/>
            <a:chOff x="7895257" y="6287059"/>
            <a:chExt cx="339999" cy="343103"/>
          </a:xfrm>
        </p:grpSpPr>
        <p:sp>
          <p:nvSpPr>
            <p:cNvPr id="138" name="Rectangle 137">
              <a:extLst>
                <a:ext uri="{FF2B5EF4-FFF2-40B4-BE49-F238E27FC236}">
                  <a16:creationId xmlns:a16="http://schemas.microsoft.com/office/drawing/2014/main" id="{4ED3EDBC-6B34-4190-88D6-2DE15F5075DB}"/>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a:solidFill>
                  <a:srgbClr val="FFFFFF"/>
                </a:solidFill>
                <a:latin typeface="Segoe UI"/>
              </a:endParaRPr>
            </a:p>
          </p:txBody>
        </p:sp>
        <p:sp>
          <p:nvSpPr>
            <p:cNvPr id="139" name="Right Triangle 138">
              <a:extLst>
                <a:ext uri="{FF2B5EF4-FFF2-40B4-BE49-F238E27FC236}">
                  <a16:creationId xmlns:a16="http://schemas.microsoft.com/office/drawing/2014/main" id="{25FA7CA2-903B-415C-A7DD-EACDD574FB27}"/>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24329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wipe(left)">
                                      <p:cBhvr>
                                        <p:cTn id="15" dur="500"/>
                                        <p:tgtEl>
                                          <p:spTgt spid="2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ipe(left)">
                                      <p:cBhvr>
                                        <p:cTn id="23" dur="500"/>
                                        <p:tgtEl>
                                          <p:spTgt spid="22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1000"/>
                                        <p:tgtEl>
                                          <p:spTgt spid="275"/>
                                        </p:tgtEl>
                                      </p:cBhvr>
                                    </p:animEffect>
                                    <p:anim calcmode="lin" valueType="num">
                                      <p:cBhvr>
                                        <p:cTn id="33" dur="1000" fill="hold"/>
                                        <p:tgtEl>
                                          <p:spTgt spid="275"/>
                                        </p:tgtEl>
                                        <p:attrNameLst>
                                          <p:attrName>ppt_x</p:attrName>
                                        </p:attrNameLst>
                                      </p:cBhvr>
                                      <p:tavLst>
                                        <p:tav tm="0">
                                          <p:val>
                                            <p:strVal val="#ppt_x"/>
                                          </p:val>
                                        </p:tav>
                                        <p:tav tm="100000">
                                          <p:val>
                                            <p:strVal val="#ppt_x"/>
                                          </p:val>
                                        </p:tav>
                                      </p:tavLst>
                                    </p:anim>
                                    <p:anim calcmode="lin" valueType="num">
                                      <p:cBhvr>
                                        <p:cTn id="34" dur="1000" fill="hold"/>
                                        <p:tgtEl>
                                          <p:spTgt spid="27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wipe(up)">
                                      <p:cBhvr>
                                        <p:cTn id="38" dur="500"/>
                                        <p:tgtEl>
                                          <p:spTgt spid="26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66"/>
                                        </p:tgtEl>
                                        <p:attrNameLst>
                                          <p:attrName>style.visibility</p:attrName>
                                        </p:attrNameLst>
                                      </p:cBhvr>
                                      <p:to>
                                        <p:strVal val="visible"/>
                                      </p:to>
                                    </p:set>
                                    <p:animEffect transition="in" filter="fade">
                                      <p:cBhvr>
                                        <p:cTn id="41" dur="500"/>
                                        <p:tgtEl>
                                          <p:spTgt spid="266"/>
                                        </p:tgtEl>
                                      </p:cBhvr>
                                    </p:animEffect>
                                  </p:childTnLst>
                                </p:cTn>
                              </p:par>
                              <p:par>
                                <p:cTn id="42" presetID="10" presetClass="entr" presetSubtype="0" fill="hold" nodeType="withEffect">
                                  <p:stCondLst>
                                    <p:cond delay="50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500"/>
                                        <p:tgtEl>
                                          <p:spTgt spid="212"/>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225"/>
                                        </p:tgtEl>
                                        <p:attrNameLst>
                                          <p:attrName>style.visibility</p:attrName>
                                        </p:attrNameLst>
                                      </p:cBhvr>
                                      <p:to>
                                        <p:strVal val="visible"/>
                                      </p:to>
                                    </p:set>
                                    <p:animEffect transition="in" filter="fade">
                                      <p:cBhvr>
                                        <p:cTn id="48" dur="500"/>
                                        <p:tgtEl>
                                          <p:spTgt spid="22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fade">
                                      <p:cBhvr>
                                        <p:cTn id="52" dur="500"/>
                                        <p:tgtEl>
                                          <p:spTgt spid="23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249"/>
                                        </p:tgtEl>
                                        <p:attrNameLst>
                                          <p:attrName>style.visibility</p:attrName>
                                        </p:attrNameLst>
                                      </p:cBhvr>
                                      <p:to>
                                        <p:strVal val="visible"/>
                                      </p:to>
                                    </p:set>
                                    <p:animEffect transition="in" filter="fade">
                                      <p:cBhvr>
                                        <p:cTn id="60" dur="500"/>
                                        <p:tgtEl>
                                          <p:spTgt spid="24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257"/>
                                        </p:tgtEl>
                                        <p:attrNameLst>
                                          <p:attrName>style.visibility</p:attrName>
                                        </p:attrNameLst>
                                      </p:cBhvr>
                                      <p:to>
                                        <p:strVal val="visible"/>
                                      </p:to>
                                    </p:set>
                                    <p:animEffect transition="in" filter="fade">
                                      <p:cBhvr>
                                        <p:cTn id="64"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FD0B-B9AD-4609-B4B0-08760ED8E466}"/>
              </a:ext>
            </a:extLst>
          </p:cNvPr>
          <p:cNvSpPr>
            <a:spLocks noGrp="1"/>
          </p:cNvSpPr>
          <p:nvPr>
            <p:ph type="title"/>
          </p:nvPr>
        </p:nvSpPr>
        <p:spPr>
          <a:xfrm>
            <a:off x="455995" y="620827"/>
            <a:ext cx="11306469" cy="402302"/>
          </a:xfrm>
        </p:spPr>
        <p:txBody>
          <a:bodyPr/>
          <a:lstStyle/>
          <a:p>
            <a:r>
              <a:rPr lang="en-AU"/>
              <a:t>Kubernetes on its own is </a:t>
            </a:r>
            <a:r>
              <a:rPr lang="en-AU">
                <a:solidFill>
                  <a:srgbClr val="0078D4"/>
                </a:solidFill>
              </a:rPr>
              <a:t>not enough</a:t>
            </a:r>
            <a:endParaRPr lang="en-AU" sz="1961"/>
          </a:p>
        </p:txBody>
      </p:sp>
      <p:sp>
        <p:nvSpPr>
          <p:cNvPr id="7" name="Title 16">
            <a:extLst>
              <a:ext uri="{FF2B5EF4-FFF2-40B4-BE49-F238E27FC236}">
                <a16:creationId xmlns:a16="http://schemas.microsoft.com/office/drawing/2014/main" id="{E348310E-AB14-420C-9ACF-A9BB66179C57}"/>
              </a:ext>
            </a:extLst>
          </p:cNvPr>
          <p:cNvSpPr txBox="1">
            <a:spLocks/>
          </p:cNvSpPr>
          <p:nvPr/>
        </p:nvSpPr>
        <p:spPr>
          <a:xfrm>
            <a:off x="455995" y="1966013"/>
            <a:ext cx="4145652" cy="28954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a:solidFill>
                  <a:srgbClr val="3C3C41"/>
                </a:solidFill>
                <a:latin typeface="Segoe UI" panose="020B0502040204020203" pitchFamily="34" charset="0"/>
              </a:rPr>
              <a:t>Unlock the agility for containerized applications using: </a:t>
            </a:r>
          </a:p>
          <a:p>
            <a:pPr defTabSz="914367">
              <a:defRPr/>
            </a:pPr>
            <a:endParaRPr lang="en-US" sz="1568" b="0" spc="0">
              <a:solidFill>
                <a:srgbClr val="3C3C41"/>
              </a:solidFill>
              <a:latin typeface="Segoe UI" panose="020B0502040204020203" pitchFamily="34" charset="0"/>
            </a:endParaRPr>
          </a:p>
          <a:p>
            <a:pPr marL="280121" indent="-280121" defTabSz="914367">
              <a:buClr>
                <a:schemeClr val="tx1"/>
              </a:buClr>
              <a:buFont typeface="Arial" panose="020B0604020202020204" pitchFamily="34" charset="0"/>
              <a:buChar char="•"/>
              <a:defRPr/>
            </a:pPr>
            <a:r>
              <a:rPr lang="en-US" sz="1568" b="0" spc="0">
                <a:solidFill>
                  <a:srgbClr val="0078D4"/>
                </a:solidFill>
                <a:latin typeface="Segoe UI Semibold" panose="020B0702040204020203" pitchFamily="34" charset="0"/>
                <a:cs typeface="Segoe UI Semibold" panose="020B0702040204020203" pitchFamily="34" charset="0"/>
              </a:rPr>
              <a:t>Infrastructure automation</a:t>
            </a:r>
            <a:r>
              <a:rPr lang="en-US" sz="1568" b="0" spc="0">
                <a:solidFill>
                  <a:srgbClr val="3C3C41"/>
                </a:solidFill>
                <a:latin typeface="Segoe UI" panose="020B0502040204020203" pitchFamily="34" charset="0"/>
              </a:rPr>
              <a:t> that simplifies provisioning, patching, and upgrading</a:t>
            </a:r>
          </a:p>
          <a:p>
            <a:pPr marL="280121" indent="-280121" defTabSz="914367">
              <a:buClr>
                <a:schemeClr val="tx1"/>
              </a:buClr>
              <a:buFont typeface="Arial" panose="020B0604020202020204" pitchFamily="34" charset="0"/>
              <a:buChar char="•"/>
              <a:defRPr/>
            </a:pPr>
            <a:endParaRPr lang="en-US" sz="1568" b="0" spc="0">
              <a:solidFill>
                <a:srgbClr val="3C3C41"/>
              </a:solidFill>
              <a:latin typeface="Segoe UI" panose="020B0502040204020203" pitchFamily="34" charset="0"/>
            </a:endParaRPr>
          </a:p>
          <a:p>
            <a:pPr marL="280121" indent="-280121" defTabSz="914367">
              <a:buClr>
                <a:schemeClr val="tx1"/>
              </a:buClr>
              <a:buFont typeface="Arial" panose="020B0604020202020204" pitchFamily="34" charset="0"/>
              <a:buChar char="•"/>
              <a:defRPr/>
            </a:pPr>
            <a:r>
              <a:rPr lang="en-US" sz="1568" b="0" spc="0">
                <a:solidFill>
                  <a:srgbClr val="3C3C41"/>
                </a:solidFill>
                <a:latin typeface="Segoe UI" panose="020B0502040204020203" pitchFamily="34" charset="0"/>
              </a:rPr>
              <a:t>Tools for </a:t>
            </a:r>
            <a:r>
              <a:rPr lang="en-US" sz="1568" b="0" spc="0">
                <a:solidFill>
                  <a:srgbClr val="0078D4"/>
                </a:solidFill>
                <a:latin typeface="Segoe UI Semibold" panose="020B0702040204020203" pitchFamily="34" charset="0"/>
                <a:cs typeface="Segoe UI Semibold" panose="020B0702040204020203" pitchFamily="34" charset="0"/>
              </a:rPr>
              <a:t>containerized app development and CI/CD workflows</a:t>
            </a:r>
            <a:r>
              <a:rPr lang="en-US" sz="1568" b="0" spc="0">
                <a:solidFill>
                  <a:srgbClr val="3C3C41"/>
                </a:solidFill>
                <a:latin typeface="Segoe UI" panose="020B0502040204020203" pitchFamily="34" charset="0"/>
              </a:rPr>
              <a:t> </a:t>
            </a:r>
          </a:p>
          <a:p>
            <a:pPr marL="280121" indent="-280121" defTabSz="914367">
              <a:buClr>
                <a:schemeClr val="tx1"/>
              </a:buClr>
              <a:buFont typeface="Arial" panose="020B0604020202020204" pitchFamily="34" charset="0"/>
              <a:buChar char="•"/>
              <a:defRPr/>
            </a:pPr>
            <a:endParaRPr lang="en-US" sz="1568" b="0" spc="0">
              <a:solidFill>
                <a:srgbClr val="3C3C41"/>
              </a:solidFill>
              <a:latin typeface="Segoe UI" panose="020B0502040204020203" pitchFamily="34" charset="0"/>
            </a:endParaRPr>
          </a:p>
          <a:p>
            <a:pPr marL="280121" indent="-280121" defTabSz="914367">
              <a:buClr>
                <a:schemeClr val="tx1"/>
              </a:buClr>
              <a:buFont typeface="Arial" panose="020B0604020202020204" pitchFamily="34" charset="0"/>
              <a:buChar char="•"/>
              <a:defRPr/>
            </a:pPr>
            <a:r>
              <a:rPr lang="en-US" sz="1568" b="0" spc="0">
                <a:solidFill>
                  <a:srgbClr val="3C3C41"/>
                </a:solidFill>
                <a:latin typeface="Segoe UI" panose="020B0502040204020203" pitchFamily="34" charset="0"/>
              </a:rPr>
              <a:t>Services that support </a:t>
            </a:r>
            <a:r>
              <a:rPr lang="en-US" sz="1568" b="0" spc="0">
                <a:solidFill>
                  <a:srgbClr val="0078D4"/>
                </a:solidFill>
                <a:latin typeface="Segoe UI Semibold" panose="020B0702040204020203" pitchFamily="34" charset="0"/>
                <a:cs typeface="Segoe UI Semibold" panose="020B0702040204020203" pitchFamily="34" charset="0"/>
              </a:rPr>
              <a:t>security, governance, and identity and access management</a:t>
            </a:r>
          </a:p>
          <a:p>
            <a:pPr marL="280121" indent="-280121" defTabSz="914367">
              <a:buFont typeface="Arial" panose="020B0604020202020204" pitchFamily="34" charset="0"/>
              <a:buChar char="•"/>
              <a:defRPr/>
            </a:pPr>
            <a:endParaRPr lang="en-US" sz="1568" b="0" spc="0">
              <a:solidFill>
                <a:srgbClr val="3C3C41"/>
              </a:solidFill>
              <a:latin typeface="Segoe UI" panose="020B0502040204020203" pitchFamily="34" charset="0"/>
            </a:endParaRPr>
          </a:p>
        </p:txBody>
      </p:sp>
      <p:sp>
        <p:nvSpPr>
          <p:cNvPr id="70" name="Rectangle 69">
            <a:extLst>
              <a:ext uri="{FF2B5EF4-FFF2-40B4-BE49-F238E27FC236}">
                <a16:creationId xmlns:a16="http://schemas.microsoft.com/office/drawing/2014/main" id="{9BC9D6E0-41B2-46E0-8EDB-DAA123D5AB3F}"/>
              </a:ext>
            </a:extLst>
          </p:cNvPr>
          <p:cNvSpPr/>
          <p:nvPr/>
        </p:nvSpPr>
        <p:spPr>
          <a:xfrm>
            <a:off x="455995" y="974458"/>
            <a:ext cx="11426970" cy="392245"/>
          </a:xfrm>
          <a:prstGeom prst="rect">
            <a:avLst/>
          </a:prstGeom>
        </p:spPr>
        <p:txBody>
          <a:bodyPr wrap="square" lIns="0">
            <a:spAutoFit/>
          </a:bodyPr>
          <a:lstStyle/>
          <a:p>
            <a:pPr defTabSz="896386">
              <a:spcAft>
                <a:spcPts val="2353"/>
              </a:spcAft>
              <a:defRPr/>
            </a:pPr>
            <a:r>
              <a:rPr lang="en-US" sz="1961">
                <a:solidFill>
                  <a:srgbClr val="000000"/>
                </a:solidFill>
                <a:cs typeface="Segoe UI Semibold" panose="020B0702040204020203" pitchFamily="34" charset="0"/>
              </a:rPr>
              <a:t>Save time from infrastructure management and roll out updates faster without compromising security</a:t>
            </a:r>
          </a:p>
        </p:txBody>
      </p:sp>
      <p:grpSp>
        <p:nvGrpSpPr>
          <p:cNvPr id="41" name="Group 40">
            <a:extLst>
              <a:ext uri="{FF2B5EF4-FFF2-40B4-BE49-F238E27FC236}">
                <a16:creationId xmlns:a16="http://schemas.microsoft.com/office/drawing/2014/main" id="{68898AFF-8B6F-4BEA-9AF4-3DB4968792F7}"/>
              </a:ext>
            </a:extLst>
          </p:cNvPr>
          <p:cNvGrpSpPr/>
          <p:nvPr/>
        </p:nvGrpSpPr>
        <p:grpSpPr>
          <a:xfrm>
            <a:off x="5067116" y="1689783"/>
            <a:ext cx="6867642" cy="4501855"/>
            <a:chOff x="5168721" y="1723169"/>
            <a:chExt cx="7005353" cy="4592127"/>
          </a:xfrm>
        </p:grpSpPr>
        <p:sp>
          <p:nvSpPr>
            <p:cNvPr id="8" name="TextBox 7">
              <a:extLst>
                <a:ext uri="{FF2B5EF4-FFF2-40B4-BE49-F238E27FC236}">
                  <a16:creationId xmlns:a16="http://schemas.microsoft.com/office/drawing/2014/main" id="{0220D21C-C2DE-4C7C-A394-C4C403F550C0}"/>
                </a:ext>
              </a:extLst>
            </p:cNvPr>
            <p:cNvSpPr txBox="1"/>
            <p:nvPr/>
          </p:nvSpPr>
          <p:spPr>
            <a:xfrm>
              <a:off x="8000707" y="1723169"/>
              <a:ext cx="3511262" cy="406265"/>
            </a:xfrm>
            <a:prstGeom prst="rect">
              <a:avLst/>
            </a:prstGeom>
            <a:noFill/>
          </p:spPr>
          <p:txBody>
            <a:bodyPr wrap="square" lIns="89642" tIns="89642" rIns="89642" bIns="89642" rtlCol="0">
              <a:spAutoFit/>
            </a:bodyPr>
            <a:lstStyle/>
            <a:p>
              <a:pPr algn="ctr" defTabSz="914367">
                <a:lnSpc>
                  <a:spcPct val="90000"/>
                </a:lnSpc>
                <a:spcAft>
                  <a:spcPts val="588"/>
                </a:spcAft>
                <a:defRPr/>
              </a:pPr>
              <a:r>
                <a:rPr lang="en-US" sz="1568">
                  <a:gradFill>
                    <a:gsLst>
                      <a:gs pos="2917">
                        <a:srgbClr val="3C3C41"/>
                      </a:gs>
                      <a:gs pos="30000">
                        <a:srgbClr val="3C3C41"/>
                      </a:gs>
                    </a:gsLst>
                    <a:lin ang="5400000" scaled="0"/>
                  </a:gradFill>
                  <a:latin typeface="Segoe UI Semibold"/>
                </a:rPr>
                <a:t>Platform</a:t>
              </a:r>
            </a:p>
          </p:txBody>
        </p:sp>
        <p:sp>
          <p:nvSpPr>
            <p:cNvPr id="24" name="Rectangle: Rounded Corners 23">
              <a:extLst>
                <a:ext uri="{FF2B5EF4-FFF2-40B4-BE49-F238E27FC236}">
                  <a16:creationId xmlns:a16="http://schemas.microsoft.com/office/drawing/2014/main" id="{1F372E9B-C489-426A-B1DB-3C21B94FADA5}"/>
                </a:ext>
              </a:extLst>
            </p:cNvPr>
            <p:cNvSpPr/>
            <p:nvPr/>
          </p:nvSpPr>
          <p:spPr bwMode="auto">
            <a:xfrm>
              <a:off x="7338603" y="2132776"/>
              <a:ext cx="4835471" cy="418251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1" name="Rectangle: Rounded Corners 20">
              <a:extLst>
                <a:ext uri="{FF2B5EF4-FFF2-40B4-BE49-F238E27FC236}">
                  <a16:creationId xmlns:a16="http://schemas.microsoft.com/office/drawing/2014/main" id="{12170C4B-F6BD-4E2D-AA35-FD74DF0F41FA}"/>
                </a:ext>
              </a:extLst>
            </p:cNvPr>
            <p:cNvSpPr/>
            <p:nvPr/>
          </p:nvSpPr>
          <p:spPr bwMode="auto">
            <a:xfrm>
              <a:off x="5271947" y="2217065"/>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IDE container support</a:t>
              </a:r>
            </a:p>
          </p:txBody>
        </p:sp>
        <p:sp>
          <p:nvSpPr>
            <p:cNvPr id="34" name="Freeform: Shape 33">
              <a:extLst>
                <a:ext uri="{FF2B5EF4-FFF2-40B4-BE49-F238E27FC236}">
                  <a16:creationId xmlns:a16="http://schemas.microsoft.com/office/drawing/2014/main" id="{BD03B59F-D089-400A-9D05-1E6FD67BD33A}"/>
                </a:ext>
              </a:extLst>
            </p:cNvPr>
            <p:cNvSpPr/>
            <p:nvPr/>
          </p:nvSpPr>
          <p:spPr>
            <a:xfrm>
              <a:off x="5404000" y="2374654"/>
              <a:ext cx="286240" cy="31369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chemeClr val="bg1"/>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 name="Rectangle: Rounded Corners 22">
              <a:extLst>
                <a:ext uri="{FF2B5EF4-FFF2-40B4-BE49-F238E27FC236}">
                  <a16:creationId xmlns:a16="http://schemas.microsoft.com/office/drawing/2014/main" id="{47821106-3ED6-45ED-A35F-8A32DF3A3FCE}"/>
                </a:ext>
              </a:extLst>
            </p:cNvPr>
            <p:cNvSpPr/>
            <p:nvPr/>
          </p:nvSpPr>
          <p:spPr bwMode="auto">
            <a:xfrm>
              <a:off x="5271947" y="3574847"/>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Registry supporting</a:t>
              </a:r>
            </a:p>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Helm</a:t>
              </a:r>
            </a:p>
          </p:txBody>
        </p:sp>
        <p:grpSp>
          <p:nvGrpSpPr>
            <p:cNvPr id="46" name="Group 45">
              <a:extLst>
                <a:ext uri="{FF2B5EF4-FFF2-40B4-BE49-F238E27FC236}">
                  <a16:creationId xmlns:a16="http://schemas.microsoft.com/office/drawing/2014/main" id="{C9437F6C-92AB-4AD9-B55B-62E1613CD278}"/>
                </a:ext>
              </a:extLst>
            </p:cNvPr>
            <p:cNvGrpSpPr/>
            <p:nvPr/>
          </p:nvGrpSpPr>
          <p:grpSpPr>
            <a:xfrm>
              <a:off x="5390657" y="3742546"/>
              <a:ext cx="312947" cy="294149"/>
              <a:chOff x="1639470" y="5199782"/>
              <a:chExt cx="349521" cy="328527"/>
            </a:xfrm>
            <a:solidFill>
              <a:schemeClr val="bg2"/>
            </a:solidFill>
          </p:grpSpPr>
          <p:sp>
            <p:nvSpPr>
              <p:cNvPr id="47" name="Rectangle 46">
                <a:extLst>
                  <a:ext uri="{FF2B5EF4-FFF2-40B4-BE49-F238E27FC236}">
                    <a16:creationId xmlns:a16="http://schemas.microsoft.com/office/drawing/2014/main" id="{8C6B5AB7-F478-46B3-AE46-C6C48331350A}"/>
                  </a:ext>
                </a:extLst>
              </p:cNvPr>
              <p:cNvSpPr/>
              <p:nvPr/>
            </p:nvSpPr>
            <p:spPr bwMode="auto">
              <a:xfrm>
                <a:off x="1641021" y="5259899"/>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U"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350BE5F-65F9-4762-82BB-4B0E83AEE267}"/>
                  </a:ext>
                </a:extLst>
              </p:cNvPr>
              <p:cNvSpPr/>
              <p:nvPr/>
            </p:nvSpPr>
            <p:spPr bwMode="auto">
              <a:xfrm>
                <a:off x="1639470" y="5409437"/>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U"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B3CABEA-E485-4428-ACAC-96C327B42824}"/>
                  </a:ext>
                </a:extLst>
              </p:cNvPr>
              <p:cNvSpPr/>
              <p:nvPr/>
            </p:nvSpPr>
            <p:spPr bwMode="auto">
              <a:xfrm>
                <a:off x="1791515" y="5409437"/>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U"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6B8FFCA2-EB21-4066-BB07-ADF12C8F4783}"/>
                  </a:ext>
                </a:extLst>
              </p:cNvPr>
              <p:cNvSpPr/>
              <p:nvPr/>
            </p:nvSpPr>
            <p:spPr bwMode="auto">
              <a:xfrm rot="-1980000">
                <a:off x="1809006" y="5199782"/>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U"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B1B1C03A-4C1C-42A0-A5FE-1E181CC79F86}"/>
                  </a:ext>
                </a:extLst>
              </p:cNvPr>
              <p:cNvSpPr/>
              <p:nvPr/>
            </p:nvSpPr>
            <p:spPr bwMode="auto">
              <a:xfrm rot="-2880000">
                <a:off x="1829473" y="5303836"/>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U"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597107E5-0289-46F7-BE1A-945BE6B5C0E4}"/>
                  </a:ext>
                </a:extLst>
              </p:cNvPr>
              <p:cNvSpPr/>
              <p:nvPr/>
            </p:nvSpPr>
            <p:spPr bwMode="auto">
              <a:xfrm rot="-1920000">
                <a:off x="1915839" y="5234914"/>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U"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 name="Rectangle: Rounded Corners 17">
              <a:extLst>
                <a:ext uri="{FF2B5EF4-FFF2-40B4-BE49-F238E27FC236}">
                  <a16:creationId xmlns:a16="http://schemas.microsoft.com/office/drawing/2014/main" id="{53149D37-B478-44D7-BE42-7AC429248EEE}"/>
                </a:ext>
              </a:extLst>
            </p:cNvPr>
            <p:cNvSpPr/>
            <p:nvPr/>
          </p:nvSpPr>
          <p:spPr bwMode="auto">
            <a:xfrm>
              <a:off x="5271947" y="4253738"/>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CI/CD</a:t>
              </a:r>
            </a:p>
          </p:txBody>
        </p:sp>
        <p:sp>
          <p:nvSpPr>
            <p:cNvPr id="53" name="Freeform: Shape 52">
              <a:extLst>
                <a:ext uri="{FF2B5EF4-FFF2-40B4-BE49-F238E27FC236}">
                  <a16:creationId xmlns:a16="http://schemas.microsoft.com/office/drawing/2014/main" id="{CADCE877-21ED-447A-BBDD-FEBD9FC14460}"/>
                </a:ext>
              </a:extLst>
            </p:cNvPr>
            <p:cNvSpPr>
              <a:spLocks noChangeAspect="1"/>
            </p:cNvSpPr>
            <p:nvPr/>
          </p:nvSpPr>
          <p:spPr bwMode="auto">
            <a:xfrm>
              <a:off x="5389346" y="4405969"/>
              <a:ext cx="315548" cy="31665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2"/>
            </a:solidFill>
            <a:ln>
              <a:noFill/>
            </a:ln>
          </p:spPr>
          <p:txBody>
            <a:bodyPr vert="horz" wrap="square" lIns="89642" tIns="44821" rIns="89642" bIns="44821" numCol="1" anchor="t" anchorCtr="0" compatLnSpc="1">
              <a:prstTxWarp prst="textNoShape">
                <a:avLst/>
              </a:prstTxWarp>
              <a:noAutofit/>
            </a:bodyPr>
            <a:lstStyle/>
            <a:p>
              <a:pPr defTabSz="914314">
                <a:defRPr/>
              </a:pPr>
              <a:endParaRPr lang="en-US">
                <a:solidFill>
                  <a:srgbClr val="3C3C41"/>
                </a:solidFill>
                <a:latin typeface="Segoe UI"/>
              </a:endParaRPr>
            </a:p>
          </p:txBody>
        </p:sp>
        <p:sp>
          <p:nvSpPr>
            <p:cNvPr id="19" name="Rectangle: Rounded Corners 18">
              <a:extLst>
                <a:ext uri="{FF2B5EF4-FFF2-40B4-BE49-F238E27FC236}">
                  <a16:creationId xmlns:a16="http://schemas.microsoft.com/office/drawing/2014/main" id="{B989245A-F23D-4F35-A160-084624BA80C3}"/>
                </a:ext>
              </a:extLst>
            </p:cNvPr>
            <p:cNvSpPr/>
            <p:nvPr/>
          </p:nvSpPr>
          <p:spPr bwMode="auto">
            <a:xfrm>
              <a:off x="5271947" y="4932629"/>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Monitoring</a:t>
              </a:r>
            </a:p>
          </p:txBody>
        </p:sp>
        <p:pic>
          <p:nvPicPr>
            <p:cNvPr id="55" name="Graphic 54">
              <a:extLst>
                <a:ext uri="{FF2B5EF4-FFF2-40B4-BE49-F238E27FC236}">
                  <a16:creationId xmlns:a16="http://schemas.microsoft.com/office/drawing/2014/main" id="{CF66FCBE-E86A-479F-A0CB-60CA1399E60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73942" y="5070433"/>
              <a:ext cx="346357" cy="346357"/>
            </a:xfrm>
            <a:prstGeom prst="rect">
              <a:avLst/>
            </a:prstGeom>
          </p:spPr>
        </p:pic>
        <p:sp>
          <p:nvSpPr>
            <p:cNvPr id="20" name="Rectangle: Rounded Corners 19">
              <a:extLst>
                <a:ext uri="{FF2B5EF4-FFF2-40B4-BE49-F238E27FC236}">
                  <a16:creationId xmlns:a16="http://schemas.microsoft.com/office/drawing/2014/main" id="{8BBB6E59-BC23-4BD6-85B5-9317D6525C11}"/>
                </a:ext>
              </a:extLst>
            </p:cNvPr>
            <p:cNvSpPr/>
            <p:nvPr/>
          </p:nvSpPr>
          <p:spPr bwMode="auto">
            <a:xfrm>
              <a:off x="5271947" y="5611520"/>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Microservice debugging</a:t>
              </a:r>
            </a:p>
          </p:txBody>
        </p:sp>
        <p:grpSp>
          <p:nvGrpSpPr>
            <p:cNvPr id="56" name="Group 55">
              <a:extLst>
                <a:ext uri="{FF2B5EF4-FFF2-40B4-BE49-F238E27FC236}">
                  <a16:creationId xmlns:a16="http://schemas.microsoft.com/office/drawing/2014/main" id="{96C45260-DDC6-46C4-B84F-A82FEC968DDC}"/>
                </a:ext>
              </a:extLst>
            </p:cNvPr>
            <p:cNvGrpSpPr/>
            <p:nvPr/>
          </p:nvGrpSpPr>
          <p:grpSpPr>
            <a:xfrm>
              <a:off x="5390248" y="5770361"/>
              <a:ext cx="313745" cy="308125"/>
              <a:chOff x="5995352" y="3261002"/>
              <a:chExt cx="476250" cy="467718"/>
            </a:xfrm>
            <a:solidFill>
              <a:schemeClr val="bg1"/>
            </a:solidFill>
          </p:grpSpPr>
          <p:sp>
            <p:nvSpPr>
              <p:cNvPr id="57" name="Freeform: Shape 56">
                <a:extLst>
                  <a:ext uri="{FF2B5EF4-FFF2-40B4-BE49-F238E27FC236}">
                    <a16:creationId xmlns:a16="http://schemas.microsoft.com/office/drawing/2014/main" id="{F1D41240-72F6-46E3-9D4A-2FF8343EBBB9}"/>
                  </a:ext>
                </a:extLst>
              </p:cNvPr>
              <p:cNvSpPr/>
              <p:nvPr/>
            </p:nvSpPr>
            <p:spPr>
              <a:xfrm>
                <a:off x="5995352" y="3424872"/>
                <a:ext cx="476250" cy="295275"/>
              </a:xfrm>
              <a:custGeom>
                <a:avLst/>
                <a:gdLst>
                  <a:gd name="connsiteX0" fmla="*/ 74295 w 476250"/>
                  <a:gd name="connsiteY0" fmla="*/ 148590 h 295275"/>
                  <a:gd name="connsiteX1" fmla="*/ 75248 w 476250"/>
                  <a:gd name="connsiteY1" fmla="*/ 128588 h 295275"/>
                  <a:gd name="connsiteX2" fmla="*/ 20002 w 476250"/>
                  <a:gd name="connsiteY2" fmla="*/ 128588 h 295275"/>
                  <a:gd name="connsiteX3" fmla="*/ 0 w 476250"/>
                  <a:gd name="connsiteY3" fmla="*/ 148590 h 295275"/>
                  <a:gd name="connsiteX4" fmla="*/ 20002 w 476250"/>
                  <a:gd name="connsiteY4" fmla="*/ 168593 h 295275"/>
                  <a:gd name="connsiteX5" fmla="*/ 75248 w 476250"/>
                  <a:gd name="connsiteY5" fmla="*/ 168593 h 295275"/>
                  <a:gd name="connsiteX6" fmla="*/ 74295 w 476250"/>
                  <a:gd name="connsiteY6" fmla="*/ 148590 h 295275"/>
                  <a:gd name="connsiteX7" fmla="*/ 441960 w 476250"/>
                  <a:gd name="connsiteY7" fmla="*/ 33338 h 295275"/>
                  <a:gd name="connsiteX8" fmla="*/ 441960 w 476250"/>
                  <a:gd name="connsiteY8" fmla="*/ 5715 h 295275"/>
                  <a:gd name="connsiteX9" fmla="*/ 413385 w 476250"/>
                  <a:gd name="connsiteY9" fmla="*/ 5715 h 295275"/>
                  <a:gd name="connsiteX10" fmla="*/ 378143 w 476250"/>
                  <a:gd name="connsiteY10" fmla="*/ 40957 h 295275"/>
                  <a:gd name="connsiteX11" fmla="*/ 395288 w 476250"/>
                  <a:gd name="connsiteY11" fmla="*/ 80010 h 295275"/>
                  <a:gd name="connsiteX12" fmla="*/ 441960 w 476250"/>
                  <a:gd name="connsiteY12" fmla="*/ 33338 h 295275"/>
                  <a:gd name="connsiteX13" fmla="*/ 34290 w 476250"/>
                  <a:gd name="connsiteY13" fmla="*/ 268605 h 295275"/>
                  <a:gd name="connsiteX14" fmla="*/ 34290 w 476250"/>
                  <a:gd name="connsiteY14" fmla="*/ 296228 h 295275"/>
                  <a:gd name="connsiteX15" fmla="*/ 62865 w 476250"/>
                  <a:gd name="connsiteY15" fmla="*/ 296228 h 295275"/>
                  <a:gd name="connsiteX16" fmla="*/ 102870 w 476250"/>
                  <a:gd name="connsiteY16" fmla="*/ 257175 h 295275"/>
                  <a:gd name="connsiteX17" fmla="*/ 85725 w 476250"/>
                  <a:gd name="connsiteY17" fmla="*/ 218123 h 295275"/>
                  <a:gd name="connsiteX18" fmla="*/ 34290 w 476250"/>
                  <a:gd name="connsiteY18" fmla="*/ 268605 h 295275"/>
                  <a:gd name="connsiteX19" fmla="*/ 84773 w 476250"/>
                  <a:gd name="connsiteY19" fmla="*/ 82868 h 295275"/>
                  <a:gd name="connsiteX20" fmla="*/ 100965 w 476250"/>
                  <a:gd name="connsiteY20" fmla="*/ 43815 h 295275"/>
                  <a:gd name="connsiteX21" fmla="*/ 62865 w 476250"/>
                  <a:gd name="connsiteY21" fmla="*/ 5715 h 295275"/>
                  <a:gd name="connsiteX22" fmla="*/ 34290 w 476250"/>
                  <a:gd name="connsiteY22" fmla="*/ 5715 h 295275"/>
                  <a:gd name="connsiteX23" fmla="*/ 34290 w 476250"/>
                  <a:gd name="connsiteY23" fmla="*/ 33338 h 295275"/>
                  <a:gd name="connsiteX24" fmla="*/ 84773 w 476250"/>
                  <a:gd name="connsiteY24" fmla="*/ 82868 h 295275"/>
                  <a:gd name="connsiteX25" fmla="*/ 394335 w 476250"/>
                  <a:gd name="connsiteY25" fmla="*/ 220980 h 295275"/>
                  <a:gd name="connsiteX26" fmla="*/ 377190 w 476250"/>
                  <a:gd name="connsiteY26" fmla="*/ 259080 h 295275"/>
                  <a:gd name="connsiteX27" fmla="*/ 414338 w 476250"/>
                  <a:gd name="connsiteY27" fmla="*/ 295275 h 295275"/>
                  <a:gd name="connsiteX28" fmla="*/ 442913 w 476250"/>
                  <a:gd name="connsiteY28" fmla="*/ 295275 h 295275"/>
                  <a:gd name="connsiteX29" fmla="*/ 442913 w 476250"/>
                  <a:gd name="connsiteY29" fmla="*/ 267653 h 295275"/>
                  <a:gd name="connsiteX30" fmla="*/ 394335 w 476250"/>
                  <a:gd name="connsiteY30" fmla="*/ 220980 h 295275"/>
                  <a:gd name="connsiteX31" fmla="*/ 456248 w 476250"/>
                  <a:gd name="connsiteY31" fmla="*/ 128588 h 295275"/>
                  <a:gd name="connsiteX32" fmla="*/ 404813 w 476250"/>
                  <a:gd name="connsiteY32" fmla="*/ 128588 h 295275"/>
                  <a:gd name="connsiteX33" fmla="*/ 405765 w 476250"/>
                  <a:gd name="connsiteY33" fmla="*/ 148590 h 295275"/>
                  <a:gd name="connsiteX34" fmla="*/ 404813 w 476250"/>
                  <a:gd name="connsiteY34" fmla="*/ 167640 h 295275"/>
                  <a:gd name="connsiteX35" fmla="*/ 456248 w 476250"/>
                  <a:gd name="connsiteY35" fmla="*/ 167640 h 295275"/>
                  <a:gd name="connsiteX36" fmla="*/ 476250 w 476250"/>
                  <a:gd name="connsiteY36" fmla="*/ 147638 h 295275"/>
                  <a:gd name="connsiteX37" fmla="*/ 456248 w 476250"/>
                  <a:gd name="connsiteY37" fmla="*/ 1285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6250" h="295275">
                    <a:moveTo>
                      <a:pt x="74295" y="148590"/>
                    </a:moveTo>
                    <a:cubicBezTo>
                      <a:pt x="74295" y="141923"/>
                      <a:pt x="74295" y="135255"/>
                      <a:pt x="75248" y="128588"/>
                    </a:cubicBezTo>
                    <a:lnTo>
                      <a:pt x="20002" y="128588"/>
                    </a:lnTo>
                    <a:cubicBezTo>
                      <a:pt x="8573" y="128588"/>
                      <a:pt x="0" y="137160"/>
                      <a:pt x="0" y="148590"/>
                    </a:cubicBezTo>
                    <a:cubicBezTo>
                      <a:pt x="0" y="159068"/>
                      <a:pt x="8573" y="168593"/>
                      <a:pt x="20002" y="168593"/>
                    </a:cubicBezTo>
                    <a:lnTo>
                      <a:pt x="75248" y="168593"/>
                    </a:lnTo>
                    <a:cubicBezTo>
                      <a:pt x="75248" y="161925"/>
                      <a:pt x="74295" y="155258"/>
                      <a:pt x="74295" y="148590"/>
                    </a:cubicBezTo>
                    <a:moveTo>
                      <a:pt x="441960" y="33338"/>
                    </a:moveTo>
                    <a:cubicBezTo>
                      <a:pt x="449580" y="25718"/>
                      <a:pt x="449580" y="13335"/>
                      <a:pt x="441960" y="5715"/>
                    </a:cubicBezTo>
                    <a:cubicBezTo>
                      <a:pt x="434340" y="-1905"/>
                      <a:pt x="421005" y="-1905"/>
                      <a:pt x="413385" y="5715"/>
                    </a:cubicBezTo>
                    <a:lnTo>
                      <a:pt x="378143" y="40957"/>
                    </a:lnTo>
                    <a:cubicBezTo>
                      <a:pt x="384810" y="53340"/>
                      <a:pt x="390525" y="65723"/>
                      <a:pt x="395288" y="80010"/>
                    </a:cubicBezTo>
                    <a:lnTo>
                      <a:pt x="441960" y="33338"/>
                    </a:lnTo>
                    <a:close/>
                    <a:moveTo>
                      <a:pt x="34290" y="268605"/>
                    </a:moveTo>
                    <a:cubicBezTo>
                      <a:pt x="26670" y="276225"/>
                      <a:pt x="26670" y="288608"/>
                      <a:pt x="34290" y="296228"/>
                    </a:cubicBezTo>
                    <a:cubicBezTo>
                      <a:pt x="41910" y="303848"/>
                      <a:pt x="55245" y="303848"/>
                      <a:pt x="62865" y="296228"/>
                    </a:cubicBezTo>
                    <a:lnTo>
                      <a:pt x="102870" y="257175"/>
                    </a:lnTo>
                    <a:cubicBezTo>
                      <a:pt x="96202" y="244793"/>
                      <a:pt x="90488" y="232410"/>
                      <a:pt x="85725" y="218123"/>
                    </a:cubicBezTo>
                    <a:lnTo>
                      <a:pt x="34290" y="268605"/>
                    </a:lnTo>
                    <a:close/>
                    <a:moveTo>
                      <a:pt x="84773" y="82868"/>
                    </a:moveTo>
                    <a:cubicBezTo>
                      <a:pt x="88583" y="68580"/>
                      <a:pt x="94298" y="55245"/>
                      <a:pt x="100965" y="43815"/>
                    </a:cubicBezTo>
                    <a:lnTo>
                      <a:pt x="62865" y="5715"/>
                    </a:lnTo>
                    <a:cubicBezTo>
                      <a:pt x="55245" y="-1905"/>
                      <a:pt x="41910" y="-1905"/>
                      <a:pt x="34290" y="5715"/>
                    </a:cubicBezTo>
                    <a:cubicBezTo>
                      <a:pt x="26670" y="13335"/>
                      <a:pt x="26670" y="25718"/>
                      <a:pt x="34290" y="33338"/>
                    </a:cubicBezTo>
                    <a:lnTo>
                      <a:pt x="84773" y="82868"/>
                    </a:lnTo>
                    <a:close/>
                    <a:moveTo>
                      <a:pt x="394335" y="220980"/>
                    </a:moveTo>
                    <a:cubicBezTo>
                      <a:pt x="389573" y="234315"/>
                      <a:pt x="383858" y="247650"/>
                      <a:pt x="377190" y="259080"/>
                    </a:cubicBezTo>
                    <a:lnTo>
                      <a:pt x="414338" y="295275"/>
                    </a:lnTo>
                    <a:cubicBezTo>
                      <a:pt x="421957" y="302895"/>
                      <a:pt x="435293" y="302895"/>
                      <a:pt x="442913" y="295275"/>
                    </a:cubicBezTo>
                    <a:cubicBezTo>
                      <a:pt x="450532" y="287655"/>
                      <a:pt x="450532" y="275273"/>
                      <a:pt x="442913" y="267653"/>
                    </a:cubicBezTo>
                    <a:lnTo>
                      <a:pt x="394335" y="220980"/>
                    </a:lnTo>
                    <a:close/>
                    <a:moveTo>
                      <a:pt x="456248" y="128588"/>
                    </a:moveTo>
                    <a:lnTo>
                      <a:pt x="404813" y="128588"/>
                    </a:lnTo>
                    <a:cubicBezTo>
                      <a:pt x="405765" y="135255"/>
                      <a:pt x="405765" y="141923"/>
                      <a:pt x="405765" y="148590"/>
                    </a:cubicBezTo>
                    <a:cubicBezTo>
                      <a:pt x="405765" y="155258"/>
                      <a:pt x="405765" y="160973"/>
                      <a:pt x="404813" y="167640"/>
                    </a:cubicBezTo>
                    <a:lnTo>
                      <a:pt x="456248" y="167640"/>
                    </a:lnTo>
                    <a:cubicBezTo>
                      <a:pt x="467678" y="167640"/>
                      <a:pt x="476250" y="159068"/>
                      <a:pt x="476250" y="147638"/>
                    </a:cubicBezTo>
                    <a:cubicBezTo>
                      <a:pt x="476250" y="137160"/>
                      <a:pt x="467678" y="128588"/>
                      <a:pt x="456248" y="128588"/>
                    </a:cubicBezTo>
                  </a:path>
                </a:pathLst>
              </a:custGeom>
              <a:grpFill/>
              <a:ln w="9525" cap="flat">
                <a:noFill/>
                <a:prstDash val="solid"/>
                <a:miter/>
              </a:ln>
            </p:spPr>
            <p:txBody>
              <a:bodyPr rtlCol="0" anchor="ctr"/>
              <a:lstStyle/>
              <a:p>
                <a:pPr defTabSz="914314">
                  <a:defRPr/>
                </a:pPr>
                <a:endParaRPr lang="en-US">
                  <a:solidFill>
                    <a:srgbClr val="3C3C41"/>
                  </a:solidFill>
                  <a:latin typeface="Segoe UI"/>
                </a:endParaRPr>
              </a:p>
            </p:txBody>
          </p:sp>
          <p:sp>
            <p:nvSpPr>
              <p:cNvPr id="58" name="Freeform: Shape 57">
                <a:extLst>
                  <a:ext uri="{FF2B5EF4-FFF2-40B4-BE49-F238E27FC236}">
                    <a16:creationId xmlns:a16="http://schemas.microsoft.com/office/drawing/2014/main" id="{6894B23C-8F82-4C4E-8EB9-1EACE4FD2B6D}"/>
                  </a:ext>
                </a:extLst>
              </p:cNvPr>
              <p:cNvSpPr/>
              <p:nvPr/>
            </p:nvSpPr>
            <p:spPr>
              <a:xfrm>
                <a:off x="6101079" y="3423920"/>
                <a:ext cx="114300" cy="304800"/>
              </a:xfrm>
              <a:custGeom>
                <a:avLst/>
                <a:gdLst>
                  <a:gd name="connsiteX0" fmla="*/ 120968 w 114300"/>
                  <a:gd name="connsiteY0" fmla="*/ 183832 h 304800"/>
                  <a:gd name="connsiteX1" fmla="*/ 120968 w 114300"/>
                  <a:gd name="connsiteY1" fmla="*/ 183832 h 304800"/>
                  <a:gd name="connsiteX2" fmla="*/ 120968 w 114300"/>
                  <a:gd name="connsiteY2" fmla="*/ 0 h 304800"/>
                  <a:gd name="connsiteX3" fmla="*/ 75248 w 114300"/>
                  <a:gd name="connsiteY3" fmla="*/ 0 h 304800"/>
                  <a:gd name="connsiteX4" fmla="*/ 0 w 114300"/>
                  <a:gd name="connsiteY4" fmla="*/ 147638 h 304800"/>
                  <a:gd name="connsiteX5" fmla="*/ 953 w 114300"/>
                  <a:gd name="connsiteY5" fmla="*/ 162877 h 304800"/>
                  <a:gd name="connsiteX6" fmla="*/ 1905 w 114300"/>
                  <a:gd name="connsiteY6" fmla="*/ 170497 h 304800"/>
                  <a:gd name="connsiteX7" fmla="*/ 2858 w 114300"/>
                  <a:gd name="connsiteY7" fmla="*/ 178117 h 304800"/>
                  <a:gd name="connsiteX8" fmla="*/ 4763 w 114300"/>
                  <a:gd name="connsiteY8" fmla="*/ 188595 h 304800"/>
                  <a:gd name="connsiteX9" fmla="*/ 5715 w 114300"/>
                  <a:gd name="connsiteY9" fmla="*/ 192405 h 304800"/>
                  <a:gd name="connsiteX10" fmla="*/ 9525 w 114300"/>
                  <a:gd name="connsiteY10" fmla="*/ 204788 h 304800"/>
                  <a:gd name="connsiteX11" fmla="*/ 9525 w 114300"/>
                  <a:gd name="connsiteY11" fmla="*/ 206692 h 304800"/>
                  <a:gd name="connsiteX12" fmla="*/ 14288 w 114300"/>
                  <a:gd name="connsiteY12" fmla="*/ 220027 h 304800"/>
                  <a:gd name="connsiteX13" fmla="*/ 14288 w 114300"/>
                  <a:gd name="connsiteY13" fmla="*/ 220027 h 304800"/>
                  <a:gd name="connsiteX14" fmla="*/ 34290 w 114300"/>
                  <a:gd name="connsiteY14" fmla="*/ 256222 h 304800"/>
                  <a:gd name="connsiteX15" fmla="*/ 34290 w 114300"/>
                  <a:gd name="connsiteY15" fmla="*/ 256222 h 304800"/>
                  <a:gd name="connsiteX16" fmla="*/ 34290 w 114300"/>
                  <a:gd name="connsiteY16" fmla="*/ 256222 h 304800"/>
                  <a:gd name="connsiteX17" fmla="*/ 72390 w 114300"/>
                  <a:gd name="connsiteY17" fmla="*/ 293370 h 304800"/>
                  <a:gd name="connsiteX18" fmla="*/ 72390 w 114300"/>
                  <a:gd name="connsiteY18" fmla="*/ 293370 h 304800"/>
                  <a:gd name="connsiteX19" fmla="*/ 82868 w 114300"/>
                  <a:gd name="connsiteY19" fmla="*/ 299085 h 304800"/>
                  <a:gd name="connsiteX20" fmla="*/ 83820 w 114300"/>
                  <a:gd name="connsiteY20" fmla="*/ 300038 h 304800"/>
                  <a:gd name="connsiteX21" fmla="*/ 94298 w 114300"/>
                  <a:gd name="connsiteY21" fmla="*/ 304800 h 304800"/>
                  <a:gd name="connsiteX22" fmla="*/ 96203 w 114300"/>
                  <a:gd name="connsiteY22" fmla="*/ 305752 h 304800"/>
                  <a:gd name="connsiteX23" fmla="*/ 106680 w 114300"/>
                  <a:gd name="connsiteY23" fmla="*/ 308610 h 304800"/>
                  <a:gd name="connsiteX24" fmla="*/ 108585 w 114300"/>
                  <a:gd name="connsiteY24" fmla="*/ 309563 h 304800"/>
                  <a:gd name="connsiteX25" fmla="*/ 120968 w 114300"/>
                  <a:gd name="connsiteY25" fmla="*/ 312420 h 304800"/>
                  <a:gd name="connsiteX26" fmla="*/ 120968 w 114300"/>
                  <a:gd name="connsiteY26" fmla="*/ 312420 h 304800"/>
                  <a:gd name="connsiteX27" fmla="*/ 120968 w 114300"/>
                  <a:gd name="connsiteY27" fmla="*/ 312420 h 304800"/>
                  <a:gd name="connsiteX28" fmla="*/ 120968 w 114300"/>
                  <a:gd name="connsiteY28" fmla="*/ 18383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300" h="304800">
                    <a:moveTo>
                      <a:pt x="120968" y="183832"/>
                    </a:moveTo>
                    <a:lnTo>
                      <a:pt x="120968" y="183832"/>
                    </a:lnTo>
                    <a:lnTo>
                      <a:pt x="120968" y="0"/>
                    </a:lnTo>
                    <a:lnTo>
                      <a:pt x="75248" y="0"/>
                    </a:lnTo>
                    <a:cubicBezTo>
                      <a:pt x="30480" y="26670"/>
                      <a:pt x="0" y="82867"/>
                      <a:pt x="0" y="147638"/>
                    </a:cubicBezTo>
                    <a:cubicBezTo>
                      <a:pt x="0" y="153352"/>
                      <a:pt x="0" y="158115"/>
                      <a:pt x="953" y="162877"/>
                    </a:cubicBezTo>
                    <a:cubicBezTo>
                      <a:pt x="953" y="165735"/>
                      <a:pt x="1905" y="167640"/>
                      <a:pt x="1905" y="170497"/>
                    </a:cubicBezTo>
                    <a:cubicBezTo>
                      <a:pt x="1905" y="173355"/>
                      <a:pt x="2858" y="175260"/>
                      <a:pt x="2858" y="178117"/>
                    </a:cubicBezTo>
                    <a:cubicBezTo>
                      <a:pt x="3810" y="181927"/>
                      <a:pt x="3810" y="185738"/>
                      <a:pt x="4763" y="188595"/>
                    </a:cubicBezTo>
                    <a:cubicBezTo>
                      <a:pt x="4763" y="189547"/>
                      <a:pt x="4763" y="191452"/>
                      <a:pt x="5715" y="192405"/>
                    </a:cubicBezTo>
                    <a:cubicBezTo>
                      <a:pt x="6668" y="196215"/>
                      <a:pt x="7620" y="200977"/>
                      <a:pt x="9525" y="204788"/>
                    </a:cubicBezTo>
                    <a:cubicBezTo>
                      <a:pt x="9525" y="205740"/>
                      <a:pt x="9525" y="205740"/>
                      <a:pt x="9525" y="206692"/>
                    </a:cubicBezTo>
                    <a:cubicBezTo>
                      <a:pt x="10478" y="211455"/>
                      <a:pt x="12383" y="215265"/>
                      <a:pt x="14288" y="220027"/>
                    </a:cubicBezTo>
                    <a:cubicBezTo>
                      <a:pt x="14288" y="220027"/>
                      <a:pt x="14288" y="220027"/>
                      <a:pt x="14288" y="220027"/>
                    </a:cubicBezTo>
                    <a:cubicBezTo>
                      <a:pt x="19050" y="233363"/>
                      <a:pt x="25718" y="244792"/>
                      <a:pt x="34290" y="256222"/>
                    </a:cubicBezTo>
                    <a:cubicBezTo>
                      <a:pt x="34290" y="256222"/>
                      <a:pt x="34290" y="256222"/>
                      <a:pt x="34290" y="256222"/>
                    </a:cubicBezTo>
                    <a:lnTo>
                      <a:pt x="34290" y="256222"/>
                    </a:lnTo>
                    <a:cubicBezTo>
                      <a:pt x="44768" y="271463"/>
                      <a:pt x="58103" y="283845"/>
                      <a:pt x="72390" y="293370"/>
                    </a:cubicBezTo>
                    <a:cubicBezTo>
                      <a:pt x="72390" y="293370"/>
                      <a:pt x="72390" y="293370"/>
                      <a:pt x="72390" y="293370"/>
                    </a:cubicBezTo>
                    <a:cubicBezTo>
                      <a:pt x="76200" y="295275"/>
                      <a:pt x="79058" y="297180"/>
                      <a:pt x="82868" y="299085"/>
                    </a:cubicBezTo>
                    <a:cubicBezTo>
                      <a:pt x="82868" y="299085"/>
                      <a:pt x="83820" y="299085"/>
                      <a:pt x="83820" y="300038"/>
                    </a:cubicBezTo>
                    <a:cubicBezTo>
                      <a:pt x="86678" y="301942"/>
                      <a:pt x="90488" y="302895"/>
                      <a:pt x="94298" y="304800"/>
                    </a:cubicBezTo>
                    <a:cubicBezTo>
                      <a:pt x="95250" y="304800"/>
                      <a:pt x="95250" y="305752"/>
                      <a:pt x="96203" y="305752"/>
                    </a:cubicBezTo>
                    <a:cubicBezTo>
                      <a:pt x="100013" y="306705"/>
                      <a:pt x="102870" y="307658"/>
                      <a:pt x="106680" y="308610"/>
                    </a:cubicBezTo>
                    <a:cubicBezTo>
                      <a:pt x="107633" y="308610"/>
                      <a:pt x="107633" y="308610"/>
                      <a:pt x="108585" y="309563"/>
                    </a:cubicBezTo>
                    <a:cubicBezTo>
                      <a:pt x="112395" y="310515"/>
                      <a:pt x="117158" y="311467"/>
                      <a:pt x="120968" y="312420"/>
                    </a:cubicBezTo>
                    <a:lnTo>
                      <a:pt x="120968" y="312420"/>
                    </a:lnTo>
                    <a:lnTo>
                      <a:pt x="120968" y="312420"/>
                    </a:lnTo>
                    <a:lnTo>
                      <a:pt x="120968" y="183832"/>
                    </a:lnTo>
                    <a:close/>
                  </a:path>
                </a:pathLst>
              </a:custGeom>
              <a:grpFill/>
              <a:ln w="9525" cap="flat">
                <a:noFill/>
                <a:prstDash val="solid"/>
                <a:miter/>
              </a:ln>
            </p:spPr>
            <p:txBody>
              <a:bodyPr rtlCol="0" anchor="ctr"/>
              <a:lstStyle/>
              <a:p>
                <a:pPr defTabSz="914314">
                  <a:defRPr/>
                </a:pPr>
                <a:endParaRPr lang="en-US">
                  <a:solidFill>
                    <a:srgbClr val="3C3C41"/>
                  </a:solidFill>
                  <a:latin typeface="Segoe UI"/>
                </a:endParaRPr>
              </a:p>
            </p:txBody>
          </p:sp>
          <p:sp>
            <p:nvSpPr>
              <p:cNvPr id="59" name="Freeform: Shape 58">
                <a:extLst>
                  <a:ext uri="{FF2B5EF4-FFF2-40B4-BE49-F238E27FC236}">
                    <a16:creationId xmlns:a16="http://schemas.microsoft.com/office/drawing/2014/main" id="{B333ADAF-6179-485E-BB6D-CC4ED7B9568F}"/>
                  </a:ext>
                </a:extLst>
              </p:cNvPr>
              <p:cNvSpPr/>
              <p:nvPr/>
            </p:nvSpPr>
            <p:spPr>
              <a:xfrm>
                <a:off x="6252527" y="3423920"/>
                <a:ext cx="114300" cy="304800"/>
              </a:xfrm>
              <a:custGeom>
                <a:avLst/>
                <a:gdLst>
                  <a:gd name="connsiteX0" fmla="*/ 120015 w 114300"/>
                  <a:gd name="connsiteY0" fmla="*/ 148590 h 304800"/>
                  <a:gd name="connsiteX1" fmla="*/ 120015 w 114300"/>
                  <a:gd name="connsiteY1" fmla="*/ 137160 h 304800"/>
                  <a:gd name="connsiteX2" fmla="*/ 120015 w 114300"/>
                  <a:gd name="connsiteY2" fmla="*/ 131445 h 304800"/>
                  <a:gd name="connsiteX3" fmla="*/ 120015 w 114300"/>
                  <a:gd name="connsiteY3" fmla="*/ 126682 h 304800"/>
                  <a:gd name="connsiteX4" fmla="*/ 64770 w 114300"/>
                  <a:gd name="connsiteY4" fmla="*/ 13335 h 304800"/>
                  <a:gd name="connsiteX5" fmla="*/ 63818 w 114300"/>
                  <a:gd name="connsiteY5" fmla="*/ 12382 h 304800"/>
                  <a:gd name="connsiteX6" fmla="*/ 56198 w 114300"/>
                  <a:gd name="connsiteY6" fmla="*/ 6667 h 304800"/>
                  <a:gd name="connsiteX7" fmla="*/ 54293 w 114300"/>
                  <a:gd name="connsiteY7" fmla="*/ 5715 h 304800"/>
                  <a:gd name="connsiteX8" fmla="*/ 45720 w 114300"/>
                  <a:gd name="connsiteY8" fmla="*/ 0 h 304800"/>
                  <a:gd name="connsiteX9" fmla="*/ 0 w 114300"/>
                  <a:gd name="connsiteY9" fmla="*/ 0 h 304800"/>
                  <a:gd name="connsiteX10" fmla="*/ 0 w 114300"/>
                  <a:gd name="connsiteY10" fmla="*/ 159067 h 304800"/>
                  <a:gd name="connsiteX11" fmla="*/ 0 w 114300"/>
                  <a:gd name="connsiteY11" fmla="*/ 159067 h 304800"/>
                  <a:gd name="connsiteX12" fmla="*/ 0 w 114300"/>
                  <a:gd name="connsiteY12" fmla="*/ 313372 h 304800"/>
                  <a:gd name="connsiteX13" fmla="*/ 0 w 114300"/>
                  <a:gd name="connsiteY13" fmla="*/ 313372 h 304800"/>
                  <a:gd name="connsiteX14" fmla="*/ 92393 w 114300"/>
                  <a:gd name="connsiteY14" fmla="*/ 249555 h 304800"/>
                  <a:gd name="connsiteX15" fmla="*/ 120015 w 114300"/>
                  <a:gd name="connsiteY15" fmla="*/ 14859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304800">
                    <a:moveTo>
                      <a:pt x="120015" y="148590"/>
                    </a:moveTo>
                    <a:cubicBezTo>
                      <a:pt x="120015" y="144780"/>
                      <a:pt x="120015" y="140970"/>
                      <a:pt x="120015" y="137160"/>
                    </a:cubicBezTo>
                    <a:cubicBezTo>
                      <a:pt x="120015" y="135255"/>
                      <a:pt x="120015" y="133350"/>
                      <a:pt x="120015" y="131445"/>
                    </a:cubicBezTo>
                    <a:cubicBezTo>
                      <a:pt x="120015" y="129540"/>
                      <a:pt x="120015" y="128588"/>
                      <a:pt x="120015" y="126682"/>
                    </a:cubicBezTo>
                    <a:cubicBezTo>
                      <a:pt x="115252" y="80010"/>
                      <a:pt x="94298" y="40005"/>
                      <a:pt x="64770" y="13335"/>
                    </a:cubicBezTo>
                    <a:cubicBezTo>
                      <a:pt x="64770" y="13335"/>
                      <a:pt x="63818" y="13335"/>
                      <a:pt x="63818" y="12382"/>
                    </a:cubicBezTo>
                    <a:cubicBezTo>
                      <a:pt x="60960" y="10477"/>
                      <a:pt x="59055" y="8572"/>
                      <a:pt x="56198" y="6667"/>
                    </a:cubicBezTo>
                    <a:cubicBezTo>
                      <a:pt x="55245" y="6667"/>
                      <a:pt x="55245" y="5715"/>
                      <a:pt x="54293" y="5715"/>
                    </a:cubicBezTo>
                    <a:cubicBezTo>
                      <a:pt x="51435" y="3810"/>
                      <a:pt x="48577" y="1905"/>
                      <a:pt x="45720" y="0"/>
                    </a:cubicBezTo>
                    <a:lnTo>
                      <a:pt x="0" y="0"/>
                    </a:lnTo>
                    <a:lnTo>
                      <a:pt x="0" y="159067"/>
                    </a:lnTo>
                    <a:lnTo>
                      <a:pt x="0" y="159067"/>
                    </a:lnTo>
                    <a:lnTo>
                      <a:pt x="0" y="313372"/>
                    </a:lnTo>
                    <a:lnTo>
                      <a:pt x="0" y="313372"/>
                    </a:lnTo>
                    <a:cubicBezTo>
                      <a:pt x="38100" y="308610"/>
                      <a:pt x="70485" y="283845"/>
                      <a:pt x="92393" y="249555"/>
                    </a:cubicBezTo>
                    <a:cubicBezTo>
                      <a:pt x="109538" y="220980"/>
                      <a:pt x="120015" y="186690"/>
                      <a:pt x="120015" y="148590"/>
                    </a:cubicBezTo>
                    <a:close/>
                  </a:path>
                </a:pathLst>
              </a:custGeom>
              <a:grpFill/>
              <a:ln w="9525" cap="flat">
                <a:noFill/>
                <a:prstDash val="solid"/>
                <a:miter/>
              </a:ln>
            </p:spPr>
            <p:txBody>
              <a:bodyPr rtlCol="0" anchor="ctr"/>
              <a:lstStyle/>
              <a:p>
                <a:pPr defTabSz="914314">
                  <a:defRPr/>
                </a:pPr>
                <a:endParaRPr lang="en-US">
                  <a:solidFill>
                    <a:srgbClr val="3C3C41"/>
                  </a:solidFill>
                  <a:latin typeface="Segoe UI"/>
                </a:endParaRPr>
              </a:p>
            </p:txBody>
          </p:sp>
          <p:sp>
            <p:nvSpPr>
              <p:cNvPr id="60" name="Freeform: Shape 59">
                <a:extLst>
                  <a:ext uri="{FF2B5EF4-FFF2-40B4-BE49-F238E27FC236}">
                    <a16:creationId xmlns:a16="http://schemas.microsoft.com/office/drawing/2014/main" id="{D6939F21-4AD8-49AD-AD94-59CB93571355}"/>
                  </a:ext>
                </a:extLst>
              </p:cNvPr>
              <p:cNvSpPr/>
              <p:nvPr/>
            </p:nvSpPr>
            <p:spPr>
              <a:xfrm>
                <a:off x="6113462" y="3261002"/>
                <a:ext cx="238125" cy="123825"/>
              </a:xfrm>
              <a:custGeom>
                <a:avLst/>
                <a:gdLst>
                  <a:gd name="connsiteX0" fmla="*/ 9525 w 238125"/>
                  <a:gd name="connsiteY0" fmla="*/ 17185 h 123825"/>
                  <a:gd name="connsiteX1" fmla="*/ 65723 w 238125"/>
                  <a:gd name="connsiteY1" fmla="*/ 42903 h 123825"/>
                  <a:gd name="connsiteX2" fmla="*/ 75248 w 238125"/>
                  <a:gd name="connsiteY2" fmla="*/ 75288 h 123825"/>
                  <a:gd name="connsiteX3" fmla="*/ 40005 w 238125"/>
                  <a:gd name="connsiteY3" fmla="*/ 129580 h 123825"/>
                  <a:gd name="connsiteX4" fmla="*/ 206692 w 238125"/>
                  <a:gd name="connsiteY4" fmla="*/ 129580 h 123825"/>
                  <a:gd name="connsiteX5" fmla="*/ 171450 w 238125"/>
                  <a:gd name="connsiteY5" fmla="*/ 75288 h 123825"/>
                  <a:gd name="connsiteX6" fmla="*/ 180975 w 238125"/>
                  <a:gd name="connsiteY6" fmla="*/ 42903 h 123825"/>
                  <a:gd name="connsiteX7" fmla="*/ 237173 w 238125"/>
                  <a:gd name="connsiteY7" fmla="*/ 17185 h 123825"/>
                  <a:gd name="connsiteX8" fmla="*/ 245745 w 238125"/>
                  <a:gd name="connsiteY8" fmla="*/ 8613 h 123825"/>
                  <a:gd name="connsiteX9" fmla="*/ 237173 w 238125"/>
                  <a:gd name="connsiteY9" fmla="*/ 40 h 123825"/>
                  <a:gd name="connsiteX10" fmla="*/ 165735 w 238125"/>
                  <a:gd name="connsiteY10" fmla="*/ 33378 h 123825"/>
                  <a:gd name="connsiteX11" fmla="*/ 154305 w 238125"/>
                  <a:gd name="connsiteY11" fmla="*/ 65763 h 123825"/>
                  <a:gd name="connsiteX12" fmla="*/ 122873 w 238125"/>
                  <a:gd name="connsiteY12" fmla="*/ 60048 h 123825"/>
                  <a:gd name="connsiteX13" fmla="*/ 91440 w 238125"/>
                  <a:gd name="connsiteY13" fmla="*/ 65763 h 123825"/>
                  <a:gd name="connsiteX14" fmla="*/ 80010 w 238125"/>
                  <a:gd name="connsiteY14" fmla="*/ 33378 h 123825"/>
                  <a:gd name="connsiteX15" fmla="*/ 8573 w 238125"/>
                  <a:gd name="connsiteY15" fmla="*/ 40 h 123825"/>
                  <a:gd name="connsiteX16" fmla="*/ 0 w 238125"/>
                  <a:gd name="connsiteY16" fmla="*/ 8613 h 123825"/>
                  <a:gd name="connsiteX17" fmla="*/ 9525 w 238125"/>
                  <a:gd name="connsiteY17" fmla="*/ 1718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8125" h="123825">
                    <a:moveTo>
                      <a:pt x="9525" y="17185"/>
                    </a:moveTo>
                    <a:cubicBezTo>
                      <a:pt x="41910" y="17185"/>
                      <a:pt x="57150" y="29568"/>
                      <a:pt x="65723" y="42903"/>
                    </a:cubicBezTo>
                    <a:cubicBezTo>
                      <a:pt x="73342" y="54333"/>
                      <a:pt x="75248" y="67668"/>
                      <a:pt x="75248" y="75288"/>
                    </a:cubicBezTo>
                    <a:cubicBezTo>
                      <a:pt x="57150" y="87670"/>
                      <a:pt x="43815" y="106720"/>
                      <a:pt x="40005" y="129580"/>
                    </a:cubicBezTo>
                    <a:lnTo>
                      <a:pt x="206692" y="129580"/>
                    </a:lnTo>
                    <a:cubicBezTo>
                      <a:pt x="202883" y="106720"/>
                      <a:pt x="189548" y="87670"/>
                      <a:pt x="171450" y="75288"/>
                    </a:cubicBezTo>
                    <a:cubicBezTo>
                      <a:pt x="171450" y="67668"/>
                      <a:pt x="174308" y="54333"/>
                      <a:pt x="180975" y="42903"/>
                    </a:cubicBezTo>
                    <a:cubicBezTo>
                      <a:pt x="189548" y="29568"/>
                      <a:pt x="204788" y="17185"/>
                      <a:pt x="237173" y="17185"/>
                    </a:cubicBezTo>
                    <a:cubicBezTo>
                      <a:pt x="241935" y="17185"/>
                      <a:pt x="245745" y="13375"/>
                      <a:pt x="245745" y="8613"/>
                    </a:cubicBezTo>
                    <a:cubicBezTo>
                      <a:pt x="245745" y="3850"/>
                      <a:pt x="241935" y="40"/>
                      <a:pt x="237173" y="40"/>
                    </a:cubicBezTo>
                    <a:cubicBezTo>
                      <a:pt x="200025" y="40"/>
                      <a:pt x="177165" y="15280"/>
                      <a:pt x="165735" y="33378"/>
                    </a:cubicBezTo>
                    <a:cubicBezTo>
                      <a:pt x="159067" y="44808"/>
                      <a:pt x="155258" y="56238"/>
                      <a:pt x="154305" y="65763"/>
                    </a:cubicBezTo>
                    <a:cubicBezTo>
                      <a:pt x="144780" y="61953"/>
                      <a:pt x="134302" y="60048"/>
                      <a:pt x="122873" y="60048"/>
                    </a:cubicBezTo>
                    <a:cubicBezTo>
                      <a:pt x="111442" y="60048"/>
                      <a:pt x="100965" y="61953"/>
                      <a:pt x="91440" y="65763"/>
                    </a:cubicBezTo>
                    <a:cubicBezTo>
                      <a:pt x="90488" y="56238"/>
                      <a:pt x="86677" y="44808"/>
                      <a:pt x="80010" y="33378"/>
                    </a:cubicBezTo>
                    <a:cubicBezTo>
                      <a:pt x="68580" y="15280"/>
                      <a:pt x="46673" y="-912"/>
                      <a:pt x="8573" y="40"/>
                    </a:cubicBezTo>
                    <a:cubicBezTo>
                      <a:pt x="3810" y="40"/>
                      <a:pt x="0" y="3850"/>
                      <a:pt x="0" y="8613"/>
                    </a:cubicBezTo>
                    <a:cubicBezTo>
                      <a:pt x="952" y="13375"/>
                      <a:pt x="4763" y="17185"/>
                      <a:pt x="9525" y="17185"/>
                    </a:cubicBezTo>
                  </a:path>
                </a:pathLst>
              </a:custGeom>
              <a:grpFill/>
              <a:ln w="9525" cap="flat">
                <a:noFill/>
                <a:prstDash val="solid"/>
                <a:miter/>
              </a:ln>
            </p:spPr>
            <p:txBody>
              <a:bodyPr rtlCol="0" anchor="ctr"/>
              <a:lstStyle/>
              <a:p>
                <a:pPr defTabSz="914314">
                  <a:defRPr/>
                </a:pPr>
                <a:endParaRPr lang="en-US">
                  <a:solidFill>
                    <a:srgbClr val="3C3C41"/>
                  </a:solidFill>
                  <a:latin typeface="Segoe UI"/>
                </a:endParaRPr>
              </a:p>
            </p:txBody>
          </p:sp>
        </p:grpSp>
        <p:sp>
          <p:nvSpPr>
            <p:cNvPr id="62" name="Rectangle: Rounded Corners 61">
              <a:extLst>
                <a:ext uri="{FF2B5EF4-FFF2-40B4-BE49-F238E27FC236}">
                  <a16:creationId xmlns:a16="http://schemas.microsoft.com/office/drawing/2014/main" id="{00E144D2-15FD-4395-B0EE-24D1C258954E}"/>
                </a:ext>
              </a:extLst>
            </p:cNvPr>
            <p:cNvSpPr/>
            <p:nvPr/>
          </p:nvSpPr>
          <p:spPr bwMode="auto">
            <a:xfrm rot="5400000">
              <a:off x="3957146" y="3344356"/>
              <a:ext cx="4182515" cy="175936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63" name="TextBox 62">
              <a:extLst>
                <a:ext uri="{FF2B5EF4-FFF2-40B4-BE49-F238E27FC236}">
                  <a16:creationId xmlns:a16="http://schemas.microsoft.com/office/drawing/2014/main" id="{7548CB22-0ADD-4B8C-8214-0B51000E44DD}"/>
                </a:ext>
              </a:extLst>
            </p:cNvPr>
            <p:cNvSpPr txBox="1"/>
            <p:nvPr/>
          </p:nvSpPr>
          <p:spPr>
            <a:xfrm>
              <a:off x="5296049" y="1723169"/>
              <a:ext cx="1504709" cy="406265"/>
            </a:xfrm>
            <a:prstGeom prst="rect">
              <a:avLst/>
            </a:prstGeom>
            <a:noFill/>
          </p:spPr>
          <p:txBody>
            <a:bodyPr wrap="square" lIns="89642" tIns="89642" rIns="89642" bIns="89642" rtlCol="0">
              <a:spAutoFit/>
            </a:bodyPr>
            <a:lstStyle/>
            <a:p>
              <a:pPr algn="ctr" defTabSz="914367">
                <a:lnSpc>
                  <a:spcPct val="90000"/>
                </a:lnSpc>
                <a:spcAft>
                  <a:spcPts val="588"/>
                </a:spcAft>
                <a:defRPr/>
              </a:pPr>
              <a:r>
                <a:rPr lang="en-US" sz="1568">
                  <a:gradFill>
                    <a:gsLst>
                      <a:gs pos="2917">
                        <a:srgbClr val="3C3C41"/>
                      </a:gs>
                      <a:gs pos="30000">
                        <a:srgbClr val="3C3C41"/>
                      </a:gs>
                    </a:gsLst>
                    <a:lin ang="5400000" scaled="0"/>
                  </a:gradFill>
                  <a:latin typeface="Segoe UI Semibold"/>
                </a:rPr>
                <a:t>Development</a:t>
              </a:r>
            </a:p>
          </p:txBody>
        </p:sp>
        <p:sp>
          <p:nvSpPr>
            <p:cNvPr id="64" name="Arrow: Left-Right 63">
              <a:extLst>
                <a:ext uri="{FF2B5EF4-FFF2-40B4-BE49-F238E27FC236}">
                  <a16:creationId xmlns:a16="http://schemas.microsoft.com/office/drawing/2014/main" id="{BF2AF7D1-D53B-4D28-B3A5-1011E47289BF}"/>
                </a:ext>
              </a:extLst>
            </p:cNvPr>
            <p:cNvSpPr/>
            <p:nvPr/>
          </p:nvSpPr>
          <p:spPr bwMode="auto">
            <a:xfrm>
              <a:off x="6824860" y="4002098"/>
              <a:ext cx="611829" cy="397082"/>
            </a:xfrm>
            <a:prstGeom prst="leftRightArrow">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E0C33EE4-DD1D-44AB-A6F2-3C3B5EBFF138}"/>
                </a:ext>
              </a:extLst>
            </p:cNvPr>
            <p:cNvGrpSpPr/>
            <p:nvPr/>
          </p:nvGrpSpPr>
          <p:grpSpPr>
            <a:xfrm>
              <a:off x="7440851" y="4941525"/>
              <a:ext cx="4640670" cy="610435"/>
              <a:chOff x="7440851" y="4939331"/>
              <a:chExt cx="4640670" cy="610435"/>
            </a:xfrm>
          </p:grpSpPr>
          <p:sp>
            <p:nvSpPr>
              <p:cNvPr id="28" name="Rectangle: Rounded Corners 27">
                <a:extLst>
                  <a:ext uri="{FF2B5EF4-FFF2-40B4-BE49-F238E27FC236}">
                    <a16:creationId xmlns:a16="http://schemas.microsoft.com/office/drawing/2014/main" id="{8700AA87-BE82-43C3-AB19-420890B4E1C5}"/>
                  </a:ext>
                </a:extLst>
              </p:cNvPr>
              <p:cNvSpPr/>
              <p:nvPr/>
            </p:nvSpPr>
            <p:spPr bwMode="auto">
              <a:xfrm>
                <a:off x="9812316" y="4939331"/>
                <a:ext cx="2269205"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89642" rIns="44821"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solidFill>
                      <a:srgbClr val="FFFFFF"/>
                    </a:solidFill>
                    <a:latin typeface="Segoe UI"/>
                    <a:cs typeface="Segoe UI" pitchFamily="34" charset="0"/>
                  </a:rPr>
                  <a:t>Networking</a:t>
                </a:r>
              </a:p>
            </p:txBody>
          </p:sp>
          <p:sp>
            <p:nvSpPr>
              <p:cNvPr id="29" name="Rectangle: Rounded Corners 28">
                <a:extLst>
                  <a:ext uri="{FF2B5EF4-FFF2-40B4-BE49-F238E27FC236}">
                    <a16:creationId xmlns:a16="http://schemas.microsoft.com/office/drawing/2014/main" id="{21E4EF36-AF5C-444B-9766-8170BE66C883}"/>
                  </a:ext>
                </a:extLst>
              </p:cNvPr>
              <p:cNvSpPr/>
              <p:nvPr/>
            </p:nvSpPr>
            <p:spPr bwMode="auto">
              <a:xfrm>
                <a:off x="7440851" y="4939331"/>
                <a:ext cx="2269205"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89642" rIns="44821"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Virtual machines</a:t>
                </a:r>
              </a:p>
            </p:txBody>
          </p:sp>
          <p:sp>
            <p:nvSpPr>
              <p:cNvPr id="31" name="globe_6" title="Icon of a monitor in front of a sphere made of lines">
                <a:extLst>
                  <a:ext uri="{FF2B5EF4-FFF2-40B4-BE49-F238E27FC236}">
                    <a16:creationId xmlns:a16="http://schemas.microsoft.com/office/drawing/2014/main" id="{9C0A7367-827A-4E38-A593-5CAC8F56D1A9}"/>
                  </a:ext>
                </a:extLst>
              </p:cNvPr>
              <p:cNvSpPr>
                <a:spLocks noChangeAspect="1" noEditPoints="1"/>
              </p:cNvSpPr>
              <p:nvPr/>
            </p:nvSpPr>
            <p:spPr bwMode="auto">
              <a:xfrm>
                <a:off x="9983973" y="5104836"/>
                <a:ext cx="290217" cy="31089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32" name="server" title="Icon of a server tower">
                <a:extLst>
                  <a:ext uri="{FF2B5EF4-FFF2-40B4-BE49-F238E27FC236}">
                    <a16:creationId xmlns:a16="http://schemas.microsoft.com/office/drawing/2014/main" id="{31A2661F-2B5F-4B1A-B6BC-9CB89BE38FF6}"/>
                  </a:ext>
                </a:extLst>
              </p:cNvPr>
              <p:cNvSpPr>
                <a:spLocks noChangeAspect="1" noEditPoints="1"/>
              </p:cNvSpPr>
              <p:nvPr/>
            </p:nvSpPr>
            <p:spPr bwMode="auto">
              <a:xfrm>
                <a:off x="7634837" y="5104836"/>
                <a:ext cx="163684" cy="3108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a:endParaRPr>
              </a:p>
            </p:txBody>
          </p:sp>
        </p:grpSp>
        <p:sp>
          <p:nvSpPr>
            <p:cNvPr id="33" name="Database_EFC7" title="Icon of a cylinder">
              <a:extLst>
                <a:ext uri="{FF2B5EF4-FFF2-40B4-BE49-F238E27FC236}">
                  <a16:creationId xmlns:a16="http://schemas.microsoft.com/office/drawing/2014/main" id="{EF25F988-08B2-4DB2-98DF-0DAFED8463C5}"/>
                </a:ext>
              </a:extLst>
            </p:cNvPr>
            <p:cNvSpPr>
              <a:spLocks noChangeAspect="1" noEditPoints="1"/>
            </p:cNvSpPr>
            <p:nvPr/>
          </p:nvSpPr>
          <p:spPr bwMode="auto">
            <a:xfrm>
              <a:off x="10195205" y="5567571"/>
              <a:ext cx="239180" cy="31089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nvGrpSpPr>
            <p:cNvPr id="40" name="Group 39">
              <a:extLst>
                <a:ext uri="{FF2B5EF4-FFF2-40B4-BE49-F238E27FC236}">
                  <a16:creationId xmlns:a16="http://schemas.microsoft.com/office/drawing/2014/main" id="{42EBBD26-42F2-45B5-AF4A-B2DF732112F1}"/>
                </a:ext>
              </a:extLst>
            </p:cNvPr>
            <p:cNvGrpSpPr/>
            <p:nvPr/>
          </p:nvGrpSpPr>
          <p:grpSpPr>
            <a:xfrm>
              <a:off x="7440852" y="2226145"/>
              <a:ext cx="4635136" cy="1005840"/>
              <a:chOff x="7440852" y="2226145"/>
              <a:chExt cx="4635136" cy="1005840"/>
            </a:xfrm>
          </p:grpSpPr>
          <p:sp>
            <p:nvSpPr>
              <p:cNvPr id="9" name="Rectangle: Rounded Corners 8">
                <a:extLst>
                  <a:ext uri="{FF2B5EF4-FFF2-40B4-BE49-F238E27FC236}">
                    <a16:creationId xmlns:a16="http://schemas.microsoft.com/office/drawing/2014/main" id="{DC787CE6-D849-4763-8074-0FCEA9E75566}"/>
                  </a:ext>
                </a:extLst>
              </p:cNvPr>
              <p:cNvSpPr/>
              <p:nvPr/>
            </p:nvSpPr>
            <p:spPr bwMode="auto">
              <a:xfrm>
                <a:off x="7440852"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89642" rIns="44821"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Security</a:t>
                </a:r>
              </a:p>
            </p:txBody>
          </p:sp>
          <p:sp>
            <p:nvSpPr>
              <p:cNvPr id="10" name="Rectangle: Rounded Corners 9">
                <a:extLst>
                  <a:ext uri="{FF2B5EF4-FFF2-40B4-BE49-F238E27FC236}">
                    <a16:creationId xmlns:a16="http://schemas.microsoft.com/office/drawing/2014/main" id="{1CCEFE27-0401-4C6F-9C79-65D4AD75BC52}"/>
                  </a:ext>
                </a:extLst>
              </p:cNvPr>
              <p:cNvSpPr/>
              <p:nvPr/>
            </p:nvSpPr>
            <p:spPr bwMode="auto">
              <a:xfrm>
                <a:off x="9004040"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89642" rIns="44821"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Governance</a:t>
                </a:r>
              </a:p>
            </p:txBody>
          </p:sp>
          <p:sp>
            <p:nvSpPr>
              <p:cNvPr id="11" name="Rectangle: Rounded Corners 10">
                <a:extLst>
                  <a:ext uri="{FF2B5EF4-FFF2-40B4-BE49-F238E27FC236}">
                    <a16:creationId xmlns:a16="http://schemas.microsoft.com/office/drawing/2014/main" id="{61791C3F-BDD0-4AE0-B8B2-EC9E85F4B1EB}"/>
                  </a:ext>
                </a:extLst>
              </p:cNvPr>
              <p:cNvSpPr/>
              <p:nvPr/>
            </p:nvSpPr>
            <p:spPr bwMode="auto">
              <a:xfrm>
                <a:off x="10567228"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89642" rIns="44821"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Identity</a:t>
                </a:r>
              </a:p>
            </p:txBody>
          </p:sp>
          <p:sp>
            <p:nvSpPr>
              <p:cNvPr id="13" name="Compare_F057" title="Icon of a counterweight scale">
                <a:extLst>
                  <a:ext uri="{FF2B5EF4-FFF2-40B4-BE49-F238E27FC236}">
                    <a16:creationId xmlns:a16="http://schemas.microsoft.com/office/drawing/2014/main" id="{9E720315-5288-412E-AB74-1179F67A5D81}"/>
                  </a:ext>
                </a:extLst>
              </p:cNvPr>
              <p:cNvSpPr>
                <a:spLocks noChangeAspect="1" noEditPoints="1"/>
              </p:cNvSpPr>
              <p:nvPr/>
            </p:nvSpPr>
            <p:spPr bwMode="auto">
              <a:xfrm>
                <a:off x="9097898" y="2574093"/>
                <a:ext cx="301069" cy="31089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a:endParaRPr>
              </a:p>
            </p:txBody>
          </p:sp>
          <p:sp>
            <p:nvSpPr>
              <p:cNvPr id="14" name="Fingerprint_E928" title="Icon of a fingerprint">
                <a:extLst>
                  <a:ext uri="{FF2B5EF4-FFF2-40B4-BE49-F238E27FC236}">
                    <a16:creationId xmlns:a16="http://schemas.microsoft.com/office/drawing/2014/main" id="{F6ECA905-9EB6-4E2A-843B-701E17E554C8}"/>
                  </a:ext>
                </a:extLst>
              </p:cNvPr>
              <p:cNvSpPr>
                <a:spLocks noChangeAspect="1" noEditPoints="1"/>
              </p:cNvSpPr>
              <p:nvPr/>
            </p:nvSpPr>
            <p:spPr bwMode="auto">
              <a:xfrm>
                <a:off x="10715738" y="2574093"/>
                <a:ext cx="231181" cy="31089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a:endParaRPr>
              </a:p>
            </p:txBody>
          </p:sp>
          <p:sp>
            <p:nvSpPr>
              <p:cNvPr id="54" name="Lock" title="Icon of a padlock">
                <a:extLst>
                  <a:ext uri="{FF2B5EF4-FFF2-40B4-BE49-F238E27FC236}">
                    <a16:creationId xmlns:a16="http://schemas.microsoft.com/office/drawing/2014/main" id="{9B4C68BE-2BC3-4D31-803C-67C7078C60CF}"/>
                  </a:ext>
                </a:extLst>
              </p:cNvPr>
              <p:cNvSpPr>
                <a:spLocks noChangeAspect="1" noEditPoints="1"/>
              </p:cNvSpPr>
              <p:nvPr/>
            </p:nvSpPr>
            <p:spPr bwMode="auto">
              <a:xfrm>
                <a:off x="7574076" y="2574093"/>
                <a:ext cx="224445" cy="31369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sp>
          <p:nvSpPr>
            <p:cNvPr id="22" name="Rectangle: Rounded Corners 21">
              <a:extLst>
                <a:ext uri="{FF2B5EF4-FFF2-40B4-BE49-F238E27FC236}">
                  <a16:creationId xmlns:a16="http://schemas.microsoft.com/office/drawing/2014/main" id="{95090840-13F9-44F2-858A-E43115BC3A9B}"/>
                </a:ext>
              </a:extLst>
            </p:cNvPr>
            <p:cNvSpPr/>
            <p:nvPr/>
          </p:nvSpPr>
          <p:spPr bwMode="auto">
            <a:xfrm>
              <a:off x="5271947" y="2895956"/>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Source code repository</a:t>
              </a:r>
            </a:p>
          </p:txBody>
        </p:sp>
        <p:pic>
          <p:nvPicPr>
            <p:cNvPr id="3" name="Picture 2">
              <a:extLst>
                <a:ext uri="{FF2B5EF4-FFF2-40B4-BE49-F238E27FC236}">
                  <a16:creationId xmlns:a16="http://schemas.microsoft.com/office/drawing/2014/main" id="{CAFE4FBD-ADB5-40DA-B8E9-EECF691149A0}"/>
                </a:ext>
              </a:extLst>
            </p:cNvPr>
            <p:cNvPicPr>
              <a:picLocks noChangeAspect="1"/>
            </p:cNvPicPr>
            <p:nvPr/>
          </p:nvPicPr>
          <p:blipFill rotWithShape="1">
            <a:blip r:embed="rId4"/>
            <a:srcRect l="30196" t="30698" r="30176" b="27617"/>
            <a:stretch/>
          </p:blipFill>
          <p:spPr>
            <a:xfrm>
              <a:off x="5352076" y="3096650"/>
              <a:ext cx="390088" cy="224405"/>
            </a:xfrm>
            <a:prstGeom prst="rect">
              <a:avLst/>
            </a:prstGeom>
          </p:spPr>
        </p:pic>
        <p:grpSp>
          <p:nvGrpSpPr>
            <p:cNvPr id="39" name="Group 38">
              <a:extLst>
                <a:ext uri="{FF2B5EF4-FFF2-40B4-BE49-F238E27FC236}">
                  <a16:creationId xmlns:a16="http://schemas.microsoft.com/office/drawing/2014/main" id="{CBB41A2A-7197-428C-B727-9D808BC97DAF}"/>
                </a:ext>
              </a:extLst>
            </p:cNvPr>
            <p:cNvGrpSpPr/>
            <p:nvPr/>
          </p:nvGrpSpPr>
          <p:grpSpPr>
            <a:xfrm>
              <a:off x="7436689" y="3307335"/>
              <a:ext cx="4639299" cy="837259"/>
              <a:chOff x="7436689" y="3347084"/>
              <a:chExt cx="4639299" cy="837259"/>
            </a:xfrm>
          </p:grpSpPr>
          <p:sp>
            <p:nvSpPr>
              <p:cNvPr id="61" name="Rectangle: Rounded Corners 60">
                <a:extLst>
                  <a:ext uri="{FF2B5EF4-FFF2-40B4-BE49-F238E27FC236}">
                    <a16:creationId xmlns:a16="http://schemas.microsoft.com/office/drawing/2014/main" id="{CC602CE7-A38E-4C7B-820A-6A9277757A00}"/>
                  </a:ext>
                </a:extLst>
              </p:cNvPr>
              <p:cNvSpPr/>
              <p:nvPr/>
            </p:nvSpPr>
            <p:spPr bwMode="auto">
              <a:xfrm>
                <a:off x="7436689" y="3347084"/>
                <a:ext cx="4639299" cy="837259"/>
              </a:xfrm>
              <a:prstGeom prst="roundRect">
                <a:avLst>
                  <a:gd name="adj" fmla="val 3695"/>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kern="0">
                    <a:solidFill>
                      <a:srgbClr val="2C292A"/>
                    </a:solidFill>
                    <a:latin typeface="Segoe UI Semibold"/>
                    <a:ea typeface="Segoe UI" pitchFamily="34" charset="0"/>
                    <a:cs typeface="Segoe UI" pitchFamily="34" charset="0"/>
                  </a:rPr>
                  <a:t>         Kubernetes</a:t>
                </a:r>
              </a:p>
            </p:txBody>
          </p:sp>
          <p:pic>
            <p:nvPicPr>
              <p:cNvPr id="12" name="Picture 11">
                <a:extLst>
                  <a:ext uri="{FF2B5EF4-FFF2-40B4-BE49-F238E27FC236}">
                    <a16:creationId xmlns:a16="http://schemas.microsoft.com/office/drawing/2014/main" id="{34D2A840-2397-4712-B550-2002998DDF55}"/>
                  </a:ext>
                </a:extLst>
              </p:cNvPr>
              <p:cNvPicPr>
                <a:picLocks noChangeAspect="1"/>
              </p:cNvPicPr>
              <p:nvPr/>
            </p:nvPicPr>
            <p:blipFill>
              <a:blip r:embed="rId5"/>
              <a:stretch>
                <a:fillRect/>
              </a:stretch>
            </p:blipFill>
            <p:spPr>
              <a:xfrm>
                <a:off x="8501408" y="3454223"/>
                <a:ext cx="596490" cy="582455"/>
              </a:xfrm>
              <a:prstGeom prst="rect">
                <a:avLst/>
              </a:prstGeom>
            </p:spPr>
          </p:pic>
        </p:grpSp>
        <p:grpSp>
          <p:nvGrpSpPr>
            <p:cNvPr id="38" name="Group 37">
              <a:extLst>
                <a:ext uri="{FF2B5EF4-FFF2-40B4-BE49-F238E27FC236}">
                  <a16:creationId xmlns:a16="http://schemas.microsoft.com/office/drawing/2014/main" id="{047AE508-BAC5-4A80-A3B4-1134ECC9642F}"/>
                </a:ext>
              </a:extLst>
            </p:cNvPr>
            <p:cNvGrpSpPr/>
            <p:nvPr/>
          </p:nvGrpSpPr>
          <p:grpSpPr>
            <a:xfrm>
              <a:off x="7448649" y="5627311"/>
              <a:ext cx="4627339" cy="610436"/>
              <a:chOff x="7448649" y="5627311"/>
              <a:chExt cx="4627339" cy="610436"/>
            </a:xfrm>
          </p:grpSpPr>
          <p:sp>
            <p:nvSpPr>
              <p:cNvPr id="30" name="Rectangle: Rounded Corners 29">
                <a:extLst>
                  <a:ext uri="{FF2B5EF4-FFF2-40B4-BE49-F238E27FC236}">
                    <a16:creationId xmlns:a16="http://schemas.microsoft.com/office/drawing/2014/main" id="{986D8D90-4F15-431B-883C-2123C85D89D7}"/>
                  </a:ext>
                </a:extLst>
              </p:cNvPr>
              <p:cNvSpPr/>
              <p:nvPr/>
            </p:nvSpPr>
            <p:spPr bwMode="auto">
              <a:xfrm>
                <a:off x="7448649" y="5627311"/>
                <a:ext cx="2261407"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89642" rIns="44821"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Storage</a:t>
                </a:r>
              </a:p>
            </p:txBody>
          </p:sp>
          <p:sp>
            <p:nvSpPr>
              <p:cNvPr id="73" name="Rectangle: Rounded Corners 72">
                <a:extLst>
                  <a:ext uri="{FF2B5EF4-FFF2-40B4-BE49-F238E27FC236}">
                    <a16:creationId xmlns:a16="http://schemas.microsoft.com/office/drawing/2014/main" id="{58CE3B61-1B63-4C88-9EA8-3362DBFD6B57}"/>
                  </a:ext>
                </a:extLst>
              </p:cNvPr>
              <p:cNvSpPr/>
              <p:nvPr/>
            </p:nvSpPr>
            <p:spPr bwMode="auto">
              <a:xfrm>
                <a:off x="9812536" y="5627311"/>
                <a:ext cx="2263452" cy="610436"/>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89642" rIns="44821"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solidFill>
                      <a:srgbClr val="FFFFFF"/>
                    </a:solidFill>
                    <a:latin typeface="Segoe UI"/>
                    <a:cs typeface="Segoe UI" pitchFamily="34" charset="0"/>
                  </a:rPr>
                  <a:t>Data </a:t>
                </a:r>
              </a:p>
            </p:txBody>
          </p:sp>
          <p:sp>
            <p:nvSpPr>
              <p:cNvPr id="74" name="Database_EFC7" title="Icon of a cylinder">
                <a:extLst>
                  <a:ext uri="{FF2B5EF4-FFF2-40B4-BE49-F238E27FC236}">
                    <a16:creationId xmlns:a16="http://schemas.microsoft.com/office/drawing/2014/main" id="{33249D07-E40B-47D9-AEE4-AB79E91F056D}"/>
                  </a:ext>
                </a:extLst>
              </p:cNvPr>
              <p:cNvSpPr>
                <a:spLocks noChangeAspect="1" noEditPoints="1"/>
              </p:cNvSpPr>
              <p:nvPr/>
            </p:nvSpPr>
            <p:spPr bwMode="auto">
              <a:xfrm>
                <a:off x="7597089" y="5788109"/>
                <a:ext cx="239180" cy="31089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24" name="binary" title="Icon of binary code, ones and zeros">
                <a:extLst>
                  <a:ext uri="{FF2B5EF4-FFF2-40B4-BE49-F238E27FC236}">
                    <a16:creationId xmlns:a16="http://schemas.microsoft.com/office/drawing/2014/main" id="{02F9F517-E24D-469C-9F60-A8442F1EDB80}"/>
                  </a:ext>
                </a:extLst>
              </p:cNvPr>
              <p:cNvSpPr>
                <a:spLocks noChangeAspect="1" noEditPoints="1"/>
              </p:cNvSpPr>
              <p:nvPr/>
            </p:nvSpPr>
            <p:spPr bwMode="auto">
              <a:xfrm>
                <a:off x="9976997" y="5820064"/>
                <a:ext cx="304168" cy="22493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36" name="Group 35">
              <a:extLst>
                <a:ext uri="{FF2B5EF4-FFF2-40B4-BE49-F238E27FC236}">
                  <a16:creationId xmlns:a16="http://schemas.microsoft.com/office/drawing/2014/main" id="{2FB17A58-A9D3-4F76-A05A-678BD8228485}"/>
                </a:ext>
              </a:extLst>
            </p:cNvPr>
            <p:cNvGrpSpPr/>
            <p:nvPr/>
          </p:nvGrpSpPr>
          <p:grpSpPr>
            <a:xfrm>
              <a:off x="7440852" y="4219944"/>
              <a:ext cx="4635136" cy="646231"/>
              <a:chOff x="7440852" y="4253738"/>
              <a:chExt cx="4635136" cy="646231"/>
            </a:xfrm>
          </p:grpSpPr>
          <p:sp>
            <p:nvSpPr>
              <p:cNvPr id="68" name="Freeform: Shape 67">
                <a:extLst>
                  <a:ext uri="{FF2B5EF4-FFF2-40B4-BE49-F238E27FC236}">
                    <a16:creationId xmlns:a16="http://schemas.microsoft.com/office/drawing/2014/main" id="{C8AC4260-7054-4C7C-8046-B7A210CD9E73}"/>
                  </a:ext>
                </a:extLst>
              </p:cNvPr>
              <p:cNvSpPr/>
              <p:nvPr/>
            </p:nvSpPr>
            <p:spPr>
              <a:xfrm>
                <a:off x="8028647" y="4347392"/>
                <a:ext cx="5432" cy="5432"/>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72" name="Rectangle: Rounded Corners 71">
                <a:extLst>
                  <a:ext uri="{FF2B5EF4-FFF2-40B4-BE49-F238E27FC236}">
                    <a16:creationId xmlns:a16="http://schemas.microsoft.com/office/drawing/2014/main" id="{CF35E4A8-8779-4894-8292-1550D878F40B}"/>
                  </a:ext>
                </a:extLst>
              </p:cNvPr>
              <p:cNvSpPr/>
              <p:nvPr/>
            </p:nvSpPr>
            <p:spPr bwMode="auto">
              <a:xfrm>
                <a:off x="7440852" y="4253738"/>
                <a:ext cx="4635136" cy="646231"/>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a:solidFill>
                      <a:srgbClr val="FFFFFF"/>
                    </a:solidFill>
                    <a:latin typeface="Segoe UI"/>
                    <a:ea typeface="Segoe UI" pitchFamily="34" charset="0"/>
                    <a:cs typeface="Segoe UI" pitchFamily="34" charset="0"/>
                  </a:rPr>
                  <a:t>Infrastructure automation</a:t>
                </a:r>
              </a:p>
            </p:txBody>
          </p:sp>
          <p:sp>
            <p:nvSpPr>
              <p:cNvPr id="65" name="Processing_E9F5" title="Icon of two interlocked gears">
                <a:extLst>
                  <a:ext uri="{FF2B5EF4-FFF2-40B4-BE49-F238E27FC236}">
                    <a16:creationId xmlns:a16="http://schemas.microsoft.com/office/drawing/2014/main" id="{B8B352C1-1B08-4B66-AB70-824E4342DABD}"/>
                  </a:ext>
                </a:extLst>
              </p:cNvPr>
              <p:cNvSpPr>
                <a:spLocks noChangeAspect="1" noEditPoints="1"/>
              </p:cNvSpPr>
              <p:nvPr/>
            </p:nvSpPr>
            <p:spPr bwMode="auto">
              <a:xfrm>
                <a:off x="8435609" y="4412864"/>
                <a:ext cx="376582" cy="32797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3356878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5995" y="620827"/>
            <a:ext cx="9796864" cy="402302"/>
          </a:xfrm>
        </p:spPr>
        <p:txBody>
          <a:bodyPr wrap="square">
            <a:spAutoFit/>
          </a:bodyPr>
          <a:lstStyle/>
          <a:p>
            <a:r>
              <a:rPr lang="en-US"/>
              <a:t>Accelerate containerized development</a:t>
            </a:r>
          </a:p>
        </p:txBody>
      </p:sp>
      <p:sp>
        <p:nvSpPr>
          <p:cNvPr id="24" name="Title 16">
            <a:extLst>
              <a:ext uri="{FF2B5EF4-FFF2-40B4-BE49-F238E27FC236}">
                <a16:creationId xmlns:a16="http://schemas.microsoft.com/office/drawing/2014/main" id="{9D4A3919-A24E-4147-A5D1-D37802299EFA}"/>
              </a:ext>
            </a:extLst>
          </p:cNvPr>
          <p:cNvSpPr txBox="1">
            <a:spLocks/>
          </p:cNvSpPr>
          <p:nvPr/>
        </p:nvSpPr>
        <p:spPr>
          <a:xfrm>
            <a:off x="455995" y="1670920"/>
            <a:ext cx="3316772" cy="6034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1961" b="0" spc="0">
                <a:solidFill>
                  <a:schemeClr val="tx1"/>
                </a:solidFill>
                <a:latin typeface="Segoe UI Semibold" panose="020B0702040204020203" pitchFamily="34" charset="0"/>
                <a:cs typeface="Segoe UI Semibold" panose="020B0702040204020203" pitchFamily="34" charset="0"/>
              </a:rPr>
              <a:t>Kubernetes and DevOps </a:t>
            </a:r>
            <a:r>
              <a:rPr lang="en-US" sz="1961" b="0" spc="0">
                <a:solidFill>
                  <a:srgbClr val="0078D4"/>
                </a:solidFill>
                <a:latin typeface="Segoe UI Semibold" panose="020B0702040204020203" pitchFamily="34" charset="0"/>
                <a:cs typeface="Segoe UI Semibold" panose="020B0702040204020203" pitchFamily="34" charset="0"/>
              </a:rPr>
              <a:t>better together</a:t>
            </a:r>
          </a:p>
        </p:txBody>
      </p:sp>
      <p:sp>
        <p:nvSpPr>
          <p:cNvPr id="28" name="Title 16">
            <a:extLst>
              <a:ext uri="{FF2B5EF4-FFF2-40B4-BE49-F238E27FC236}">
                <a16:creationId xmlns:a16="http://schemas.microsoft.com/office/drawing/2014/main" id="{C39C5B34-A1E6-4250-B4B5-E80745E796B1}"/>
              </a:ext>
            </a:extLst>
          </p:cNvPr>
          <p:cNvSpPr txBox="1">
            <a:spLocks/>
          </p:cNvSpPr>
          <p:nvPr/>
        </p:nvSpPr>
        <p:spPr>
          <a:xfrm>
            <a:off x="455994" y="2613884"/>
            <a:ext cx="3438310" cy="9349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372" b="0" spc="0">
                <a:solidFill>
                  <a:srgbClr val="0078D4"/>
                </a:solidFill>
                <a:latin typeface="Segoe UI" panose="020B0502040204020203" pitchFamily="34" charset="0"/>
              </a:rPr>
              <a:t>͏</a:t>
            </a:r>
            <a:r>
              <a:rPr lang="en-US" sz="1372" b="0" spc="0">
                <a:solidFill>
                  <a:srgbClr val="0078D4"/>
                </a:solidFill>
              </a:rPr>
              <a:t>Develop</a:t>
            </a:r>
          </a:p>
          <a:p>
            <a:pPr marL="179277" indent="-179277">
              <a:buFont typeface="Arial" panose="020B0604020202020204" pitchFamily="34" charset="0"/>
              <a:buChar char="•"/>
              <a:defRPr/>
            </a:pPr>
            <a:r>
              <a:rPr lang="en-US" sz="1176" b="0" spc="0">
                <a:solidFill>
                  <a:schemeClr val="tx1"/>
                </a:solidFill>
                <a:latin typeface="Segoe UI" panose="020B0502040204020203" pitchFamily="34" charset="0"/>
              </a:rPr>
              <a:t>Native containers and Kubernetes support in IDE</a:t>
            </a:r>
          </a:p>
          <a:p>
            <a:pPr marL="179277" indent="-179277">
              <a:buFont typeface="Arial" panose="020B0604020202020204" pitchFamily="34" charset="0"/>
              <a:buChar char="•"/>
              <a:defRPr/>
            </a:pPr>
            <a:r>
              <a:rPr lang="en-US" sz="1176" b="0" spc="0">
                <a:solidFill>
                  <a:schemeClr val="tx1"/>
                </a:solidFill>
                <a:latin typeface="Segoe UI" panose="020B0502040204020203" pitchFamily="34" charset="0"/>
              </a:rPr>
              <a:t>Remote debugging and iteration for multi-containers</a:t>
            </a:r>
          </a:p>
          <a:p>
            <a:pPr marL="179277" indent="-179277">
              <a:buFont typeface="Arial" panose="020B0604020202020204" pitchFamily="34" charset="0"/>
              <a:buChar char="•"/>
              <a:defRPr/>
            </a:pPr>
            <a:r>
              <a:rPr lang="en-US" sz="1176" b="0" spc="0">
                <a:solidFill>
                  <a:schemeClr val="tx1"/>
                </a:solidFill>
                <a:latin typeface="Segoe UI" panose="020B0502040204020203" pitchFamily="34" charset="0"/>
              </a:rPr>
              <a:t>Effective code merge </a:t>
            </a:r>
          </a:p>
          <a:p>
            <a:pPr marL="179277" indent="-179277">
              <a:buFont typeface="Arial" panose="020B0604020202020204" pitchFamily="34" charset="0"/>
              <a:buChar char="•"/>
              <a:defRPr/>
            </a:pPr>
            <a:r>
              <a:rPr lang="en-US" sz="1176" b="0" spc="0">
                <a:solidFill>
                  <a:schemeClr val="tx1"/>
                </a:solidFill>
                <a:latin typeface="Segoe UI" panose="020B0502040204020203" pitchFamily="34" charset="0"/>
              </a:rPr>
              <a:t>Automatic containerization</a:t>
            </a:r>
          </a:p>
        </p:txBody>
      </p:sp>
      <p:sp>
        <p:nvSpPr>
          <p:cNvPr id="29" name="Title 16">
            <a:extLst>
              <a:ext uri="{FF2B5EF4-FFF2-40B4-BE49-F238E27FC236}">
                <a16:creationId xmlns:a16="http://schemas.microsoft.com/office/drawing/2014/main" id="{B1FC8999-13A2-456F-ADAB-F978AE046AF2}"/>
              </a:ext>
            </a:extLst>
          </p:cNvPr>
          <p:cNvSpPr txBox="1">
            <a:spLocks/>
          </p:cNvSpPr>
          <p:nvPr/>
        </p:nvSpPr>
        <p:spPr>
          <a:xfrm>
            <a:off x="455994" y="4031140"/>
            <a:ext cx="3438310" cy="11158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372" b="0" spc="0">
                <a:solidFill>
                  <a:srgbClr val="0078D4"/>
                </a:solidFill>
                <a:latin typeface="Segoe UI" panose="020B0502040204020203" pitchFamily="34" charset="0"/>
              </a:rPr>
              <a:t>͏</a:t>
            </a:r>
            <a:r>
              <a:rPr lang="en-US" sz="1372" b="0" spc="0">
                <a:solidFill>
                  <a:srgbClr val="0078D4"/>
                </a:solidFill>
              </a:rPr>
              <a:t>Deliver</a:t>
            </a:r>
          </a:p>
          <a:p>
            <a:pPr marL="179277" indent="-179277">
              <a:buFont typeface="Arial" panose="020B0604020202020204" pitchFamily="34" charset="0"/>
              <a:buChar char="•"/>
              <a:defRPr/>
            </a:pPr>
            <a:r>
              <a:rPr lang="en-US" sz="1176" b="0" spc="0">
                <a:solidFill>
                  <a:schemeClr val="tx1"/>
                </a:solidFill>
                <a:latin typeface="Segoe UI" panose="020B0502040204020203" pitchFamily="34" charset="0"/>
              </a:rPr>
              <a:t>CI/CD pipeline with automated tasks in a few clicks</a:t>
            </a:r>
          </a:p>
          <a:p>
            <a:pPr marL="179277" indent="-179277">
              <a:buFont typeface="Arial" panose="020B0604020202020204" pitchFamily="34" charset="0"/>
              <a:buChar char="•"/>
              <a:defRPr/>
            </a:pPr>
            <a:r>
              <a:rPr lang="en-US" sz="1176" b="0" spc="0">
                <a:solidFill>
                  <a:schemeClr val="tx1"/>
                </a:solidFill>
                <a:latin typeface="Segoe UI" panose="020B0502040204020203" pitchFamily="34" charset="0"/>
              </a:rPr>
              <a:t>Pre-configured canary deployment strategy</a:t>
            </a:r>
          </a:p>
          <a:p>
            <a:pPr marL="179277" indent="-179277">
              <a:buFont typeface="Arial" panose="020B0604020202020204" pitchFamily="34" charset="0"/>
              <a:buChar char="•"/>
              <a:defRPr/>
            </a:pPr>
            <a:r>
              <a:rPr lang="en-US" sz="1176" b="0" spc="0">
                <a:solidFill>
                  <a:schemeClr val="tx1"/>
                </a:solidFill>
                <a:latin typeface="Segoe UI" panose="020B0502040204020203" pitchFamily="34" charset="0"/>
              </a:rPr>
              <a:t>In depth build and delivery process review and integration testing</a:t>
            </a:r>
          </a:p>
          <a:p>
            <a:pPr marL="179277" indent="-179277">
              <a:buFont typeface="Arial" panose="020B0604020202020204" pitchFamily="34" charset="0"/>
              <a:buChar char="•"/>
              <a:defRPr/>
            </a:pPr>
            <a:r>
              <a:rPr lang="en-US" sz="1176" b="0" spc="0">
                <a:solidFill>
                  <a:schemeClr val="tx1"/>
                </a:solidFill>
                <a:latin typeface="Segoe UI" panose="020B0502040204020203" pitchFamily="34" charset="0"/>
              </a:rPr>
              <a:t>Private registry with Helm support</a:t>
            </a:r>
          </a:p>
        </p:txBody>
      </p:sp>
      <p:sp>
        <p:nvSpPr>
          <p:cNvPr id="30" name="Title 16">
            <a:extLst>
              <a:ext uri="{FF2B5EF4-FFF2-40B4-BE49-F238E27FC236}">
                <a16:creationId xmlns:a16="http://schemas.microsoft.com/office/drawing/2014/main" id="{972099AF-2BB1-42DF-B3AB-071CF9CB43C2}"/>
              </a:ext>
            </a:extLst>
          </p:cNvPr>
          <p:cNvSpPr txBox="1">
            <a:spLocks/>
          </p:cNvSpPr>
          <p:nvPr/>
        </p:nvSpPr>
        <p:spPr>
          <a:xfrm>
            <a:off x="455994" y="5629432"/>
            <a:ext cx="3438310" cy="93535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372" b="0" spc="0">
                <a:solidFill>
                  <a:srgbClr val="0078D4"/>
                </a:solidFill>
                <a:latin typeface="Segoe UI" panose="020B0502040204020203" pitchFamily="34" charset="0"/>
              </a:rPr>
              <a:t>͏</a:t>
            </a:r>
            <a:r>
              <a:rPr lang="en-US" sz="1372" b="0" spc="0">
                <a:solidFill>
                  <a:srgbClr val="0078D4"/>
                </a:solidFill>
              </a:rPr>
              <a:t>Operate</a:t>
            </a:r>
          </a:p>
          <a:p>
            <a:pPr marL="179277" indent="-179277">
              <a:buFont typeface="Arial" panose="020B0604020202020204" pitchFamily="34" charset="0"/>
              <a:buChar char="•"/>
              <a:defRPr/>
            </a:pPr>
            <a:r>
              <a:rPr lang="en-US" sz="1176" b="0" spc="0">
                <a:solidFill>
                  <a:schemeClr val="tx1"/>
                </a:solidFill>
                <a:latin typeface="Segoe UI" panose="020B0502040204020203" pitchFamily="34" charset="0"/>
              </a:rPr>
              <a:t>Out-of-box control plane telemetry, log aggregation, and container health</a:t>
            </a:r>
          </a:p>
          <a:p>
            <a:pPr marL="179277" indent="-179277">
              <a:buFont typeface="Arial" panose="020B0604020202020204" pitchFamily="34" charset="0"/>
              <a:buChar char="•"/>
              <a:defRPr/>
            </a:pPr>
            <a:r>
              <a:rPr lang="en-US" sz="1176" b="0" spc="0">
                <a:solidFill>
                  <a:schemeClr val="tx1"/>
                </a:solidFill>
                <a:latin typeface="Segoe UI" panose="020B0502040204020203" pitchFamily="34" charset="0"/>
              </a:rPr>
              <a:t>Declarative resource management </a:t>
            </a:r>
          </a:p>
          <a:p>
            <a:pPr marL="179277" indent="-179277">
              <a:buFont typeface="Arial" panose="020B0604020202020204" pitchFamily="34" charset="0"/>
              <a:buChar char="•"/>
              <a:defRPr/>
            </a:pPr>
            <a:r>
              <a:rPr lang="en-US" sz="1176" b="0" spc="0">
                <a:solidFill>
                  <a:schemeClr val="tx1"/>
                </a:solidFill>
                <a:latin typeface="Segoe UI" panose="020B0502040204020203" pitchFamily="34" charset="0"/>
              </a:rPr>
              <a:t>Auto scaling </a:t>
            </a:r>
          </a:p>
        </p:txBody>
      </p:sp>
      <p:sp>
        <p:nvSpPr>
          <p:cNvPr id="21" name="Rectangle 20">
            <a:extLst>
              <a:ext uri="{FF2B5EF4-FFF2-40B4-BE49-F238E27FC236}">
                <a16:creationId xmlns:a16="http://schemas.microsoft.com/office/drawing/2014/main" id="{87EC9F5D-33A9-46F0-8E73-38F8CA07E839}"/>
              </a:ext>
            </a:extLst>
          </p:cNvPr>
          <p:cNvSpPr/>
          <p:nvPr/>
        </p:nvSpPr>
        <p:spPr bwMode="auto">
          <a:xfrm>
            <a:off x="7005991" y="1977135"/>
            <a:ext cx="2784930" cy="4281432"/>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A3CF8BCB-13A0-48FA-A87A-A4EA12C9AC93}"/>
              </a:ext>
            </a:extLst>
          </p:cNvPr>
          <p:cNvSpPr/>
          <p:nvPr/>
        </p:nvSpPr>
        <p:spPr bwMode="auto">
          <a:xfrm>
            <a:off x="7627103" y="5358082"/>
            <a:ext cx="537855" cy="537855"/>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11" name="Freeform: Shape 210">
            <a:extLst>
              <a:ext uri="{FF2B5EF4-FFF2-40B4-BE49-F238E27FC236}">
                <a16:creationId xmlns:a16="http://schemas.microsoft.com/office/drawing/2014/main" id="{D67BF2F6-88E5-4809-A737-CBC07B4F74E5}"/>
              </a:ext>
            </a:extLst>
          </p:cNvPr>
          <p:cNvSpPr>
            <a:spLocks noChangeAspect="1"/>
          </p:cNvSpPr>
          <p:nvPr/>
        </p:nvSpPr>
        <p:spPr bwMode="auto">
          <a:xfrm>
            <a:off x="7734894" y="5465951"/>
            <a:ext cx="322274" cy="32217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noAutofit/>
          </a:bodyPr>
          <a:lstStyle/>
          <a:p>
            <a:endParaRPr lang="en-US" sz="1765"/>
          </a:p>
        </p:txBody>
      </p:sp>
      <p:sp>
        <p:nvSpPr>
          <p:cNvPr id="120" name="Rectangle: Rounded Corners 119">
            <a:extLst>
              <a:ext uri="{FF2B5EF4-FFF2-40B4-BE49-F238E27FC236}">
                <a16:creationId xmlns:a16="http://schemas.microsoft.com/office/drawing/2014/main" id="{70110149-6AB3-449A-8609-C3E09F415236}"/>
              </a:ext>
            </a:extLst>
          </p:cNvPr>
          <p:cNvSpPr/>
          <p:nvPr/>
        </p:nvSpPr>
        <p:spPr bwMode="auto">
          <a:xfrm>
            <a:off x="4322366" y="3181943"/>
            <a:ext cx="1951002" cy="1999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0E046B08-7C4E-42F9-A958-A65087948B47}"/>
              </a:ext>
            </a:extLst>
          </p:cNvPr>
          <p:cNvSpPr txBox="1">
            <a:spLocks/>
          </p:cNvSpPr>
          <p:nvPr/>
        </p:nvSpPr>
        <p:spPr>
          <a:xfrm>
            <a:off x="4357825" y="2926432"/>
            <a:ext cx="745857"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Inner loop</a:t>
            </a:r>
          </a:p>
        </p:txBody>
      </p:sp>
      <p:grpSp>
        <p:nvGrpSpPr>
          <p:cNvPr id="187" name="Group 186">
            <a:extLst>
              <a:ext uri="{FF2B5EF4-FFF2-40B4-BE49-F238E27FC236}">
                <a16:creationId xmlns:a16="http://schemas.microsoft.com/office/drawing/2014/main" id="{287D20AF-98C3-4EEA-9B62-F86C20B75237}"/>
              </a:ext>
            </a:extLst>
          </p:cNvPr>
          <p:cNvGrpSpPr/>
          <p:nvPr/>
        </p:nvGrpSpPr>
        <p:grpSpPr>
          <a:xfrm>
            <a:off x="5051442" y="3762546"/>
            <a:ext cx="528006" cy="166664"/>
            <a:chOff x="5304203" y="3756536"/>
            <a:chExt cx="528081" cy="166688"/>
          </a:xfrm>
        </p:grpSpPr>
        <p:cxnSp>
          <p:nvCxnSpPr>
            <p:cNvPr id="208" name="Straight Arrow Connector 207">
              <a:extLst>
                <a:ext uri="{FF2B5EF4-FFF2-40B4-BE49-F238E27FC236}">
                  <a16:creationId xmlns:a16="http://schemas.microsoft.com/office/drawing/2014/main" id="{6C4155C8-150E-49F6-9970-BBF992445E9E}"/>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480E1823-39C6-47E2-A0A8-D2A2CAFF0406}"/>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8" name="Title 1">
            <a:extLst>
              <a:ext uri="{FF2B5EF4-FFF2-40B4-BE49-F238E27FC236}">
                <a16:creationId xmlns:a16="http://schemas.microsoft.com/office/drawing/2014/main" id="{2D3AE0A5-3F24-49BE-9447-1DC6264229CD}"/>
              </a:ext>
            </a:extLst>
          </p:cNvPr>
          <p:cNvSpPr txBox="1">
            <a:spLocks/>
          </p:cNvSpPr>
          <p:nvPr/>
        </p:nvSpPr>
        <p:spPr>
          <a:xfrm>
            <a:off x="5094736" y="3576831"/>
            <a:ext cx="440478"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784" spc="0">
                <a:solidFill>
                  <a:srgbClr val="000000"/>
                </a:solidFill>
                <a:latin typeface="Segoe UI"/>
                <a:cs typeface="Segoe UI Semibold" panose="020B0702040204020203" pitchFamily="34" charset="0"/>
              </a:rPr>
              <a:t>Test</a:t>
            </a:r>
          </a:p>
        </p:txBody>
      </p:sp>
      <p:sp>
        <p:nvSpPr>
          <p:cNvPr id="189" name="Title 1">
            <a:extLst>
              <a:ext uri="{FF2B5EF4-FFF2-40B4-BE49-F238E27FC236}">
                <a16:creationId xmlns:a16="http://schemas.microsoft.com/office/drawing/2014/main" id="{BFB3A512-EAD6-4DDB-BA15-5F02F252D75F}"/>
              </a:ext>
            </a:extLst>
          </p:cNvPr>
          <p:cNvSpPr txBox="1">
            <a:spLocks/>
          </p:cNvSpPr>
          <p:nvPr/>
        </p:nvSpPr>
        <p:spPr>
          <a:xfrm>
            <a:off x="5094736" y="3961060"/>
            <a:ext cx="440478"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784" spc="0">
                <a:solidFill>
                  <a:srgbClr val="000000"/>
                </a:solidFill>
                <a:latin typeface="Segoe UI"/>
                <a:cs typeface="Segoe UI Semibold" panose="020B0702040204020203" pitchFamily="34" charset="0"/>
              </a:rPr>
              <a:t>Debug</a:t>
            </a:r>
          </a:p>
        </p:txBody>
      </p:sp>
      <p:sp>
        <p:nvSpPr>
          <p:cNvPr id="190" name="Title 1">
            <a:extLst>
              <a:ext uri="{FF2B5EF4-FFF2-40B4-BE49-F238E27FC236}">
                <a16:creationId xmlns:a16="http://schemas.microsoft.com/office/drawing/2014/main" id="{3BFD4D6B-7157-4C79-A6DD-C480A83A0B6B}"/>
              </a:ext>
            </a:extLst>
          </p:cNvPr>
          <p:cNvSpPr txBox="1">
            <a:spLocks/>
          </p:cNvSpPr>
          <p:nvPr/>
        </p:nvSpPr>
        <p:spPr>
          <a:xfrm>
            <a:off x="4480538" y="3288983"/>
            <a:ext cx="601402" cy="24138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Azure DevSpaces</a:t>
            </a:r>
          </a:p>
        </p:txBody>
      </p:sp>
      <p:sp>
        <p:nvSpPr>
          <p:cNvPr id="191" name="Title 1">
            <a:extLst>
              <a:ext uri="{FF2B5EF4-FFF2-40B4-BE49-F238E27FC236}">
                <a16:creationId xmlns:a16="http://schemas.microsoft.com/office/drawing/2014/main" id="{956527EE-0361-451E-B6DF-ED3E777225CB}"/>
              </a:ext>
            </a:extLst>
          </p:cNvPr>
          <p:cNvSpPr txBox="1">
            <a:spLocks/>
          </p:cNvSpPr>
          <p:nvPr/>
        </p:nvSpPr>
        <p:spPr>
          <a:xfrm>
            <a:off x="5581683" y="3288983"/>
            <a:ext cx="533514" cy="24138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AKS dev cluster</a:t>
            </a:r>
          </a:p>
        </p:txBody>
      </p:sp>
      <p:sp>
        <p:nvSpPr>
          <p:cNvPr id="206" name="Rectangle: Rounded Corners 205">
            <a:extLst>
              <a:ext uri="{FF2B5EF4-FFF2-40B4-BE49-F238E27FC236}">
                <a16:creationId xmlns:a16="http://schemas.microsoft.com/office/drawing/2014/main" id="{BA70B9C5-F4A5-47E0-A90B-1E28FEEA45F5}"/>
              </a:ext>
            </a:extLst>
          </p:cNvPr>
          <p:cNvSpPr/>
          <p:nvPr/>
        </p:nvSpPr>
        <p:spPr bwMode="auto">
          <a:xfrm>
            <a:off x="4517162" y="3576831"/>
            <a:ext cx="533514" cy="53351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207" name="Graphic 206">
            <a:extLst>
              <a:ext uri="{FF2B5EF4-FFF2-40B4-BE49-F238E27FC236}">
                <a16:creationId xmlns:a16="http://schemas.microsoft.com/office/drawing/2014/main" id="{92DDE328-60B2-43DE-99FE-6CF67872D48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14778" y="3674448"/>
            <a:ext cx="338281" cy="338280"/>
          </a:xfrm>
          <a:prstGeom prst="rect">
            <a:avLst/>
          </a:prstGeom>
        </p:spPr>
      </p:pic>
      <p:sp>
        <p:nvSpPr>
          <p:cNvPr id="194" name="Rectangle: Rounded Corners 193">
            <a:extLst>
              <a:ext uri="{FF2B5EF4-FFF2-40B4-BE49-F238E27FC236}">
                <a16:creationId xmlns:a16="http://schemas.microsoft.com/office/drawing/2014/main" id="{D2755C2E-B98B-4EB2-9F35-7F914C0B0845}"/>
              </a:ext>
            </a:extLst>
          </p:cNvPr>
          <p:cNvSpPr/>
          <p:nvPr/>
        </p:nvSpPr>
        <p:spPr bwMode="auto">
          <a:xfrm>
            <a:off x="5581683" y="3576830"/>
            <a:ext cx="533514" cy="53351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85" name="Rectangle: Rounded Corners 184">
            <a:extLst>
              <a:ext uri="{FF2B5EF4-FFF2-40B4-BE49-F238E27FC236}">
                <a16:creationId xmlns:a16="http://schemas.microsoft.com/office/drawing/2014/main" id="{5AA20EA1-4F21-4559-B933-B30C4F1E2A3E}"/>
              </a:ext>
            </a:extLst>
          </p:cNvPr>
          <p:cNvSpPr/>
          <p:nvPr/>
        </p:nvSpPr>
        <p:spPr bwMode="auto">
          <a:xfrm>
            <a:off x="6659423" y="3303730"/>
            <a:ext cx="822843" cy="8228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34" name="Title 1">
            <a:extLst>
              <a:ext uri="{FF2B5EF4-FFF2-40B4-BE49-F238E27FC236}">
                <a16:creationId xmlns:a16="http://schemas.microsoft.com/office/drawing/2014/main" id="{474E326B-C59F-4715-98A0-E6BB5B826DC7}"/>
              </a:ext>
            </a:extLst>
          </p:cNvPr>
          <p:cNvSpPr txBox="1">
            <a:spLocks/>
          </p:cNvSpPr>
          <p:nvPr/>
        </p:nvSpPr>
        <p:spPr>
          <a:xfrm>
            <a:off x="7307507" y="4906491"/>
            <a:ext cx="1167890" cy="196122"/>
          </a:xfrm>
          <a:prstGeom prst="rect">
            <a:avLst/>
          </a:prstGeom>
        </p:spPr>
        <p:txBody>
          <a:bodyPr vert="horz" wrap="square" lIns="0" tIns="44821"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dirty="0">
                <a:solidFill>
                  <a:srgbClr val="000000"/>
                </a:solidFill>
                <a:latin typeface="Segoe UI Semibold"/>
                <a:cs typeface="Segoe UI Semibold"/>
              </a:rPr>
              <a:t>CI/CD Pipelines</a:t>
            </a:r>
          </a:p>
        </p:txBody>
      </p:sp>
      <p:sp>
        <p:nvSpPr>
          <p:cNvPr id="181" name="Rectangle: Rounded Corners 180">
            <a:extLst>
              <a:ext uri="{FF2B5EF4-FFF2-40B4-BE49-F238E27FC236}">
                <a16:creationId xmlns:a16="http://schemas.microsoft.com/office/drawing/2014/main" id="{A090493D-7DE5-4222-A687-79F9C3EE05BC}"/>
              </a:ext>
            </a:extLst>
          </p:cNvPr>
          <p:cNvSpPr/>
          <p:nvPr/>
        </p:nvSpPr>
        <p:spPr bwMode="auto">
          <a:xfrm>
            <a:off x="7464123" y="5142381"/>
            <a:ext cx="822842" cy="82599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82" name="Freeform: Shape 181">
            <a:extLst>
              <a:ext uri="{FF2B5EF4-FFF2-40B4-BE49-F238E27FC236}">
                <a16:creationId xmlns:a16="http://schemas.microsoft.com/office/drawing/2014/main" id="{BE9869D6-3D01-48EE-B208-70D111BAF1CD}"/>
              </a:ext>
            </a:extLst>
          </p:cNvPr>
          <p:cNvSpPr>
            <a:spLocks noChangeAspect="1"/>
          </p:cNvSpPr>
          <p:nvPr/>
        </p:nvSpPr>
        <p:spPr bwMode="auto">
          <a:xfrm>
            <a:off x="7629027" y="5308036"/>
            <a:ext cx="493034" cy="494761"/>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89642" tIns="44821" rIns="89642" bIns="44821" numCol="1" anchor="t" anchorCtr="0" compatLnSpc="1">
            <a:prstTxWarp prst="textNoShape">
              <a:avLst/>
            </a:prstTxWarp>
            <a:noAutofit/>
          </a:bodyPr>
          <a:lstStyle/>
          <a:p>
            <a:endParaRPr lang="en-US" sz="1765"/>
          </a:p>
        </p:txBody>
      </p:sp>
      <p:sp>
        <p:nvSpPr>
          <p:cNvPr id="136" name="Title 1">
            <a:extLst>
              <a:ext uri="{FF2B5EF4-FFF2-40B4-BE49-F238E27FC236}">
                <a16:creationId xmlns:a16="http://schemas.microsoft.com/office/drawing/2014/main" id="{F6BB74FA-25DB-4848-A7FB-294103580110}"/>
              </a:ext>
            </a:extLst>
          </p:cNvPr>
          <p:cNvSpPr txBox="1">
            <a:spLocks/>
          </p:cNvSpPr>
          <p:nvPr/>
        </p:nvSpPr>
        <p:spPr>
          <a:xfrm>
            <a:off x="6659422" y="3105207"/>
            <a:ext cx="82284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GitHub repos</a:t>
            </a:r>
          </a:p>
        </p:txBody>
      </p:sp>
      <p:sp>
        <p:nvSpPr>
          <p:cNvPr id="177" name="Title 1">
            <a:extLst>
              <a:ext uri="{FF2B5EF4-FFF2-40B4-BE49-F238E27FC236}">
                <a16:creationId xmlns:a16="http://schemas.microsoft.com/office/drawing/2014/main" id="{5CF0D56A-5DA8-47AB-831D-449858409F51}"/>
              </a:ext>
            </a:extLst>
          </p:cNvPr>
          <p:cNvSpPr txBox="1">
            <a:spLocks/>
          </p:cNvSpPr>
          <p:nvPr/>
        </p:nvSpPr>
        <p:spPr>
          <a:xfrm>
            <a:off x="8405160" y="2803484"/>
            <a:ext cx="680234" cy="452590"/>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Azure Container Registry</a:t>
            </a:r>
          </a:p>
        </p:txBody>
      </p:sp>
      <p:grpSp>
        <p:nvGrpSpPr>
          <p:cNvPr id="178" name="Group 177">
            <a:extLst>
              <a:ext uri="{FF2B5EF4-FFF2-40B4-BE49-F238E27FC236}">
                <a16:creationId xmlns:a16="http://schemas.microsoft.com/office/drawing/2014/main" id="{C12A0232-56CD-4C97-848E-57ADF108AD05}"/>
              </a:ext>
            </a:extLst>
          </p:cNvPr>
          <p:cNvGrpSpPr/>
          <p:nvPr/>
        </p:nvGrpSpPr>
        <p:grpSpPr>
          <a:xfrm>
            <a:off x="8333856" y="3303731"/>
            <a:ext cx="822843" cy="822842"/>
            <a:chOff x="5824800" y="1539202"/>
            <a:chExt cx="822960" cy="822960"/>
          </a:xfrm>
        </p:grpSpPr>
        <p:sp>
          <p:nvSpPr>
            <p:cNvPr id="179" name="Rectangle: Rounded Corners 178">
              <a:extLst>
                <a:ext uri="{FF2B5EF4-FFF2-40B4-BE49-F238E27FC236}">
                  <a16:creationId xmlns:a16="http://schemas.microsoft.com/office/drawing/2014/main" id="{0E0C8EA8-1E4A-441C-9D80-F8652B1AE538}"/>
                </a:ext>
              </a:extLst>
            </p:cNvPr>
            <p:cNvSpPr/>
            <p:nvPr/>
          </p:nvSpPr>
          <p:spPr bwMode="auto">
            <a:xfrm>
              <a:off x="5824800" y="1539202"/>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80" name="Graphic 179">
              <a:extLst>
                <a:ext uri="{FF2B5EF4-FFF2-40B4-BE49-F238E27FC236}">
                  <a16:creationId xmlns:a16="http://schemas.microsoft.com/office/drawing/2014/main" id="{53BEC227-2D23-480E-B385-C942AF06BDD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30334" y="1644736"/>
              <a:ext cx="611893" cy="611893"/>
            </a:xfrm>
            <a:prstGeom prst="rect">
              <a:avLst/>
            </a:prstGeom>
          </p:spPr>
        </p:pic>
      </p:grpSp>
      <p:sp>
        <p:nvSpPr>
          <p:cNvPr id="173" name="Title 1">
            <a:extLst>
              <a:ext uri="{FF2B5EF4-FFF2-40B4-BE49-F238E27FC236}">
                <a16:creationId xmlns:a16="http://schemas.microsoft.com/office/drawing/2014/main" id="{C373FD24-6862-4A77-9112-82096F707FB5}"/>
              </a:ext>
            </a:extLst>
          </p:cNvPr>
          <p:cNvSpPr txBox="1">
            <a:spLocks/>
          </p:cNvSpPr>
          <p:nvPr/>
        </p:nvSpPr>
        <p:spPr>
          <a:xfrm>
            <a:off x="8962544" y="5086009"/>
            <a:ext cx="811058"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Helm chart </a:t>
            </a:r>
          </a:p>
        </p:txBody>
      </p:sp>
      <p:grpSp>
        <p:nvGrpSpPr>
          <p:cNvPr id="174" name="Group 173">
            <a:extLst>
              <a:ext uri="{FF2B5EF4-FFF2-40B4-BE49-F238E27FC236}">
                <a16:creationId xmlns:a16="http://schemas.microsoft.com/office/drawing/2014/main" id="{A27319F6-1FA1-4073-9AAC-2CEAB5234365}"/>
              </a:ext>
            </a:extLst>
          </p:cNvPr>
          <p:cNvGrpSpPr/>
          <p:nvPr/>
        </p:nvGrpSpPr>
        <p:grpSpPr>
          <a:xfrm>
            <a:off x="9099145" y="5285646"/>
            <a:ext cx="537855" cy="537855"/>
            <a:chOff x="2544050" y="5011012"/>
            <a:chExt cx="548640" cy="548640"/>
          </a:xfrm>
        </p:grpSpPr>
        <p:sp>
          <p:nvSpPr>
            <p:cNvPr id="175" name="Rectangle: Rounded Corners 174">
              <a:extLst>
                <a:ext uri="{FF2B5EF4-FFF2-40B4-BE49-F238E27FC236}">
                  <a16:creationId xmlns:a16="http://schemas.microsoft.com/office/drawing/2014/main" id="{C78F783A-C40F-4AB4-8EB9-D591871C9EFB}"/>
                </a:ext>
              </a:extLst>
            </p:cNvPr>
            <p:cNvSpPr/>
            <p:nvPr/>
          </p:nvSpPr>
          <p:spPr bwMode="auto">
            <a:xfrm>
              <a:off x="2544050" y="5011012"/>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176" name="CRMArticles_EFF5" title="Icon of two documents stacked together with writing on them">
              <a:extLst>
                <a:ext uri="{FF2B5EF4-FFF2-40B4-BE49-F238E27FC236}">
                  <a16:creationId xmlns:a16="http://schemas.microsoft.com/office/drawing/2014/main" id="{8EDA9EB1-1F67-48F4-9812-FBE7001CF617}"/>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505050"/>
                </a:solidFill>
                <a:latin typeface="Segoe UI"/>
              </a:endParaRPr>
            </a:p>
          </p:txBody>
        </p:sp>
      </p:grpSp>
      <p:cxnSp>
        <p:nvCxnSpPr>
          <p:cNvPr id="139" name="Connector: Elbow 138">
            <a:extLst>
              <a:ext uri="{FF2B5EF4-FFF2-40B4-BE49-F238E27FC236}">
                <a16:creationId xmlns:a16="http://schemas.microsoft.com/office/drawing/2014/main" id="{1A1BCB92-FC37-47A6-89EE-6B6736D929AB}"/>
              </a:ext>
            </a:extLst>
          </p:cNvPr>
          <p:cNvCxnSpPr>
            <a:cxnSpLocks/>
            <a:stCxn id="134" idx="0"/>
            <a:endCxn id="179" idx="1"/>
          </p:cNvCxnSpPr>
          <p:nvPr/>
        </p:nvCxnSpPr>
        <p:spPr>
          <a:xfrm rot="5400000" flipH="1" flipV="1">
            <a:off x="7516986" y="4089620"/>
            <a:ext cx="1191338" cy="442403"/>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425E6205-80BC-4011-B531-2CDC2BD4E0AA}"/>
              </a:ext>
            </a:extLst>
          </p:cNvPr>
          <p:cNvCxnSpPr>
            <a:cxnSpLocks/>
            <a:stCxn id="175" idx="1"/>
            <a:endCxn id="181" idx="3"/>
          </p:cNvCxnSpPr>
          <p:nvPr/>
        </p:nvCxnSpPr>
        <p:spPr>
          <a:xfrm flipH="1">
            <a:off x="8286966" y="5554574"/>
            <a:ext cx="812179" cy="80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F221EAB6-4415-46E2-9FB2-FBEF85F3A233}"/>
              </a:ext>
            </a:extLst>
          </p:cNvPr>
          <p:cNvCxnSpPr>
            <a:cxnSpLocks/>
            <a:stCxn id="173" idx="0"/>
            <a:endCxn id="179" idx="3"/>
          </p:cNvCxnSpPr>
          <p:nvPr/>
        </p:nvCxnSpPr>
        <p:spPr>
          <a:xfrm rot="16200000" flipV="1">
            <a:off x="8576958" y="4294894"/>
            <a:ext cx="1370857" cy="211374"/>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0" name="Title 1">
            <a:extLst>
              <a:ext uri="{FF2B5EF4-FFF2-40B4-BE49-F238E27FC236}">
                <a16:creationId xmlns:a16="http://schemas.microsoft.com/office/drawing/2014/main" id="{54C730F8-697A-490E-9926-0D84C970226D}"/>
              </a:ext>
            </a:extLst>
          </p:cNvPr>
          <p:cNvSpPr txBox="1">
            <a:spLocks/>
          </p:cNvSpPr>
          <p:nvPr/>
        </p:nvSpPr>
        <p:spPr>
          <a:xfrm>
            <a:off x="7488157" y="3908891"/>
            <a:ext cx="815747" cy="392138"/>
          </a:xfrm>
          <a:prstGeom prst="rect">
            <a:avLst/>
          </a:prstGeom>
          <a:solidFill>
            <a:srgbClr val="F7F7F7"/>
          </a:solidFill>
        </p:spPr>
        <p:txBody>
          <a:bodyPr vert="horz" wrap="square" lIns="0" tIns="0" rIns="0" bIns="89642"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Container image</a:t>
            </a:r>
          </a:p>
        </p:txBody>
      </p:sp>
      <p:sp>
        <p:nvSpPr>
          <p:cNvPr id="171" name="Rectangle: Rounded Corners 170">
            <a:extLst>
              <a:ext uri="{FF2B5EF4-FFF2-40B4-BE49-F238E27FC236}">
                <a16:creationId xmlns:a16="http://schemas.microsoft.com/office/drawing/2014/main" id="{FC7FBAA7-0F83-4171-8CBD-68BFF5B6DD4E}"/>
              </a:ext>
            </a:extLst>
          </p:cNvPr>
          <p:cNvSpPr/>
          <p:nvPr/>
        </p:nvSpPr>
        <p:spPr bwMode="auto">
          <a:xfrm>
            <a:off x="7627103" y="4261804"/>
            <a:ext cx="537855" cy="537855"/>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72" name="Freeform: Shape 171">
            <a:extLst>
              <a:ext uri="{FF2B5EF4-FFF2-40B4-BE49-F238E27FC236}">
                <a16:creationId xmlns:a16="http://schemas.microsoft.com/office/drawing/2014/main" id="{1D8EFAFD-765B-4B19-83E0-3BF862C0BB45}"/>
              </a:ext>
            </a:extLst>
          </p:cNvPr>
          <p:cNvSpPr/>
          <p:nvPr/>
        </p:nvSpPr>
        <p:spPr>
          <a:xfrm>
            <a:off x="7700773" y="4392282"/>
            <a:ext cx="390515" cy="276901"/>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sz="1765"/>
          </a:p>
        </p:txBody>
      </p:sp>
      <p:cxnSp>
        <p:nvCxnSpPr>
          <p:cNvPr id="143" name="Connector: Elbow 142">
            <a:extLst>
              <a:ext uri="{FF2B5EF4-FFF2-40B4-BE49-F238E27FC236}">
                <a16:creationId xmlns:a16="http://schemas.microsoft.com/office/drawing/2014/main" id="{D5FD5516-3029-489B-B28A-A25F93122586}"/>
              </a:ext>
            </a:extLst>
          </p:cNvPr>
          <p:cNvCxnSpPr>
            <a:stCxn id="185" idx="2"/>
            <a:endCxn id="181" idx="1"/>
          </p:cNvCxnSpPr>
          <p:nvPr/>
        </p:nvCxnSpPr>
        <p:spPr>
          <a:xfrm rot="16200000" flipH="1">
            <a:off x="6553082" y="4644334"/>
            <a:ext cx="1428804" cy="393279"/>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Title 1">
            <a:extLst>
              <a:ext uri="{FF2B5EF4-FFF2-40B4-BE49-F238E27FC236}">
                <a16:creationId xmlns:a16="http://schemas.microsoft.com/office/drawing/2014/main" id="{21C48091-8AB6-4853-8937-7A019CC7ED95}"/>
              </a:ext>
            </a:extLst>
          </p:cNvPr>
          <p:cNvSpPr txBox="1">
            <a:spLocks/>
          </p:cNvSpPr>
          <p:nvPr/>
        </p:nvSpPr>
        <p:spPr>
          <a:xfrm>
            <a:off x="9945936" y="2803484"/>
            <a:ext cx="680234" cy="452590"/>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914016">
              <a:defRPr/>
            </a:pPr>
            <a:r>
              <a:rPr lang="en-US" sz="980">
                <a:solidFill>
                  <a:srgbClr val="000000"/>
                </a:solidFill>
              </a:rPr>
              <a:t>AKS production cluster</a:t>
            </a:r>
          </a:p>
        </p:txBody>
      </p:sp>
      <p:sp>
        <p:nvSpPr>
          <p:cNvPr id="164" name="Rectangle: Rounded Corners 163">
            <a:extLst>
              <a:ext uri="{FF2B5EF4-FFF2-40B4-BE49-F238E27FC236}">
                <a16:creationId xmlns:a16="http://schemas.microsoft.com/office/drawing/2014/main" id="{7DCFF1DD-2BF3-4CB8-A446-42AB342E77AA}"/>
              </a:ext>
            </a:extLst>
          </p:cNvPr>
          <p:cNvSpPr/>
          <p:nvPr/>
        </p:nvSpPr>
        <p:spPr bwMode="auto">
          <a:xfrm>
            <a:off x="9945936" y="3303731"/>
            <a:ext cx="822843" cy="82284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145" name="Straight Arrow Connector 144">
            <a:extLst>
              <a:ext uri="{FF2B5EF4-FFF2-40B4-BE49-F238E27FC236}">
                <a16:creationId xmlns:a16="http://schemas.microsoft.com/office/drawing/2014/main" id="{1FF9567B-E851-4B0B-9102-68986C66598E}"/>
              </a:ext>
            </a:extLst>
          </p:cNvPr>
          <p:cNvCxnSpPr>
            <a:cxnSpLocks/>
            <a:stCxn id="120" idx="3"/>
            <a:endCxn id="185" idx="1"/>
          </p:cNvCxnSpPr>
          <p:nvPr/>
        </p:nvCxnSpPr>
        <p:spPr>
          <a:xfrm flipV="1">
            <a:off x="6273369" y="3715151"/>
            <a:ext cx="38605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6A2D5F7-7F1D-4792-970C-D3793D6CD336}"/>
              </a:ext>
            </a:extLst>
          </p:cNvPr>
          <p:cNvCxnSpPr>
            <a:cxnSpLocks/>
            <a:stCxn id="156" idx="1"/>
            <a:endCxn id="175" idx="3"/>
          </p:cNvCxnSpPr>
          <p:nvPr/>
        </p:nvCxnSpPr>
        <p:spPr>
          <a:xfrm flipH="1">
            <a:off x="9637000" y="5554574"/>
            <a:ext cx="246989"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F686028-7033-4139-8935-71A8B3F5D7FE}"/>
              </a:ext>
            </a:extLst>
          </p:cNvPr>
          <p:cNvCxnSpPr>
            <a:cxnSpLocks/>
            <a:stCxn id="155" idx="0"/>
          </p:cNvCxnSpPr>
          <p:nvPr/>
        </p:nvCxnSpPr>
        <p:spPr>
          <a:xfrm flipV="1">
            <a:off x="10152917" y="4133803"/>
            <a:ext cx="0" cy="95215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32BCD3E-3518-41AC-AEF8-E66571EA5121}"/>
              </a:ext>
            </a:extLst>
          </p:cNvPr>
          <p:cNvCxnSpPr>
            <a:cxnSpLocks/>
            <a:stCxn id="179" idx="3"/>
            <a:endCxn id="164" idx="1"/>
          </p:cNvCxnSpPr>
          <p:nvPr/>
        </p:nvCxnSpPr>
        <p:spPr>
          <a:xfrm>
            <a:off x="9156699" y="3715152"/>
            <a:ext cx="789237"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6CE434BD-C39F-4A7D-A6C8-5172513DBDF1}"/>
              </a:ext>
            </a:extLst>
          </p:cNvPr>
          <p:cNvCxnSpPr>
            <a:cxnSpLocks/>
          </p:cNvCxnSpPr>
          <p:nvPr/>
        </p:nvCxnSpPr>
        <p:spPr>
          <a:xfrm rot="5400000" flipH="1" flipV="1">
            <a:off x="8310098" y="3712483"/>
            <a:ext cx="1846635" cy="2689274"/>
          </a:xfrm>
          <a:prstGeom prst="bentConnector3">
            <a:avLst>
              <a:gd name="adj1" fmla="val -407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0" name="Title 1">
            <a:extLst>
              <a:ext uri="{FF2B5EF4-FFF2-40B4-BE49-F238E27FC236}">
                <a16:creationId xmlns:a16="http://schemas.microsoft.com/office/drawing/2014/main" id="{14C2355B-CFD3-4A69-A983-997B8192BB51}"/>
              </a:ext>
            </a:extLst>
          </p:cNvPr>
          <p:cNvSpPr txBox="1">
            <a:spLocks/>
          </p:cNvSpPr>
          <p:nvPr/>
        </p:nvSpPr>
        <p:spPr>
          <a:xfrm>
            <a:off x="11217602" y="3476697"/>
            <a:ext cx="811058"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Monitor</a:t>
            </a:r>
          </a:p>
        </p:txBody>
      </p:sp>
      <p:sp>
        <p:nvSpPr>
          <p:cNvPr id="161" name="Rectangle: Rounded Corners 160">
            <a:extLst>
              <a:ext uri="{FF2B5EF4-FFF2-40B4-BE49-F238E27FC236}">
                <a16:creationId xmlns:a16="http://schemas.microsoft.com/office/drawing/2014/main" id="{1B2BDAD4-D8AB-4D75-B224-F404F0E1339E}"/>
              </a:ext>
            </a:extLst>
          </p:cNvPr>
          <p:cNvSpPr/>
          <p:nvPr/>
        </p:nvSpPr>
        <p:spPr bwMode="auto">
          <a:xfrm>
            <a:off x="11354202" y="3676334"/>
            <a:ext cx="537855" cy="53785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62" name="Graphic 161">
            <a:extLst>
              <a:ext uri="{FF2B5EF4-FFF2-40B4-BE49-F238E27FC236}">
                <a16:creationId xmlns:a16="http://schemas.microsoft.com/office/drawing/2014/main" id="{A36DADF3-9D51-4DE7-AF2A-E40B79F8F6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437935" y="3760067"/>
            <a:ext cx="370392" cy="370392"/>
          </a:xfrm>
          <a:prstGeom prst="rect">
            <a:avLst/>
          </a:prstGeom>
        </p:spPr>
      </p:pic>
      <p:cxnSp>
        <p:nvCxnSpPr>
          <p:cNvPr id="151" name="Straight Arrow Connector 150">
            <a:extLst>
              <a:ext uri="{FF2B5EF4-FFF2-40B4-BE49-F238E27FC236}">
                <a16:creationId xmlns:a16="http://schemas.microsoft.com/office/drawing/2014/main" id="{55B9CB48-D90A-493F-A79A-ED5D8EB723AC}"/>
              </a:ext>
            </a:extLst>
          </p:cNvPr>
          <p:cNvCxnSpPr>
            <a:cxnSpLocks/>
            <a:stCxn id="161" idx="1"/>
          </p:cNvCxnSpPr>
          <p:nvPr/>
        </p:nvCxnSpPr>
        <p:spPr>
          <a:xfrm flipH="1">
            <a:off x="10767924" y="3945262"/>
            <a:ext cx="586279"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Title 1">
            <a:extLst>
              <a:ext uri="{FF2B5EF4-FFF2-40B4-BE49-F238E27FC236}">
                <a16:creationId xmlns:a16="http://schemas.microsoft.com/office/drawing/2014/main" id="{3B1EF4AB-1661-40D6-8ECA-BD029520173C}"/>
              </a:ext>
            </a:extLst>
          </p:cNvPr>
          <p:cNvSpPr txBox="1">
            <a:spLocks/>
          </p:cNvSpPr>
          <p:nvPr/>
        </p:nvSpPr>
        <p:spPr>
          <a:xfrm>
            <a:off x="10948541" y="3222517"/>
            <a:ext cx="430340" cy="150838"/>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784" spc="0">
                <a:solidFill>
                  <a:srgbClr val="000000"/>
                </a:solidFill>
                <a:latin typeface="Segoe UI"/>
                <a:cs typeface="Segoe UI Semibold" panose="020B0702040204020203" pitchFamily="34" charset="0"/>
              </a:rPr>
              <a:t>Scale</a:t>
            </a:r>
          </a:p>
        </p:txBody>
      </p:sp>
      <p:sp>
        <p:nvSpPr>
          <p:cNvPr id="158" name="Oval 157">
            <a:extLst>
              <a:ext uri="{FF2B5EF4-FFF2-40B4-BE49-F238E27FC236}">
                <a16:creationId xmlns:a16="http://schemas.microsoft.com/office/drawing/2014/main" id="{E772E814-3E53-47EF-89E0-04759F0CA97C}"/>
              </a:ext>
            </a:extLst>
          </p:cNvPr>
          <p:cNvSpPr/>
          <p:nvPr/>
        </p:nvSpPr>
        <p:spPr bwMode="auto">
          <a:xfrm>
            <a:off x="10566088" y="3094407"/>
            <a:ext cx="407059" cy="407059"/>
          </a:xfrm>
          <a:prstGeom prst="ellipse">
            <a:avLst/>
          </a:prstGeom>
          <a:solidFill>
            <a:srgbClr val="FCFDFE"/>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6" kern="0">
              <a:solidFill>
                <a:srgbClr val="505050"/>
              </a:solidFill>
              <a:latin typeface="Segoe UI"/>
              <a:cs typeface="Segoe UI" pitchFamily="34" charset="0"/>
            </a:endParaRPr>
          </a:p>
        </p:txBody>
      </p:sp>
      <p:sp>
        <p:nvSpPr>
          <p:cNvPr id="159" name="MiniExpand_E93A" title="Icon of a rectangle on the lower-left inside a larger rectangle with an arrow pointed to the upper-right corner">
            <a:extLst>
              <a:ext uri="{FF2B5EF4-FFF2-40B4-BE49-F238E27FC236}">
                <a16:creationId xmlns:a16="http://schemas.microsoft.com/office/drawing/2014/main" id="{B1825C8B-E0B9-413E-B35F-301484CE8256}"/>
              </a:ext>
            </a:extLst>
          </p:cNvPr>
          <p:cNvSpPr>
            <a:spLocks noChangeAspect="1" noEditPoints="1"/>
          </p:cNvSpPr>
          <p:nvPr/>
        </p:nvSpPr>
        <p:spPr bwMode="auto">
          <a:xfrm>
            <a:off x="10666421" y="3210583"/>
            <a:ext cx="206392" cy="17470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kern="0">
              <a:gradFill>
                <a:gsLst>
                  <a:gs pos="0">
                    <a:srgbClr val="505050"/>
                  </a:gs>
                  <a:gs pos="100000">
                    <a:srgbClr val="505050"/>
                  </a:gs>
                </a:gsLst>
                <a:lin ang="5400000" scaled="1"/>
              </a:gradFill>
              <a:latin typeface="Segoe UI"/>
            </a:endParaRPr>
          </a:p>
        </p:txBody>
      </p:sp>
      <p:sp>
        <p:nvSpPr>
          <p:cNvPr id="155" name="Title 1">
            <a:extLst>
              <a:ext uri="{FF2B5EF4-FFF2-40B4-BE49-F238E27FC236}">
                <a16:creationId xmlns:a16="http://schemas.microsoft.com/office/drawing/2014/main" id="{1F6D7561-CB37-4467-9C94-610E4AA43278}"/>
              </a:ext>
            </a:extLst>
          </p:cNvPr>
          <p:cNvSpPr txBox="1">
            <a:spLocks/>
          </p:cNvSpPr>
          <p:nvPr/>
        </p:nvSpPr>
        <p:spPr>
          <a:xfrm>
            <a:off x="9747388" y="5085957"/>
            <a:ext cx="81105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Terraform </a:t>
            </a:r>
          </a:p>
        </p:txBody>
      </p:sp>
      <p:sp>
        <p:nvSpPr>
          <p:cNvPr id="156" name="Rectangle: Rounded Corners 155">
            <a:extLst>
              <a:ext uri="{FF2B5EF4-FFF2-40B4-BE49-F238E27FC236}">
                <a16:creationId xmlns:a16="http://schemas.microsoft.com/office/drawing/2014/main" id="{CF94F7C8-E5A8-4985-8C36-F968F20CD673}"/>
              </a:ext>
            </a:extLst>
          </p:cNvPr>
          <p:cNvSpPr/>
          <p:nvPr/>
        </p:nvSpPr>
        <p:spPr bwMode="auto">
          <a:xfrm>
            <a:off x="9883989" y="5285646"/>
            <a:ext cx="537855" cy="537855"/>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endParaRPr lang="en-US" sz="1174">
              <a:solidFill>
                <a:srgbClr val="505050"/>
              </a:solidFill>
              <a:latin typeface="Segoe UI"/>
              <a:cs typeface="Segoe UI" pitchFamily="34" charset="0"/>
            </a:endParaRPr>
          </a:p>
        </p:txBody>
      </p:sp>
      <p:pic>
        <p:nvPicPr>
          <p:cNvPr id="157" name="Picture 2" descr="Image result for terraform logo black png">
            <a:extLst>
              <a:ext uri="{FF2B5EF4-FFF2-40B4-BE49-F238E27FC236}">
                <a16:creationId xmlns:a16="http://schemas.microsoft.com/office/drawing/2014/main" id="{5AB33880-C579-4519-8603-90D34B320B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89914" y="5371689"/>
            <a:ext cx="326005" cy="3657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0EB22E4-4001-42F5-9A21-0A9C9E14560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03754" y="3448061"/>
            <a:ext cx="534179" cy="534179"/>
          </a:xfrm>
          <a:prstGeom prst="rect">
            <a:avLst/>
          </a:prstGeom>
        </p:spPr>
      </p:pic>
      <p:sp>
        <p:nvSpPr>
          <p:cNvPr id="212" name="Title 16">
            <a:extLst>
              <a:ext uri="{FF2B5EF4-FFF2-40B4-BE49-F238E27FC236}">
                <a16:creationId xmlns:a16="http://schemas.microsoft.com/office/drawing/2014/main" id="{96FDAD83-786B-4467-9121-61064493B4AD}"/>
              </a:ext>
            </a:extLst>
          </p:cNvPr>
          <p:cNvSpPr txBox="1">
            <a:spLocks/>
          </p:cNvSpPr>
          <p:nvPr/>
        </p:nvSpPr>
        <p:spPr>
          <a:xfrm>
            <a:off x="4322366" y="2150917"/>
            <a:ext cx="2063474" cy="3017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1961" b="0" spc="0">
                <a:solidFill>
                  <a:srgbClr val="0078D4"/>
                </a:solidFill>
                <a:latin typeface="Segoe UI Semibold" panose="020B0702040204020203" pitchFamily="34" charset="0"/>
                <a:cs typeface="Segoe UI Semibold" panose="020B0702040204020203" pitchFamily="34" charset="0"/>
              </a:rPr>
              <a:t>Develop</a:t>
            </a:r>
          </a:p>
        </p:txBody>
      </p:sp>
      <p:sp>
        <p:nvSpPr>
          <p:cNvPr id="213" name="Title 16">
            <a:extLst>
              <a:ext uri="{FF2B5EF4-FFF2-40B4-BE49-F238E27FC236}">
                <a16:creationId xmlns:a16="http://schemas.microsoft.com/office/drawing/2014/main" id="{133E1AFC-7E72-4F8F-847B-2456DBA9C098}"/>
              </a:ext>
            </a:extLst>
          </p:cNvPr>
          <p:cNvSpPr txBox="1">
            <a:spLocks/>
          </p:cNvSpPr>
          <p:nvPr/>
        </p:nvSpPr>
        <p:spPr>
          <a:xfrm>
            <a:off x="7381678" y="2140753"/>
            <a:ext cx="1810576" cy="3017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1961" b="0" spc="0">
                <a:solidFill>
                  <a:srgbClr val="0078D4"/>
                </a:solidFill>
                <a:latin typeface="Segoe UI Semibold" panose="020B0702040204020203" pitchFamily="34" charset="0"/>
                <a:cs typeface="Segoe UI Semibold" panose="020B0702040204020203" pitchFamily="34" charset="0"/>
              </a:rPr>
              <a:t>Deliver</a:t>
            </a:r>
          </a:p>
        </p:txBody>
      </p:sp>
      <p:sp>
        <p:nvSpPr>
          <p:cNvPr id="214" name="Title 16">
            <a:extLst>
              <a:ext uri="{FF2B5EF4-FFF2-40B4-BE49-F238E27FC236}">
                <a16:creationId xmlns:a16="http://schemas.microsoft.com/office/drawing/2014/main" id="{13A797A1-8FBF-49FE-A3B9-69C3363369BC}"/>
              </a:ext>
            </a:extLst>
          </p:cNvPr>
          <p:cNvSpPr txBox="1">
            <a:spLocks/>
          </p:cNvSpPr>
          <p:nvPr/>
        </p:nvSpPr>
        <p:spPr>
          <a:xfrm>
            <a:off x="9790922" y="2150917"/>
            <a:ext cx="2101135" cy="3017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1961" b="0" spc="0">
                <a:solidFill>
                  <a:srgbClr val="0078D4"/>
                </a:solidFill>
                <a:latin typeface="Segoe UI Semibold" panose="020B0702040204020203" pitchFamily="34" charset="0"/>
                <a:cs typeface="Segoe UI Semibold" panose="020B0702040204020203" pitchFamily="34" charset="0"/>
              </a:rPr>
              <a:t>Operate</a:t>
            </a:r>
          </a:p>
        </p:txBody>
      </p:sp>
      <p:grpSp>
        <p:nvGrpSpPr>
          <p:cNvPr id="5" name="Group 4">
            <a:extLst>
              <a:ext uri="{FF2B5EF4-FFF2-40B4-BE49-F238E27FC236}">
                <a16:creationId xmlns:a16="http://schemas.microsoft.com/office/drawing/2014/main" id="{6CD24DC5-C6BA-4EAC-A523-E7FAD6913BD1}"/>
              </a:ext>
            </a:extLst>
          </p:cNvPr>
          <p:cNvGrpSpPr/>
          <p:nvPr/>
        </p:nvGrpSpPr>
        <p:grpSpPr>
          <a:xfrm>
            <a:off x="4485358" y="4282450"/>
            <a:ext cx="601402" cy="745929"/>
            <a:chOff x="4575298" y="4468685"/>
            <a:chExt cx="613461" cy="760886"/>
          </a:xfrm>
        </p:grpSpPr>
        <p:sp>
          <p:nvSpPr>
            <p:cNvPr id="95" name="Rectangle: Rounded Corners 94">
              <a:extLst>
                <a:ext uri="{FF2B5EF4-FFF2-40B4-BE49-F238E27FC236}">
                  <a16:creationId xmlns:a16="http://schemas.microsoft.com/office/drawing/2014/main" id="{B0B61264-EA18-4DF8-9425-CDC56960DF40}"/>
                </a:ext>
              </a:extLst>
            </p:cNvPr>
            <p:cNvSpPr/>
            <p:nvPr/>
          </p:nvSpPr>
          <p:spPr bwMode="auto">
            <a:xfrm>
              <a:off x="4607740" y="4685359"/>
              <a:ext cx="544212" cy="54421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94" name="Title 1">
              <a:extLst>
                <a:ext uri="{FF2B5EF4-FFF2-40B4-BE49-F238E27FC236}">
                  <a16:creationId xmlns:a16="http://schemas.microsoft.com/office/drawing/2014/main" id="{7F25D212-B404-443D-9472-A00F8E476C44}"/>
                </a:ext>
              </a:extLst>
            </p:cNvPr>
            <p:cNvSpPr txBox="1">
              <a:spLocks/>
            </p:cNvSpPr>
            <p:nvPr/>
          </p:nvSpPr>
          <p:spPr>
            <a:xfrm>
              <a:off x="4575298" y="4468685"/>
              <a:ext cx="613461" cy="16927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Boards</a:t>
              </a:r>
            </a:p>
          </p:txBody>
        </p:sp>
        <p:grpSp>
          <p:nvGrpSpPr>
            <p:cNvPr id="4" name="Group 3">
              <a:extLst>
                <a:ext uri="{FF2B5EF4-FFF2-40B4-BE49-F238E27FC236}">
                  <a16:creationId xmlns:a16="http://schemas.microsoft.com/office/drawing/2014/main" id="{5624019B-C18B-4096-AF5D-21118D3324D4}"/>
                </a:ext>
              </a:extLst>
            </p:cNvPr>
            <p:cNvGrpSpPr/>
            <p:nvPr/>
          </p:nvGrpSpPr>
          <p:grpSpPr>
            <a:xfrm>
              <a:off x="4687149" y="4763582"/>
              <a:ext cx="385394" cy="387766"/>
              <a:chOff x="4702236" y="4786725"/>
              <a:chExt cx="385394" cy="387766"/>
            </a:xfrm>
          </p:grpSpPr>
          <p:sp>
            <p:nvSpPr>
              <p:cNvPr id="99" name="Freeform: Shape 98">
                <a:extLst>
                  <a:ext uri="{FF2B5EF4-FFF2-40B4-BE49-F238E27FC236}">
                    <a16:creationId xmlns:a16="http://schemas.microsoft.com/office/drawing/2014/main" id="{D0AA5E87-3C1E-4DEB-B013-8C59E49D44F6}"/>
                  </a:ext>
                </a:extLst>
              </p:cNvPr>
              <p:cNvSpPr/>
              <p:nvPr/>
            </p:nvSpPr>
            <p:spPr bwMode="auto">
              <a:xfrm>
                <a:off x="4702236" y="4786725"/>
                <a:ext cx="342612" cy="285818"/>
              </a:xfrm>
              <a:custGeom>
                <a:avLst/>
                <a:gdLst>
                  <a:gd name="connsiteX0" fmla="*/ 195717 w 2423762"/>
                  <a:gd name="connsiteY0" fmla="*/ 1285740 h 2021983"/>
                  <a:gd name="connsiteX1" fmla="*/ 195717 w 2423762"/>
                  <a:gd name="connsiteY1" fmla="*/ 1627031 h 2021983"/>
                  <a:gd name="connsiteX2" fmla="*/ 736628 w 2423762"/>
                  <a:gd name="connsiteY2" fmla="*/ 1627031 h 2021983"/>
                  <a:gd name="connsiteX3" fmla="*/ 736628 w 2423762"/>
                  <a:gd name="connsiteY3" fmla="*/ 1285740 h 2021983"/>
                  <a:gd name="connsiteX4" fmla="*/ 940545 w 2423762"/>
                  <a:gd name="connsiteY4" fmla="*/ 744828 h 2021983"/>
                  <a:gd name="connsiteX5" fmla="*/ 940545 w 2423762"/>
                  <a:gd name="connsiteY5" fmla="*/ 1086119 h 2021983"/>
                  <a:gd name="connsiteX6" fmla="*/ 1481456 w 2423762"/>
                  <a:gd name="connsiteY6" fmla="*/ 1086119 h 2021983"/>
                  <a:gd name="connsiteX7" fmla="*/ 1481456 w 2423762"/>
                  <a:gd name="connsiteY7" fmla="*/ 744828 h 2021983"/>
                  <a:gd name="connsiteX8" fmla="*/ 195717 w 2423762"/>
                  <a:gd name="connsiteY8" fmla="*/ 744828 h 2021983"/>
                  <a:gd name="connsiteX9" fmla="*/ 195717 w 2423762"/>
                  <a:gd name="connsiteY9" fmla="*/ 1086119 h 2021983"/>
                  <a:gd name="connsiteX10" fmla="*/ 736628 w 2423762"/>
                  <a:gd name="connsiteY10" fmla="*/ 1086119 h 2021983"/>
                  <a:gd name="connsiteX11" fmla="*/ 736628 w 2423762"/>
                  <a:gd name="connsiteY11" fmla="*/ 744828 h 2021983"/>
                  <a:gd name="connsiteX12" fmla="*/ 1685373 w 2423762"/>
                  <a:gd name="connsiteY12" fmla="*/ 199622 h 2021983"/>
                  <a:gd name="connsiteX13" fmla="*/ 1685373 w 2423762"/>
                  <a:gd name="connsiteY13" fmla="*/ 540913 h 2021983"/>
                  <a:gd name="connsiteX14" fmla="*/ 2226284 w 2423762"/>
                  <a:gd name="connsiteY14" fmla="*/ 540913 h 2021983"/>
                  <a:gd name="connsiteX15" fmla="*/ 2226284 w 2423762"/>
                  <a:gd name="connsiteY15" fmla="*/ 199622 h 2021983"/>
                  <a:gd name="connsiteX16" fmla="*/ 940545 w 2423762"/>
                  <a:gd name="connsiteY16" fmla="*/ 199622 h 2021983"/>
                  <a:gd name="connsiteX17" fmla="*/ 940545 w 2423762"/>
                  <a:gd name="connsiteY17" fmla="*/ 540913 h 2021983"/>
                  <a:gd name="connsiteX18" fmla="*/ 1481456 w 2423762"/>
                  <a:gd name="connsiteY18" fmla="*/ 540913 h 2021983"/>
                  <a:gd name="connsiteX19" fmla="*/ 1481456 w 2423762"/>
                  <a:gd name="connsiteY19" fmla="*/ 199622 h 2021983"/>
                  <a:gd name="connsiteX20" fmla="*/ 195717 w 2423762"/>
                  <a:gd name="connsiteY20" fmla="*/ 199622 h 2021983"/>
                  <a:gd name="connsiteX21" fmla="*/ 195717 w 2423762"/>
                  <a:gd name="connsiteY21" fmla="*/ 540913 h 2021983"/>
                  <a:gd name="connsiteX22" fmla="*/ 736628 w 2423762"/>
                  <a:gd name="connsiteY22" fmla="*/ 540913 h 2021983"/>
                  <a:gd name="connsiteX23" fmla="*/ 736628 w 2423762"/>
                  <a:gd name="connsiteY23" fmla="*/ 199622 h 2021983"/>
                  <a:gd name="connsiteX24" fmla="*/ 98754 w 2423762"/>
                  <a:gd name="connsiteY24" fmla="*/ 0 h 2021983"/>
                  <a:gd name="connsiteX25" fmla="*/ 2325008 w 2423762"/>
                  <a:gd name="connsiteY25" fmla="*/ 0 h 2021983"/>
                  <a:gd name="connsiteX26" fmla="*/ 2423762 w 2423762"/>
                  <a:gd name="connsiteY26" fmla="*/ 98754 h 2021983"/>
                  <a:gd name="connsiteX27" fmla="*/ 2423762 w 2423762"/>
                  <a:gd name="connsiteY27" fmla="*/ 1923229 h 2021983"/>
                  <a:gd name="connsiteX28" fmla="*/ 2325008 w 2423762"/>
                  <a:gd name="connsiteY28" fmla="*/ 2021983 h 2021983"/>
                  <a:gd name="connsiteX29" fmla="*/ 98754 w 2423762"/>
                  <a:gd name="connsiteY29" fmla="*/ 2021983 h 2021983"/>
                  <a:gd name="connsiteX30" fmla="*/ 0 w 2423762"/>
                  <a:gd name="connsiteY30" fmla="*/ 1923229 h 2021983"/>
                  <a:gd name="connsiteX31" fmla="*/ 0 w 2423762"/>
                  <a:gd name="connsiteY31" fmla="*/ 98754 h 2021983"/>
                  <a:gd name="connsiteX32" fmla="*/ 98754 w 2423762"/>
                  <a:gd name="connsiteY32" fmla="*/ 0 h 202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23762" h="2021983">
                    <a:moveTo>
                      <a:pt x="195717" y="1285740"/>
                    </a:moveTo>
                    <a:lnTo>
                      <a:pt x="195717" y="1627031"/>
                    </a:lnTo>
                    <a:lnTo>
                      <a:pt x="736628" y="1627031"/>
                    </a:lnTo>
                    <a:lnTo>
                      <a:pt x="736628" y="1285740"/>
                    </a:lnTo>
                    <a:close/>
                    <a:moveTo>
                      <a:pt x="940545" y="744828"/>
                    </a:moveTo>
                    <a:lnTo>
                      <a:pt x="940545" y="1086119"/>
                    </a:lnTo>
                    <a:lnTo>
                      <a:pt x="1481456" y="1086119"/>
                    </a:lnTo>
                    <a:lnTo>
                      <a:pt x="1481456" y="744828"/>
                    </a:lnTo>
                    <a:close/>
                    <a:moveTo>
                      <a:pt x="195717" y="744828"/>
                    </a:moveTo>
                    <a:lnTo>
                      <a:pt x="195717" y="1086119"/>
                    </a:lnTo>
                    <a:lnTo>
                      <a:pt x="736628" y="1086119"/>
                    </a:lnTo>
                    <a:lnTo>
                      <a:pt x="736628" y="744828"/>
                    </a:lnTo>
                    <a:close/>
                    <a:moveTo>
                      <a:pt x="1685373" y="199622"/>
                    </a:moveTo>
                    <a:lnTo>
                      <a:pt x="1685373" y="540913"/>
                    </a:lnTo>
                    <a:lnTo>
                      <a:pt x="2226284" y="540913"/>
                    </a:lnTo>
                    <a:lnTo>
                      <a:pt x="2226284" y="199622"/>
                    </a:lnTo>
                    <a:close/>
                    <a:moveTo>
                      <a:pt x="940545" y="199622"/>
                    </a:moveTo>
                    <a:lnTo>
                      <a:pt x="940545" y="540913"/>
                    </a:lnTo>
                    <a:lnTo>
                      <a:pt x="1481456" y="540913"/>
                    </a:lnTo>
                    <a:lnTo>
                      <a:pt x="1481456" y="199622"/>
                    </a:lnTo>
                    <a:close/>
                    <a:moveTo>
                      <a:pt x="195717" y="199622"/>
                    </a:moveTo>
                    <a:lnTo>
                      <a:pt x="195717" y="540913"/>
                    </a:lnTo>
                    <a:lnTo>
                      <a:pt x="736628" y="540913"/>
                    </a:lnTo>
                    <a:lnTo>
                      <a:pt x="736628" y="199622"/>
                    </a:lnTo>
                    <a:close/>
                    <a:moveTo>
                      <a:pt x="98754" y="0"/>
                    </a:moveTo>
                    <a:lnTo>
                      <a:pt x="2325008" y="0"/>
                    </a:lnTo>
                    <a:cubicBezTo>
                      <a:pt x="2379548" y="0"/>
                      <a:pt x="2423762" y="44214"/>
                      <a:pt x="2423762" y="98754"/>
                    </a:cubicBezTo>
                    <a:lnTo>
                      <a:pt x="2423762" y="1923229"/>
                    </a:lnTo>
                    <a:cubicBezTo>
                      <a:pt x="2423762" y="1977769"/>
                      <a:pt x="2379548" y="2021983"/>
                      <a:pt x="2325008" y="2021983"/>
                    </a:cubicBezTo>
                    <a:lnTo>
                      <a:pt x="98754" y="2021983"/>
                    </a:lnTo>
                    <a:cubicBezTo>
                      <a:pt x="44214" y="2021983"/>
                      <a:pt x="0" y="1977769"/>
                      <a:pt x="0" y="1923229"/>
                    </a:cubicBezTo>
                    <a:lnTo>
                      <a:pt x="0" y="98754"/>
                    </a:lnTo>
                    <a:cubicBezTo>
                      <a:pt x="0" y="44214"/>
                      <a:pt x="44214" y="0"/>
                      <a:pt x="98754"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76296EB0-C183-4388-8874-5786D4284457}"/>
                  </a:ext>
                </a:extLst>
              </p:cNvPr>
              <p:cNvSpPr/>
              <p:nvPr/>
            </p:nvSpPr>
            <p:spPr bwMode="auto">
              <a:xfrm>
                <a:off x="4875438" y="4962299"/>
                <a:ext cx="196821" cy="1968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Shape 100">
                <a:extLst>
                  <a:ext uri="{FF2B5EF4-FFF2-40B4-BE49-F238E27FC236}">
                    <a16:creationId xmlns:a16="http://schemas.microsoft.com/office/drawing/2014/main" id="{CEDC0E91-6F67-4C1E-9D21-848AFABC8BA5}"/>
                  </a:ext>
                </a:extLst>
              </p:cNvPr>
              <p:cNvSpPr/>
              <p:nvPr/>
            </p:nvSpPr>
            <p:spPr bwMode="auto">
              <a:xfrm>
                <a:off x="4860067" y="4946929"/>
                <a:ext cx="227563" cy="227562"/>
              </a:xfrm>
              <a:custGeom>
                <a:avLst/>
                <a:gdLst>
                  <a:gd name="connsiteX0" fmla="*/ 1184254 w 1609860"/>
                  <a:gd name="connsiteY0" fmla="*/ 398783 h 1609860"/>
                  <a:gd name="connsiteX1" fmla="*/ 698489 w 1609860"/>
                  <a:gd name="connsiteY1" fmla="*/ 888714 h 1609860"/>
                  <a:gd name="connsiteX2" fmla="*/ 450468 w 1609860"/>
                  <a:gd name="connsiteY2" fmla="*/ 638566 h 1609860"/>
                  <a:gd name="connsiteX3" fmla="*/ 306568 w 1609860"/>
                  <a:gd name="connsiteY3" fmla="*/ 781242 h 1609860"/>
                  <a:gd name="connsiteX4" fmla="*/ 710459 w 1609860"/>
                  <a:gd name="connsiteY4" fmla="*/ 1188597 h 1609860"/>
                  <a:gd name="connsiteX5" fmla="*/ 712042 w 1609860"/>
                  <a:gd name="connsiteY5" fmla="*/ 1187027 h 1609860"/>
                  <a:gd name="connsiteX6" fmla="*/ 713973 w 1609860"/>
                  <a:gd name="connsiteY6" fmla="*/ 1188941 h 1609860"/>
                  <a:gd name="connsiteX7" fmla="*/ 1342170 w 1609860"/>
                  <a:gd name="connsiteY7" fmla="*/ 555357 h 1609860"/>
                  <a:gd name="connsiteX8" fmla="*/ 804930 w 1609860"/>
                  <a:gd name="connsiteY8" fmla="*/ 0 h 1609860"/>
                  <a:gd name="connsiteX9" fmla="*/ 1609860 w 1609860"/>
                  <a:gd name="connsiteY9" fmla="*/ 804930 h 1609860"/>
                  <a:gd name="connsiteX10" fmla="*/ 804930 w 1609860"/>
                  <a:gd name="connsiteY10" fmla="*/ 1609860 h 1609860"/>
                  <a:gd name="connsiteX11" fmla="*/ 0 w 1609860"/>
                  <a:gd name="connsiteY11" fmla="*/ 804930 h 1609860"/>
                  <a:gd name="connsiteX12" fmla="*/ 804930 w 1609860"/>
                  <a:gd name="connsiteY12" fmla="*/ 0 h 16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9860" h="1609860">
                    <a:moveTo>
                      <a:pt x="1184254" y="398783"/>
                    </a:moveTo>
                    <a:lnTo>
                      <a:pt x="698489" y="888714"/>
                    </a:lnTo>
                    <a:lnTo>
                      <a:pt x="450468" y="638566"/>
                    </a:lnTo>
                    <a:lnTo>
                      <a:pt x="306568" y="781242"/>
                    </a:lnTo>
                    <a:lnTo>
                      <a:pt x="710459" y="1188597"/>
                    </a:lnTo>
                    <a:lnTo>
                      <a:pt x="712042" y="1187027"/>
                    </a:lnTo>
                    <a:lnTo>
                      <a:pt x="713973" y="1188941"/>
                    </a:lnTo>
                    <a:lnTo>
                      <a:pt x="1342170" y="555357"/>
                    </a:lnTo>
                    <a:close/>
                    <a:moveTo>
                      <a:pt x="804930" y="0"/>
                    </a:moveTo>
                    <a:cubicBezTo>
                      <a:pt x="1249481" y="0"/>
                      <a:pt x="1609860" y="360379"/>
                      <a:pt x="1609860" y="804930"/>
                    </a:cubicBezTo>
                    <a:cubicBezTo>
                      <a:pt x="1609860" y="1249481"/>
                      <a:pt x="1249481" y="1609860"/>
                      <a:pt x="804930" y="1609860"/>
                    </a:cubicBezTo>
                    <a:cubicBezTo>
                      <a:pt x="360379" y="1609860"/>
                      <a:pt x="0" y="1249481"/>
                      <a:pt x="0" y="804930"/>
                    </a:cubicBezTo>
                    <a:cubicBezTo>
                      <a:pt x="0" y="360379"/>
                      <a:pt x="360379" y="0"/>
                      <a:pt x="80493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04" name="Straight Arrow Connector 103">
            <a:extLst>
              <a:ext uri="{FF2B5EF4-FFF2-40B4-BE49-F238E27FC236}">
                <a16:creationId xmlns:a16="http://schemas.microsoft.com/office/drawing/2014/main" id="{030A9CEF-21AE-4D6F-8F5A-7F3CCB0B22F9}"/>
              </a:ext>
            </a:extLst>
          </p:cNvPr>
          <p:cNvCxnSpPr>
            <a:cxnSpLocks/>
            <a:stCxn id="94" idx="0"/>
            <a:endCxn id="206" idx="2"/>
          </p:cNvCxnSpPr>
          <p:nvPr/>
        </p:nvCxnSpPr>
        <p:spPr>
          <a:xfrm flipH="1" flipV="1">
            <a:off x="4783919" y="4110345"/>
            <a:ext cx="2140" cy="172106"/>
          </a:xfrm>
          <a:prstGeom prst="straightConnector1">
            <a:avLst/>
          </a:prstGeom>
          <a:ln w="12700">
            <a:solidFill>
              <a:srgbClr val="3C3C4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345C6E6B-199C-4649-A5EF-96222C06DE64}"/>
              </a:ext>
            </a:extLst>
          </p:cNvPr>
          <p:cNvGrpSpPr/>
          <p:nvPr/>
        </p:nvGrpSpPr>
        <p:grpSpPr>
          <a:xfrm>
            <a:off x="5658270" y="3676345"/>
            <a:ext cx="380342" cy="334483"/>
            <a:chOff x="6123276" y="1476345"/>
            <a:chExt cx="1434665" cy="1261681"/>
          </a:xfrm>
        </p:grpSpPr>
        <p:sp>
          <p:nvSpPr>
            <p:cNvPr id="7" name="Freeform: Shape 6">
              <a:extLst>
                <a:ext uri="{FF2B5EF4-FFF2-40B4-BE49-F238E27FC236}">
                  <a16:creationId xmlns:a16="http://schemas.microsoft.com/office/drawing/2014/main" id="{348B3D15-0ABC-48B0-961F-824A1DB89D77}"/>
                </a:ext>
              </a:extLst>
            </p:cNvPr>
            <p:cNvSpPr/>
            <p:nvPr/>
          </p:nvSpPr>
          <p:spPr>
            <a:xfrm>
              <a:off x="6356567" y="1476345"/>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8" name="Freeform: Shape 7">
              <a:extLst>
                <a:ext uri="{FF2B5EF4-FFF2-40B4-BE49-F238E27FC236}">
                  <a16:creationId xmlns:a16="http://schemas.microsoft.com/office/drawing/2014/main" id="{9F9DF6A7-1648-4274-876C-550C40327F1D}"/>
                </a:ext>
              </a:extLst>
            </p:cNvPr>
            <p:cNvSpPr/>
            <p:nvPr/>
          </p:nvSpPr>
          <p:spPr>
            <a:xfrm>
              <a:off x="6361325" y="1481106"/>
              <a:ext cx="448336" cy="391409"/>
            </a:xfrm>
            <a:custGeom>
              <a:avLst/>
              <a:gdLst>
                <a:gd name="connsiteX0" fmla="*/ 230915 w 448336"/>
                <a:gd name="connsiteY0" fmla="*/ 390407 h 391409"/>
                <a:gd name="connsiteX1" fmla="*/ 438815 w 448336"/>
                <a:gd name="connsiteY1" fmla="*/ 306295 h 391409"/>
                <a:gd name="connsiteX2" fmla="*/ 448337 w 448336"/>
                <a:gd name="connsiteY2" fmla="*/ 295186 h 391409"/>
                <a:gd name="connsiteX3" fmla="*/ 448337 w 448336"/>
                <a:gd name="connsiteY3" fmla="*/ 85699 h 391409"/>
                <a:gd name="connsiteX4" fmla="*/ 438021 w 448336"/>
                <a:gd name="connsiteY4" fmla="*/ 71416 h 391409"/>
                <a:gd name="connsiteX5" fmla="*/ 227741 w 448336"/>
                <a:gd name="connsiteY5" fmla="*/ 0 h 391409"/>
                <a:gd name="connsiteX6" fmla="*/ 218219 w 448336"/>
                <a:gd name="connsiteY6" fmla="*/ 0 h 391409"/>
                <a:gd name="connsiteX7" fmla="*/ 11906 w 448336"/>
                <a:gd name="connsiteY7" fmla="*/ 38088 h 391409"/>
                <a:gd name="connsiteX8" fmla="*/ 4 w 448336"/>
                <a:gd name="connsiteY8" fmla="*/ 52372 h 391409"/>
                <a:gd name="connsiteX9" fmla="*/ 4 w 448336"/>
                <a:gd name="connsiteY9" fmla="*/ 332481 h 391409"/>
                <a:gd name="connsiteX10" fmla="*/ 11906 w 448336"/>
                <a:gd name="connsiteY10" fmla="*/ 347557 h 391409"/>
                <a:gd name="connsiteX11" fmla="*/ 220600 w 448336"/>
                <a:gd name="connsiteY11" fmla="*/ 391200 h 391409"/>
                <a:gd name="connsiteX12" fmla="*/ 230915 w 448336"/>
                <a:gd name="connsiteY12" fmla="*/ 390407 h 3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36" h="391409">
                  <a:moveTo>
                    <a:pt x="230915" y="390407"/>
                  </a:moveTo>
                  <a:lnTo>
                    <a:pt x="438815" y="306295"/>
                  </a:lnTo>
                  <a:cubicBezTo>
                    <a:pt x="443608" y="304363"/>
                    <a:pt x="447161" y="300218"/>
                    <a:pt x="448337" y="295186"/>
                  </a:cubicBezTo>
                  <a:lnTo>
                    <a:pt x="448337" y="85699"/>
                  </a:lnTo>
                  <a:cubicBezTo>
                    <a:pt x="447902" y="79361"/>
                    <a:pt x="443901" y="73821"/>
                    <a:pt x="438021" y="71416"/>
                  </a:cubicBezTo>
                  <a:lnTo>
                    <a:pt x="227741" y="0"/>
                  </a:lnTo>
                  <a:lnTo>
                    <a:pt x="218219" y="0"/>
                  </a:lnTo>
                  <a:lnTo>
                    <a:pt x="11906" y="38088"/>
                  </a:lnTo>
                  <a:cubicBezTo>
                    <a:pt x="5274" y="39783"/>
                    <a:pt x="475" y="45542"/>
                    <a:pt x="4" y="52372"/>
                  </a:cubicBezTo>
                  <a:lnTo>
                    <a:pt x="4" y="332481"/>
                  </a:lnTo>
                  <a:cubicBezTo>
                    <a:pt x="-158" y="339710"/>
                    <a:pt x="4836" y="346037"/>
                    <a:pt x="11906" y="347557"/>
                  </a:cubicBezTo>
                  <a:lnTo>
                    <a:pt x="220600" y="391200"/>
                  </a:lnTo>
                  <a:cubicBezTo>
                    <a:pt x="224056" y="391646"/>
                    <a:pt x="227567" y="391377"/>
                    <a:pt x="230915" y="390407"/>
                  </a:cubicBezTo>
                  <a:close/>
                </a:path>
              </a:pathLst>
            </a:custGeom>
            <a:noFill/>
            <a:ln w="78846" cap="flat">
              <a:noFill/>
              <a:prstDash val="solid"/>
              <a:miter/>
            </a:ln>
          </p:spPr>
          <p:txBody>
            <a:bodyPr rtlCol="0" anchor="ctr"/>
            <a:lstStyle/>
            <a:p>
              <a:endParaRPr lang="en-US" sz="1765"/>
            </a:p>
          </p:txBody>
        </p:sp>
        <p:sp>
          <p:nvSpPr>
            <p:cNvPr id="10" name="Freeform: Shape 9">
              <a:extLst>
                <a:ext uri="{FF2B5EF4-FFF2-40B4-BE49-F238E27FC236}">
                  <a16:creationId xmlns:a16="http://schemas.microsoft.com/office/drawing/2014/main" id="{7DDE1B36-124B-4F5F-B785-F46BD25C4FC9}"/>
                </a:ext>
              </a:extLst>
            </p:cNvPr>
            <p:cNvSpPr/>
            <p:nvPr/>
          </p:nvSpPr>
          <p:spPr>
            <a:xfrm>
              <a:off x="6356567" y="1479519"/>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4546 h 396755"/>
                <a:gd name="connsiteX5" fmla="*/ 32534 w 229324"/>
                <a:gd name="connsiteY5" fmla="*/ 311849 h 396755"/>
                <a:gd name="connsiteX6" fmla="*/ 32534 w 229324"/>
                <a:gd name="connsiteY6" fmla="*/ 73796 h 396755"/>
                <a:gd name="connsiteX7" fmla="*/ 96808 w 229324"/>
                <a:gd name="connsiteY7" fmla="*/ 63481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4546"/>
                  </a:moveTo>
                  <a:lnTo>
                    <a:pt x="32534" y="311849"/>
                  </a:lnTo>
                  <a:lnTo>
                    <a:pt x="32534" y="73796"/>
                  </a:lnTo>
                  <a:lnTo>
                    <a:pt x="96808" y="63481"/>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sz="1765"/>
            </a:p>
          </p:txBody>
        </p:sp>
        <p:sp>
          <p:nvSpPr>
            <p:cNvPr id="11" name="Freeform: Shape 10">
              <a:extLst>
                <a:ext uri="{FF2B5EF4-FFF2-40B4-BE49-F238E27FC236}">
                  <a16:creationId xmlns:a16="http://schemas.microsoft.com/office/drawing/2014/main" id="{1B6F8743-828E-4839-8D22-8DF9B51F46AB}"/>
                </a:ext>
              </a:extLst>
            </p:cNvPr>
            <p:cNvSpPr/>
            <p:nvPr/>
          </p:nvSpPr>
          <p:spPr>
            <a:xfrm>
              <a:off x="6847750" y="1480312"/>
              <a:ext cx="453887" cy="399929"/>
            </a:xfrm>
            <a:custGeom>
              <a:avLst/>
              <a:gdLst>
                <a:gd name="connsiteX0" fmla="*/ 226944 w 453887"/>
                <a:gd name="connsiteY0" fmla="*/ 0 h 399929"/>
                <a:gd name="connsiteX1" fmla="*/ 0 w 453887"/>
                <a:gd name="connsiteY1" fmla="*/ 42056 h 399929"/>
                <a:gd name="connsiteX2" fmla="*/ 0 w 453887"/>
                <a:gd name="connsiteY2" fmla="*/ 351525 h 399929"/>
                <a:gd name="connsiteX3" fmla="*/ 226944 w 453887"/>
                <a:gd name="connsiteY3" fmla="*/ 399929 h 399929"/>
                <a:gd name="connsiteX4" fmla="*/ 453888 w 453887"/>
                <a:gd name="connsiteY4" fmla="*/ 307882 h 399929"/>
                <a:gd name="connsiteX5" fmla="*/ 453888 w 453887"/>
                <a:gd name="connsiteY5" fmla="*/ 77764 h 399929"/>
                <a:gd name="connsiteX6" fmla="*/ 226944 w 453887"/>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399929">
                  <a:moveTo>
                    <a:pt x="226944" y="0"/>
                  </a:moveTo>
                  <a:lnTo>
                    <a:pt x="0" y="42056"/>
                  </a:lnTo>
                  <a:lnTo>
                    <a:pt x="0" y="351525"/>
                  </a:lnTo>
                  <a:lnTo>
                    <a:pt x="226944" y="399929"/>
                  </a:lnTo>
                  <a:lnTo>
                    <a:pt x="453888" y="307882"/>
                  </a:lnTo>
                  <a:lnTo>
                    <a:pt x="453888"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13" name="Freeform: Shape 12">
              <a:extLst>
                <a:ext uri="{FF2B5EF4-FFF2-40B4-BE49-F238E27FC236}">
                  <a16:creationId xmlns:a16="http://schemas.microsoft.com/office/drawing/2014/main" id="{1B6AA82A-F60A-46D6-9FB7-6FF8B6D153A8}"/>
                </a:ext>
              </a:extLst>
            </p:cNvPr>
            <p:cNvSpPr/>
            <p:nvPr/>
          </p:nvSpPr>
          <p:spPr>
            <a:xfrm>
              <a:off x="6847750" y="1483486"/>
              <a:ext cx="227737" cy="396755"/>
            </a:xfrm>
            <a:custGeom>
              <a:avLst/>
              <a:gdLst>
                <a:gd name="connsiteX0" fmla="*/ 0 w 227737"/>
                <a:gd name="connsiteY0" fmla="*/ 38882 h 396755"/>
                <a:gd name="connsiteX1" fmla="*/ 0 w 227737"/>
                <a:gd name="connsiteY1" fmla="*/ 348351 h 396755"/>
                <a:gd name="connsiteX2" fmla="*/ 227737 w 227737"/>
                <a:gd name="connsiteY2" fmla="*/ 396755 h 396755"/>
                <a:gd name="connsiteX3" fmla="*/ 227737 w 227737"/>
                <a:gd name="connsiteY3" fmla="*/ 0 h 396755"/>
                <a:gd name="connsiteX4" fmla="*/ 96015 w 227737"/>
                <a:gd name="connsiteY4" fmla="*/ 324546 h 396755"/>
                <a:gd name="connsiteX5" fmla="*/ 31740 w 227737"/>
                <a:gd name="connsiteY5" fmla="*/ 311849 h 396755"/>
                <a:gd name="connsiteX6" fmla="*/ 31740 w 227737"/>
                <a:gd name="connsiteY6" fmla="*/ 73796 h 396755"/>
                <a:gd name="connsiteX7" fmla="*/ 96015 w 227737"/>
                <a:gd name="connsiteY7" fmla="*/ 63481 h 396755"/>
                <a:gd name="connsiteX8" fmla="*/ 195997 w 227737"/>
                <a:gd name="connsiteY8" fmla="*/ 342796 h 396755"/>
                <a:gd name="connsiteX9" fmla="*/ 122201 w 227737"/>
                <a:gd name="connsiteY9" fmla="*/ 330894 h 396755"/>
                <a:gd name="connsiteX10" fmla="*/ 122201 w 227737"/>
                <a:gd name="connsiteY10" fmla="*/ 58720 h 396755"/>
                <a:gd name="connsiteX11" fmla="*/ 195997 w 227737"/>
                <a:gd name="connsiteY11" fmla="*/ 45230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737" h="396755">
                  <a:moveTo>
                    <a:pt x="0" y="38882"/>
                  </a:moveTo>
                  <a:lnTo>
                    <a:pt x="0" y="348351"/>
                  </a:lnTo>
                  <a:lnTo>
                    <a:pt x="227737" y="396755"/>
                  </a:lnTo>
                  <a:lnTo>
                    <a:pt x="227737" y="0"/>
                  </a:lnTo>
                  <a:close/>
                  <a:moveTo>
                    <a:pt x="96015" y="324546"/>
                  </a:moveTo>
                  <a:lnTo>
                    <a:pt x="31740" y="311849"/>
                  </a:lnTo>
                  <a:lnTo>
                    <a:pt x="31740" y="73796"/>
                  </a:lnTo>
                  <a:lnTo>
                    <a:pt x="96015" y="63481"/>
                  </a:lnTo>
                  <a:close/>
                  <a:moveTo>
                    <a:pt x="195997" y="342796"/>
                  </a:moveTo>
                  <a:lnTo>
                    <a:pt x="122201" y="330894"/>
                  </a:lnTo>
                  <a:lnTo>
                    <a:pt x="122201" y="58720"/>
                  </a:lnTo>
                  <a:lnTo>
                    <a:pt x="195997" y="45230"/>
                  </a:lnTo>
                  <a:close/>
                </a:path>
              </a:pathLst>
            </a:custGeom>
            <a:solidFill>
              <a:schemeClr val="bg1"/>
            </a:solidFill>
            <a:ln w="78846" cap="flat">
              <a:noFill/>
              <a:prstDash val="solid"/>
              <a:miter/>
            </a:ln>
          </p:spPr>
          <p:txBody>
            <a:bodyPr rtlCol="0" anchor="ctr"/>
            <a:lstStyle/>
            <a:p>
              <a:endParaRPr lang="en-US" sz="1765"/>
            </a:p>
          </p:txBody>
        </p:sp>
        <p:sp>
          <p:nvSpPr>
            <p:cNvPr id="14" name="Freeform: Shape 13">
              <a:extLst>
                <a:ext uri="{FF2B5EF4-FFF2-40B4-BE49-F238E27FC236}">
                  <a16:creationId xmlns:a16="http://schemas.microsoft.com/office/drawing/2014/main" id="{34B51DF8-7FCC-4F50-B4E5-7B2797B7062C}"/>
                </a:ext>
              </a:extLst>
            </p:cNvPr>
            <p:cNvSpPr/>
            <p:nvPr/>
          </p:nvSpPr>
          <p:spPr>
            <a:xfrm>
              <a:off x="6124069" y="1903253"/>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15" name="Freeform: Shape 14">
              <a:extLst>
                <a:ext uri="{FF2B5EF4-FFF2-40B4-BE49-F238E27FC236}">
                  <a16:creationId xmlns:a16="http://schemas.microsoft.com/office/drawing/2014/main" id="{F1ADB95C-9C23-49FD-9843-302966BDF885}"/>
                </a:ext>
              </a:extLst>
            </p:cNvPr>
            <p:cNvSpPr/>
            <p:nvPr/>
          </p:nvSpPr>
          <p:spPr>
            <a:xfrm>
              <a:off x="6123276" y="1904047"/>
              <a:ext cx="229324" cy="396754"/>
            </a:xfrm>
            <a:custGeom>
              <a:avLst/>
              <a:gdLst>
                <a:gd name="connsiteX0" fmla="*/ 0 w 229324"/>
                <a:gd name="connsiteY0" fmla="*/ 41263 h 396754"/>
                <a:gd name="connsiteX1" fmla="*/ 0 w 229324"/>
                <a:gd name="connsiteY1" fmla="*/ 348351 h 396754"/>
                <a:gd name="connsiteX2" fmla="*/ 229324 w 229324"/>
                <a:gd name="connsiteY2" fmla="*/ 396755 h 396754"/>
                <a:gd name="connsiteX3" fmla="*/ 229324 w 229324"/>
                <a:gd name="connsiteY3" fmla="*/ 0 h 396754"/>
                <a:gd name="connsiteX4" fmla="*/ 96015 w 229324"/>
                <a:gd name="connsiteY4" fmla="*/ 327720 h 396754"/>
                <a:gd name="connsiteX5" fmla="*/ 31740 w 229324"/>
                <a:gd name="connsiteY5" fmla="*/ 314230 h 396754"/>
                <a:gd name="connsiteX6" fmla="*/ 31740 w 229324"/>
                <a:gd name="connsiteY6" fmla="*/ 76177 h 396754"/>
                <a:gd name="connsiteX7" fmla="*/ 96015 w 229324"/>
                <a:gd name="connsiteY7" fmla="*/ 65068 h 396754"/>
                <a:gd name="connsiteX8" fmla="*/ 196790 w 229324"/>
                <a:gd name="connsiteY8" fmla="*/ 348351 h 396754"/>
                <a:gd name="connsiteX9" fmla="*/ 122994 w 229324"/>
                <a:gd name="connsiteY9" fmla="*/ 336448 h 396754"/>
                <a:gd name="connsiteX10" fmla="*/ 122994 w 229324"/>
                <a:gd name="connsiteY10" fmla="*/ 61100 h 396754"/>
                <a:gd name="connsiteX11" fmla="*/ 196790 w 229324"/>
                <a:gd name="connsiteY11" fmla="*/ 48404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1263"/>
                  </a:moveTo>
                  <a:lnTo>
                    <a:pt x="0" y="348351"/>
                  </a:lnTo>
                  <a:lnTo>
                    <a:pt x="229324" y="396755"/>
                  </a:lnTo>
                  <a:lnTo>
                    <a:pt x="229324" y="0"/>
                  </a:lnTo>
                  <a:close/>
                  <a:moveTo>
                    <a:pt x="96015" y="327720"/>
                  </a:moveTo>
                  <a:lnTo>
                    <a:pt x="31740" y="314230"/>
                  </a:lnTo>
                  <a:lnTo>
                    <a:pt x="31740" y="76177"/>
                  </a:lnTo>
                  <a:lnTo>
                    <a:pt x="96015" y="65068"/>
                  </a:lnTo>
                  <a:close/>
                  <a:moveTo>
                    <a:pt x="196790" y="348351"/>
                  </a:moveTo>
                  <a:lnTo>
                    <a:pt x="122994" y="336448"/>
                  </a:lnTo>
                  <a:lnTo>
                    <a:pt x="122994" y="61100"/>
                  </a:lnTo>
                  <a:lnTo>
                    <a:pt x="196790" y="48404"/>
                  </a:lnTo>
                  <a:close/>
                </a:path>
              </a:pathLst>
            </a:custGeom>
            <a:solidFill>
              <a:schemeClr val="bg1"/>
            </a:solidFill>
            <a:ln w="78846" cap="flat">
              <a:noFill/>
              <a:prstDash val="solid"/>
              <a:miter/>
            </a:ln>
          </p:spPr>
          <p:txBody>
            <a:bodyPr rtlCol="0" anchor="ctr"/>
            <a:lstStyle/>
            <a:p>
              <a:endParaRPr lang="en-US" sz="1765"/>
            </a:p>
          </p:txBody>
        </p:sp>
        <p:sp>
          <p:nvSpPr>
            <p:cNvPr id="16" name="Freeform: Shape 15">
              <a:extLst>
                <a:ext uri="{FF2B5EF4-FFF2-40B4-BE49-F238E27FC236}">
                  <a16:creationId xmlns:a16="http://schemas.microsoft.com/office/drawing/2014/main" id="{1B95F3E4-591F-47E2-BD3E-2BA68EF29330}"/>
                </a:ext>
              </a:extLst>
            </p:cNvPr>
            <p:cNvSpPr/>
            <p:nvPr/>
          </p:nvSpPr>
          <p:spPr>
            <a:xfrm>
              <a:off x="6613665" y="1900079"/>
              <a:ext cx="453887" cy="400722"/>
            </a:xfrm>
            <a:custGeom>
              <a:avLst/>
              <a:gdLst>
                <a:gd name="connsiteX0" fmla="*/ 226944 w 453887"/>
                <a:gd name="connsiteY0" fmla="*/ 0 h 400722"/>
                <a:gd name="connsiteX1" fmla="*/ 0 w 453887"/>
                <a:gd name="connsiteY1" fmla="*/ 42056 h 400722"/>
                <a:gd name="connsiteX2" fmla="*/ 0 w 453887"/>
                <a:gd name="connsiteY2" fmla="*/ 351525 h 400722"/>
                <a:gd name="connsiteX3" fmla="*/ 226944 w 453887"/>
                <a:gd name="connsiteY3" fmla="*/ 400723 h 400722"/>
                <a:gd name="connsiteX4" fmla="*/ 453888 w 453887"/>
                <a:gd name="connsiteY4" fmla="*/ 308675 h 400722"/>
                <a:gd name="connsiteX5" fmla="*/ 453888 w 453887"/>
                <a:gd name="connsiteY5" fmla="*/ 77764 h 400722"/>
                <a:gd name="connsiteX6" fmla="*/ 226944 w 453887"/>
                <a:gd name="connsiteY6" fmla="*/ 0 h 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400722">
                  <a:moveTo>
                    <a:pt x="226944" y="0"/>
                  </a:moveTo>
                  <a:lnTo>
                    <a:pt x="0" y="42056"/>
                  </a:lnTo>
                  <a:lnTo>
                    <a:pt x="0" y="351525"/>
                  </a:lnTo>
                  <a:lnTo>
                    <a:pt x="226944" y="400723"/>
                  </a:lnTo>
                  <a:lnTo>
                    <a:pt x="453888" y="308675"/>
                  </a:lnTo>
                  <a:lnTo>
                    <a:pt x="453888"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17" name="Freeform: Shape 16">
              <a:extLst>
                <a:ext uri="{FF2B5EF4-FFF2-40B4-BE49-F238E27FC236}">
                  <a16:creationId xmlns:a16="http://schemas.microsoft.com/office/drawing/2014/main" id="{A095FF72-75DE-4789-BE20-F9132CF351BD}"/>
                </a:ext>
              </a:extLst>
            </p:cNvPr>
            <p:cNvSpPr/>
            <p:nvPr/>
          </p:nvSpPr>
          <p:spPr>
            <a:xfrm>
              <a:off x="6613665" y="1904047"/>
              <a:ext cx="228530" cy="396754"/>
            </a:xfrm>
            <a:custGeom>
              <a:avLst/>
              <a:gdLst>
                <a:gd name="connsiteX0" fmla="*/ 0 w 228530"/>
                <a:gd name="connsiteY0" fmla="*/ 38088 h 396754"/>
                <a:gd name="connsiteX1" fmla="*/ 0 w 228530"/>
                <a:gd name="connsiteY1" fmla="*/ 348351 h 396754"/>
                <a:gd name="connsiteX2" fmla="*/ 228531 w 228530"/>
                <a:gd name="connsiteY2" fmla="*/ 396755 h 396754"/>
                <a:gd name="connsiteX3" fmla="*/ 228531 w 228530"/>
                <a:gd name="connsiteY3" fmla="*/ 0 h 396754"/>
                <a:gd name="connsiteX4" fmla="*/ 96015 w 228530"/>
                <a:gd name="connsiteY4" fmla="*/ 324546 h 396754"/>
                <a:gd name="connsiteX5" fmla="*/ 31740 w 228530"/>
                <a:gd name="connsiteY5" fmla="*/ 311056 h 396754"/>
                <a:gd name="connsiteX6" fmla="*/ 31740 w 228530"/>
                <a:gd name="connsiteY6" fmla="*/ 73003 h 396754"/>
                <a:gd name="connsiteX7" fmla="*/ 96015 w 228530"/>
                <a:gd name="connsiteY7" fmla="*/ 61894 h 396754"/>
                <a:gd name="connsiteX8" fmla="*/ 195997 w 228530"/>
                <a:gd name="connsiteY8" fmla="*/ 342003 h 396754"/>
                <a:gd name="connsiteX9" fmla="*/ 122201 w 228530"/>
                <a:gd name="connsiteY9" fmla="*/ 330100 h 396754"/>
                <a:gd name="connsiteX10" fmla="*/ 122201 w 228530"/>
                <a:gd name="connsiteY10" fmla="*/ 57926 h 396754"/>
                <a:gd name="connsiteX11" fmla="*/ 195997 w 228530"/>
                <a:gd name="connsiteY11" fmla="*/ 45230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30" h="396754">
                  <a:moveTo>
                    <a:pt x="0" y="38088"/>
                  </a:moveTo>
                  <a:lnTo>
                    <a:pt x="0" y="348351"/>
                  </a:lnTo>
                  <a:lnTo>
                    <a:pt x="228531" y="396755"/>
                  </a:lnTo>
                  <a:lnTo>
                    <a:pt x="228531" y="0"/>
                  </a:lnTo>
                  <a:close/>
                  <a:moveTo>
                    <a:pt x="96015" y="324546"/>
                  </a:moveTo>
                  <a:lnTo>
                    <a:pt x="31740" y="311056"/>
                  </a:lnTo>
                  <a:lnTo>
                    <a:pt x="31740" y="73003"/>
                  </a:lnTo>
                  <a:lnTo>
                    <a:pt x="96015" y="61894"/>
                  </a:lnTo>
                  <a:close/>
                  <a:moveTo>
                    <a:pt x="195997" y="342003"/>
                  </a:moveTo>
                  <a:lnTo>
                    <a:pt x="122201" y="330100"/>
                  </a:lnTo>
                  <a:lnTo>
                    <a:pt x="122201" y="57926"/>
                  </a:lnTo>
                  <a:lnTo>
                    <a:pt x="195997" y="45230"/>
                  </a:lnTo>
                  <a:close/>
                </a:path>
              </a:pathLst>
            </a:custGeom>
            <a:solidFill>
              <a:schemeClr val="bg1"/>
            </a:solidFill>
            <a:ln w="78846" cap="flat">
              <a:noFill/>
              <a:prstDash val="solid"/>
              <a:miter/>
            </a:ln>
          </p:spPr>
          <p:txBody>
            <a:bodyPr rtlCol="0" anchor="ctr"/>
            <a:lstStyle/>
            <a:p>
              <a:endParaRPr lang="en-US" sz="1765"/>
            </a:p>
          </p:txBody>
        </p:sp>
        <p:sp>
          <p:nvSpPr>
            <p:cNvPr id="18" name="Freeform: Shape 17">
              <a:extLst>
                <a:ext uri="{FF2B5EF4-FFF2-40B4-BE49-F238E27FC236}">
                  <a16:creationId xmlns:a16="http://schemas.microsoft.com/office/drawing/2014/main" id="{0A4DB420-AEFD-48BF-A446-2B9464FA65AB}"/>
                </a:ext>
              </a:extLst>
            </p:cNvPr>
            <p:cNvSpPr/>
            <p:nvPr/>
          </p:nvSpPr>
          <p:spPr>
            <a:xfrm>
              <a:off x="7103260" y="1904047"/>
              <a:ext cx="454681" cy="399928"/>
            </a:xfrm>
            <a:custGeom>
              <a:avLst/>
              <a:gdLst>
                <a:gd name="connsiteX0" fmla="*/ 226944 w 454681"/>
                <a:gd name="connsiteY0" fmla="*/ 0 h 399928"/>
                <a:gd name="connsiteX1" fmla="*/ 0 w 454681"/>
                <a:gd name="connsiteY1" fmla="*/ 42056 h 399928"/>
                <a:gd name="connsiteX2" fmla="*/ 0 w 454681"/>
                <a:gd name="connsiteY2" fmla="*/ 351525 h 399928"/>
                <a:gd name="connsiteX3" fmla="*/ 226944 w 454681"/>
                <a:gd name="connsiteY3" fmla="*/ 399929 h 399928"/>
                <a:gd name="connsiteX4" fmla="*/ 454681 w 454681"/>
                <a:gd name="connsiteY4" fmla="*/ 308675 h 399928"/>
                <a:gd name="connsiteX5" fmla="*/ 454681 w 454681"/>
                <a:gd name="connsiteY5" fmla="*/ 77764 h 399928"/>
                <a:gd name="connsiteX6" fmla="*/ 226944 w 454681"/>
                <a:gd name="connsiteY6" fmla="*/ 0 h 3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8">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19" name="Freeform: Shape 18">
              <a:extLst>
                <a:ext uri="{FF2B5EF4-FFF2-40B4-BE49-F238E27FC236}">
                  <a16:creationId xmlns:a16="http://schemas.microsoft.com/office/drawing/2014/main" id="{9E97ED15-64F2-4B30-A36B-FF1F5A568295}"/>
                </a:ext>
              </a:extLst>
            </p:cNvPr>
            <p:cNvSpPr/>
            <p:nvPr/>
          </p:nvSpPr>
          <p:spPr>
            <a:xfrm>
              <a:off x="7103260" y="1904047"/>
              <a:ext cx="229324" cy="396754"/>
            </a:xfrm>
            <a:custGeom>
              <a:avLst/>
              <a:gdLst>
                <a:gd name="connsiteX0" fmla="*/ 0 w 229324"/>
                <a:gd name="connsiteY0" fmla="*/ 42056 h 396754"/>
                <a:gd name="connsiteX1" fmla="*/ 0 w 229324"/>
                <a:gd name="connsiteY1" fmla="*/ 348351 h 396754"/>
                <a:gd name="connsiteX2" fmla="*/ 229324 w 229324"/>
                <a:gd name="connsiteY2" fmla="*/ 396755 h 396754"/>
                <a:gd name="connsiteX3" fmla="*/ 229324 w 229324"/>
                <a:gd name="connsiteY3" fmla="*/ 0 h 396754"/>
                <a:gd name="connsiteX4" fmla="*/ 96808 w 229324"/>
                <a:gd name="connsiteY4" fmla="*/ 328513 h 396754"/>
                <a:gd name="connsiteX5" fmla="*/ 32534 w 229324"/>
                <a:gd name="connsiteY5" fmla="*/ 315023 h 396754"/>
                <a:gd name="connsiteX6" fmla="*/ 32534 w 229324"/>
                <a:gd name="connsiteY6" fmla="*/ 76970 h 396754"/>
                <a:gd name="connsiteX7" fmla="*/ 96808 w 229324"/>
                <a:gd name="connsiteY7" fmla="*/ 65861 h 396754"/>
                <a:gd name="connsiteX8" fmla="*/ 196790 w 229324"/>
                <a:gd name="connsiteY8" fmla="*/ 345970 h 396754"/>
                <a:gd name="connsiteX9" fmla="*/ 122994 w 229324"/>
                <a:gd name="connsiteY9" fmla="*/ 334068 h 396754"/>
                <a:gd name="connsiteX10" fmla="*/ 122994 w 229324"/>
                <a:gd name="connsiteY10" fmla="*/ 61894 h 396754"/>
                <a:gd name="connsiteX11" fmla="*/ 196790 w 229324"/>
                <a:gd name="connsiteY11" fmla="*/ 49198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2056"/>
                  </a:moveTo>
                  <a:lnTo>
                    <a:pt x="0" y="348351"/>
                  </a:lnTo>
                  <a:lnTo>
                    <a:pt x="229324" y="396755"/>
                  </a:lnTo>
                  <a:lnTo>
                    <a:pt x="229324" y="0"/>
                  </a:lnTo>
                  <a:close/>
                  <a:moveTo>
                    <a:pt x="96808" y="328513"/>
                  </a:moveTo>
                  <a:lnTo>
                    <a:pt x="32534" y="315023"/>
                  </a:lnTo>
                  <a:lnTo>
                    <a:pt x="32534" y="76970"/>
                  </a:lnTo>
                  <a:lnTo>
                    <a:pt x="96808" y="65861"/>
                  </a:lnTo>
                  <a:close/>
                  <a:moveTo>
                    <a:pt x="196790" y="345970"/>
                  </a:moveTo>
                  <a:lnTo>
                    <a:pt x="122994" y="334068"/>
                  </a:lnTo>
                  <a:lnTo>
                    <a:pt x="122994" y="61894"/>
                  </a:lnTo>
                  <a:lnTo>
                    <a:pt x="196790" y="49198"/>
                  </a:lnTo>
                  <a:close/>
                </a:path>
              </a:pathLst>
            </a:custGeom>
            <a:solidFill>
              <a:schemeClr val="bg1"/>
            </a:solidFill>
            <a:ln w="78846" cap="flat">
              <a:noFill/>
              <a:prstDash val="solid"/>
              <a:miter/>
            </a:ln>
          </p:spPr>
          <p:txBody>
            <a:bodyPr rtlCol="0" anchor="ctr"/>
            <a:lstStyle/>
            <a:p>
              <a:endParaRPr lang="en-US" sz="1765"/>
            </a:p>
          </p:txBody>
        </p:sp>
        <p:sp>
          <p:nvSpPr>
            <p:cNvPr id="20" name="Freeform: Shape 19">
              <a:extLst>
                <a:ext uri="{FF2B5EF4-FFF2-40B4-BE49-F238E27FC236}">
                  <a16:creationId xmlns:a16="http://schemas.microsoft.com/office/drawing/2014/main" id="{ED45DE40-1690-4CED-9CA8-A8E6E5033B95}"/>
                </a:ext>
              </a:extLst>
            </p:cNvPr>
            <p:cNvSpPr/>
            <p:nvPr/>
          </p:nvSpPr>
          <p:spPr>
            <a:xfrm>
              <a:off x="6351013" y="2334923"/>
              <a:ext cx="454681" cy="399929"/>
            </a:xfrm>
            <a:custGeom>
              <a:avLst/>
              <a:gdLst>
                <a:gd name="connsiteX0" fmla="*/ 226944 w 454681"/>
                <a:gd name="connsiteY0" fmla="*/ 0 h 399929"/>
                <a:gd name="connsiteX1" fmla="*/ 0 w 454681"/>
                <a:gd name="connsiteY1" fmla="*/ 41263 h 399929"/>
                <a:gd name="connsiteX2" fmla="*/ 0 w 454681"/>
                <a:gd name="connsiteY2" fmla="*/ 350731 h 399929"/>
                <a:gd name="connsiteX3" fmla="*/ 226944 w 454681"/>
                <a:gd name="connsiteY3" fmla="*/ 399929 h 399929"/>
                <a:gd name="connsiteX4" fmla="*/ 454681 w 454681"/>
                <a:gd name="connsiteY4" fmla="*/ 307882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1263"/>
                  </a:lnTo>
                  <a:lnTo>
                    <a:pt x="0" y="350731"/>
                  </a:lnTo>
                  <a:lnTo>
                    <a:pt x="226944" y="399929"/>
                  </a:lnTo>
                  <a:lnTo>
                    <a:pt x="454681" y="307882"/>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23" name="Freeform: Shape 22">
              <a:extLst>
                <a:ext uri="{FF2B5EF4-FFF2-40B4-BE49-F238E27FC236}">
                  <a16:creationId xmlns:a16="http://schemas.microsoft.com/office/drawing/2014/main" id="{91E83938-41C5-44C6-BDB7-B1E9510A363B}"/>
                </a:ext>
              </a:extLst>
            </p:cNvPr>
            <p:cNvSpPr/>
            <p:nvPr/>
          </p:nvSpPr>
          <p:spPr>
            <a:xfrm>
              <a:off x="6354977" y="2338815"/>
              <a:ext cx="448539" cy="390551"/>
            </a:xfrm>
            <a:custGeom>
              <a:avLst/>
              <a:gdLst>
                <a:gd name="connsiteX0" fmla="*/ 231709 w 448539"/>
                <a:gd name="connsiteY0" fmla="*/ 389689 h 390551"/>
                <a:gd name="connsiteX1" fmla="*/ 438815 w 448539"/>
                <a:gd name="connsiteY1" fmla="*/ 310338 h 390551"/>
                <a:gd name="connsiteX2" fmla="*/ 448337 w 448539"/>
                <a:gd name="connsiteY2" fmla="*/ 296055 h 390551"/>
                <a:gd name="connsiteX3" fmla="*/ 448337 w 448539"/>
                <a:gd name="connsiteY3" fmla="*/ 89742 h 390551"/>
                <a:gd name="connsiteX4" fmla="*/ 438021 w 448539"/>
                <a:gd name="connsiteY4" fmla="*/ 72285 h 390551"/>
                <a:gd name="connsiteX5" fmla="*/ 228535 w 448539"/>
                <a:gd name="connsiteY5" fmla="*/ 869 h 390551"/>
                <a:gd name="connsiteX6" fmla="*/ 219013 w 448539"/>
                <a:gd name="connsiteY6" fmla="*/ 869 h 390551"/>
                <a:gd name="connsiteX7" fmla="*/ 12700 w 448539"/>
                <a:gd name="connsiteY7" fmla="*/ 38164 h 390551"/>
                <a:gd name="connsiteX8" fmla="*/ 4 w 448539"/>
                <a:gd name="connsiteY8" fmla="*/ 53241 h 390551"/>
                <a:gd name="connsiteX9" fmla="*/ 4 w 448539"/>
                <a:gd name="connsiteY9" fmla="*/ 334143 h 390551"/>
                <a:gd name="connsiteX10" fmla="*/ 11906 w 448539"/>
                <a:gd name="connsiteY10" fmla="*/ 349220 h 390551"/>
                <a:gd name="connsiteX11" fmla="*/ 220600 w 448539"/>
                <a:gd name="connsiteY11" fmla="*/ 389689 h 390551"/>
                <a:gd name="connsiteX12" fmla="*/ 231709 w 448539"/>
                <a:gd name="connsiteY12" fmla="*/ 389689 h 39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539" h="390551">
                  <a:moveTo>
                    <a:pt x="231709" y="389689"/>
                  </a:moveTo>
                  <a:lnTo>
                    <a:pt x="438815" y="310338"/>
                  </a:lnTo>
                  <a:cubicBezTo>
                    <a:pt x="444815" y="308227"/>
                    <a:pt x="448697" y="302403"/>
                    <a:pt x="448337" y="296055"/>
                  </a:cubicBezTo>
                  <a:lnTo>
                    <a:pt x="448337" y="89742"/>
                  </a:lnTo>
                  <a:cubicBezTo>
                    <a:pt x="449549" y="82196"/>
                    <a:pt x="445214" y="74864"/>
                    <a:pt x="438021" y="72285"/>
                  </a:cubicBezTo>
                  <a:lnTo>
                    <a:pt x="228535" y="869"/>
                  </a:lnTo>
                  <a:cubicBezTo>
                    <a:pt x="225466" y="-290"/>
                    <a:pt x="222081" y="-290"/>
                    <a:pt x="219013" y="869"/>
                  </a:cubicBezTo>
                  <a:lnTo>
                    <a:pt x="12700" y="38164"/>
                  </a:lnTo>
                  <a:cubicBezTo>
                    <a:pt x="5314" y="39346"/>
                    <a:pt x="-90" y="45758"/>
                    <a:pt x="4" y="53241"/>
                  </a:cubicBezTo>
                  <a:lnTo>
                    <a:pt x="4" y="334143"/>
                  </a:lnTo>
                  <a:cubicBezTo>
                    <a:pt x="-158" y="341372"/>
                    <a:pt x="4836" y="347696"/>
                    <a:pt x="11906" y="349220"/>
                  </a:cubicBezTo>
                  <a:lnTo>
                    <a:pt x="220600" y="389689"/>
                  </a:lnTo>
                  <a:cubicBezTo>
                    <a:pt x="224212" y="390839"/>
                    <a:pt x="228096" y="390839"/>
                    <a:pt x="231709" y="389689"/>
                  </a:cubicBezTo>
                  <a:close/>
                </a:path>
              </a:pathLst>
            </a:custGeom>
            <a:noFill/>
            <a:ln w="78846" cap="flat">
              <a:noFill/>
              <a:prstDash val="solid"/>
              <a:miter/>
            </a:ln>
          </p:spPr>
          <p:txBody>
            <a:bodyPr rtlCol="0" anchor="ctr"/>
            <a:lstStyle/>
            <a:p>
              <a:endParaRPr lang="en-US" sz="1765"/>
            </a:p>
          </p:txBody>
        </p:sp>
        <p:sp>
          <p:nvSpPr>
            <p:cNvPr id="25" name="Freeform: Shape 24">
              <a:extLst>
                <a:ext uri="{FF2B5EF4-FFF2-40B4-BE49-F238E27FC236}">
                  <a16:creationId xmlns:a16="http://schemas.microsoft.com/office/drawing/2014/main" id="{8AE0EC42-82D1-402C-8D16-3E0104B43E65}"/>
                </a:ext>
              </a:extLst>
            </p:cNvPr>
            <p:cNvSpPr/>
            <p:nvPr/>
          </p:nvSpPr>
          <p:spPr>
            <a:xfrm>
              <a:off x="6351013" y="2331749"/>
              <a:ext cx="229324" cy="403103"/>
            </a:xfrm>
            <a:custGeom>
              <a:avLst/>
              <a:gdLst>
                <a:gd name="connsiteX0" fmla="*/ 0 w 229324"/>
                <a:gd name="connsiteY0" fmla="*/ 44437 h 403103"/>
                <a:gd name="connsiteX1" fmla="*/ 0 w 229324"/>
                <a:gd name="connsiteY1" fmla="*/ 353905 h 403103"/>
                <a:gd name="connsiteX2" fmla="*/ 229324 w 229324"/>
                <a:gd name="connsiteY2" fmla="*/ 403103 h 403103"/>
                <a:gd name="connsiteX3" fmla="*/ 229324 w 229324"/>
                <a:gd name="connsiteY3" fmla="*/ 0 h 403103"/>
                <a:gd name="connsiteX4" fmla="*/ 96808 w 229324"/>
                <a:gd name="connsiteY4" fmla="*/ 330894 h 403103"/>
                <a:gd name="connsiteX5" fmla="*/ 32534 w 229324"/>
                <a:gd name="connsiteY5" fmla="*/ 317404 h 403103"/>
                <a:gd name="connsiteX6" fmla="*/ 32534 w 229324"/>
                <a:gd name="connsiteY6" fmla="*/ 79351 h 403103"/>
                <a:gd name="connsiteX7" fmla="*/ 96808 w 229324"/>
                <a:gd name="connsiteY7" fmla="*/ 68242 h 403103"/>
                <a:gd name="connsiteX8" fmla="*/ 196790 w 229324"/>
                <a:gd name="connsiteY8" fmla="*/ 349144 h 403103"/>
                <a:gd name="connsiteX9" fmla="*/ 122994 w 229324"/>
                <a:gd name="connsiteY9" fmla="*/ 337242 h 403103"/>
                <a:gd name="connsiteX10" fmla="*/ 122994 w 229324"/>
                <a:gd name="connsiteY10" fmla="*/ 64274 h 403103"/>
                <a:gd name="connsiteX11" fmla="*/ 196790 w 229324"/>
                <a:gd name="connsiteY11" fmla="*/ 51578 h 40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403103">
                  <a:moveTo>
                    <a:pt x="0" y="44437"/>
                  </a:moveTo>
                  <a:lnTo>
                    <a:pt x="0" y="353905"/>
                  </a:lnTo>
                  <a:lnTo>
                    <a:pt x="229324" y="403103"/>
                  </a:lnTo>
                  <a:lnTo>
                    <a:pt x="229324" y="0"/>
                  </a:lnTo>
                  <a:close/>
                  <a:moveTo>
                    <a:pt x="96808" y="330894"/>
                  </a:moveTo>
                  <a:lnTo>
                    <a:pt x="32534" y="317404"/>
                  </a:lnTo>
                  <a:lnTo>
                    <a:pt x="32534" y="79351"/>
                  </a:lnTo>
                  <a:lnTo>
                    <a:pt x="96808" y="68242"/>
                  </a:lnTo>
                  <a:close/>
                  <a:moveTo>
                    <a:pt x="196790" y="349144"/>
                  </a:moveTo>
                  <a:lnTo>
                    <a:pt x="122994" y="337242"/>
                  </a:lnTo>
                  <a:lnTo>
                    <a:pt x="122994" y="64274"/>
                  </a:lnTo>
                  <a:lnTo>
                    <a:pt x="196790" y="51578"/>
                  </a:lnTo>
                  <a:close/>
                </a:path>
              </a:pathLst>
            </a:custGeom>
            <a:solidFill>
              <a:schemeClr val="bg1"/>
            </a:solidFill>
            <a:ln w="78846" cap="flat">
              <a:noFill/>
              <a:prstDash val="solid"/>
              <a:miter/>
            </a:ln>
          </p:spPr>
          <p:txBody>
            <a:bodyPr rtlCol="0" anchor="ctr"/>
            <a:lstStyle/>
            <a:p>
              <a:endParaRPr lang="en-US" sz="1765"/>
            </a:p>
          </p:txBody>
        </p:sp>
        <p:sp>
          <p:nvSpPr>
            <p:cNvPr id="26" name="Freeform: Shape 25">
              <a:extLst>
                <a:ext uri="{FF2B5EF4-FFF2-40B4-BE49-F238E27FC236}">
                  <a16:creationId xmlns:a16="http://schemas.microsoft.com/office/drawing/2014/main" id="{0F7C1FC5-7FA7-4B97-9687-AEE9AFF1D7E8}"/>
                </a:ext>
              </a:extLst>
            </p:cNvPr>
            <p:cNvSpPr/>
            <p:nvPr/>
          </p:nvSpPr>
          <p:spPr>
            <a:xfrm>
              <a:off x="6841402" y="2338097"/>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27" name="Freeform: Shape 26">
              <a:extLst>
                <a:ext uri="{FF2B5EF4-FFF2-40B4-BE49-F238E27FC236}">
                  <a16:creationId xmlns:a16="http://schemas.microsoft.com/office/drawing/2014/main" id="{4F7C7272-B7CA-48CD-8143-99261162722A}"/>
                </a:ext>
              </a:extLst>
            </p:cNvPr>
            <p:cNvSpPr/>
            <p:nvPr/>
          </p:nvSpPr>
          <p:spPr>
            <a:xfrm>
              <a:off x="6841402" y="2341271"/>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5339 h 396755"/>
                <a:gd name="connsiteX5" fmla="*/ 32534 w 229324"/>
                <a:gd name="connsiteY5" fmla="*/ 311849 h 396755"/>
                <a:gd name="connsiteX6" fmla="*/ 32534 w 229324"/>
                <a:gd name="connsiteY6" fmla="*/ 73796 h 396755"/>
                <a:gd name="connsiteX7" fmla="*/ 96808 w 229324"/>
                <a:gd name="connsiteY7" fmla="*/ 62687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5339"/>
                  </a:moveTo>
                  <a:lnTo>
                    <a:pt x="32534" y="311849"/>
                  </a:lnTo>
                  <a:lnTo>
                    <a:pt x="32534" y="73796"/>
                  </a:lnTo>
                  <a:lnTo>
                    <a:pt x="96808" y="62687"/>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sz="1765"/>
            </a:p>
          </p:txBody>
        </p:sp>
      </p:grpSp>
      <p:grpSp>
        <p:nvGrpSpPr>
          <p:cNvPr id="96" name="Group 95">
            <a:extLst>
              <a:ext uri="{FF2B5EF4-FFF2-40B4-BE49-F238E27FC236}">
                <a16:creationId xmlns:a16="http://schemas.microsoft.com/office/drawing/2014/main" id="{3A660F35-C79B-429A-9592-5B35CD762DF4}"/>
              </a:ext>
            </a:extLst>
          </p:cNvPr>
          <p:cNvGrpSpPr/>
          <p:nvPr/>
        </p:nvGrpSpPr>
        <p:grpSpPr>
          <a:xfrm>
            <a:off x="10106088" y="3489418"/>
            <a:ext cx="487822" cy="459921"/>
            <a:chOff x="6123276" y="1476345"/>
            <a:chExt cx="1434665" cy="1261681"/>
          </a:xfrm>
        </p:grpSpPr>
        <p:sp>
          <p:nvSpPr>
            <p:cNvPr id="97" name="Freeform: Shape 96">
              <a:extLst>
                <a:ext uri="{FF2B5EF4-FFF2-40B4-BE49-F238E27FC236}">
                  <a16:creationId xmlns:a16="http://schemas.microsoft.com/office/drawing/2014/main" id="{977575C8-019D-4F7C-A63D-6CF7F1A6F14A}"/>
                </a:ext>
              </a:extLst>
            </p:cNvPr>
            <p:cNvSpPr/>
            <p:nvPr/>
          </p:nvSpPr>
          <p:spPr>
            <a:xfrm>
              <a:off x="6356567" y="1476345"/>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98" name="Freeform: Shape 97">
              <a:extLst>
                <a:ext uri="{FF2B5EF4-FFF2-40B4-BE49-F238E27FC236}">
                  <a16:creationId xmlns:a16="http://schemas.microsoft.com/office/drawing/2014/main" id="{8436801D-425C-4979-9A08-6FCDDB790814}"/>
                </a:ext>
              </a:extLst>
            </p:cNvPr>
            <p:cNvSpPr/>
            <p:nvPr/>
          </p:nvSpPr>
          <p:spPr>
            <a:xfrm>
              <a:off x="6361325" y="1481106"/>
              <a:ext cx="448336" cy="391409"/>
            </a:xfrm>
            <a:custGeom>
              <a:avLst/>
              <a:gdLst>
                <a:gd name="connsiteX0" fmla="*/ 230915 w 448336"/>
                <a:gd name="connsiteY0" fmla="*/ 390407 h 391409"/>
                <a:gd name="connsiteX1" fmla="*/ 438815 w 448336"/>
                <a:gd name="connsiteY1" fmla="*/ 306295 h 391409"/>
                <a:gd name="connsiteX2" fmla="*/ 448337 w 448336"/>
                <a:gd name="connsiteY2" fmla="*/ 295186 h 391409"/>
                <a:gd name="connsiteX3" fmla="*/ 448337 w 448336"/>
                <a:gd name="connsiteY3" fmla="*/ 85699 h 391409"/>
                <a:gd name="connsiteX4" fmla="*/ 438021 w 448336"/>
                <a:gd name="connsiteY4" fmla="*/ 71416 h 391409"/>
                <a:gd name="connsiteX5" fmla="*/ 227741 w 448336"/>
                <a:gd name="connsiteY5" fmla="*/ 0 h 391409"/>
                <a:gd name="connsiteX6" fmla="*/ 218219 w 448336"/>
                <a:gd name="connsiteY6" fmla="*/ 0 h 391409"/>
                <a:gd name="connsiteX7" fmla="*/ 11906 w 448336"/>
                <a:gd name="connsiteY7" fmla="*/ 38088 h 391409"/>
                <a:gd name="connsiteX8" fmla="*/ 4 w 448336"/>
                <a:gd name="connsiteY8" fmla="*/ 52372 h 391409"/>
                <a:gd name="connsiteX9" fmla="*/ 4 w 448336"/>
                <a:gd name="connsiteY9" fmla="*/ 332481 h 391409"/>
                <a:gd name="connsiteX10" fmla="*/ 11906 w 448336"/>
                <a:gd name="connsiteY10" fmla="*/ 347557 h 391409"/>
                <a:gd name="connsiteX11" fmla="*/ 220600 w 448336"/>
                <a:gd name="connsiteY11" fmla="*/ 391200 h 391409"/>
                <a:gd name="connsiteX12" fmla="*/ 230915 w 448336"/>
                <a:gd name="connsiteY12" fmla="*/ 390407 h 3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36" h="391409">
                  <a:moveTo>
                    <a:pt x="230915" y="390407"/>
                  </a:moveTo>
                  <a:lnTo>
                    <a:pt x="438815" y="306295"/>
                  </a:lnTo>
                  <a:cubicBezTo>
                    <a:pt x="443608" y="304363"/>
                    <a:pt x="447161" y="300218"/>
                    <a:pt x="448337" y="295186"/>
                  </a:cubicBezTo>
                  <a:lnTo>
                    <a:pt x="448337" y="85699"/>
                  </a:lnTo>
                  <a:cubicBezTo>
                    <a:pt x="447902" y="79361"/>
                    <a:pt x="443901" y="73821"/>
                    <a:pt x="438021" y="71416"/>
                  </a:cubicBezTo>
                  <a:lnTo>
                    <a:pt x="227741" y="0"/>
                  </a:lnTo>
                  <a:lnTo>
                    <a:pt x="218219" y="0"/>
                  </a:lnTo>
                  <a:lnTo>
                    <a:pt x="11906" y="38088"/>
                  </a:lnTo>
                  <a:cubicBezTo>
                    <a:pt x="5274" y="39783"/>
                    <a:pt x="475" y="45542"/>
                    <a:pt x="4" y="52372"/>
                  </a:cubicBezTo>
                  <a:lnTo>
                    <a:pt x="4" y="332481"/>
                  </a:lnTo>
                  <a:cubicBezTo>
                    <a:pt x="-158" y="339710"/>
                    <a:pt x="4836" y="346037"/>
                    <a:pt x="11906" y="347557"/>
                  </a:cubicBezTo>
                  <a:lnTo>
                    <a:pt x="220600" y="391200"/>
                  </a:lnTo>
                  <a:cubicBezTo>
                    <a:pt x="224056" y="391646"/>
                    <a:pt x="227567" y="391377"/>
                    <a:pt x="230915" y="390407"/>
                  </a:cubicBezTo>
                  <a:close/>
                </a:path>
              </a:pathLst>
            </a:custGeom>
            <a:noFill/>
            <a:ln w="78846" cap="flat">
              <a:noFill/>
              <a:prstDash val="solid"/>
              <a:miter/>
            </a:ln>
          </p:spPr>
          <p:txBody>
            <a:bodyPr rtlCol="0" anchor="ctr"/>
            <a:lstStyle/>
            <a:p>
              <a:endParaRPr lang="en-US" sz="1765"/>
            </a:p>
          </p:txBody>
        </p:sp>
        <p:sp>
          <p:nvSpPr>
            <p:cNvPr id="102" name="Freeform: Shape 101">
              <a:extLst>
                <a:ext uri="{FF2B5EF4-FFF2-40B4-BE49-F238E27FC236}">
                  <a16:creationId xmlns:a16="http://schemas.microsoft.com/office/drawing/2014/main" id="{1ECC0404-B0AE-42E9-B961-7277BED02E35}"/>
                </a:ext>
              </a:extLst>
            </p:cNvPr>
            <p:cNvSpPr/>
            <p:nvPr/>
          </p:nvSpPr>
          <p:spPr>
            <a:xfrm>
              <a:off x="6356567" y="1479519"/>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4546 h 396755"/>
                <a:gd name="connsiteX5" fmla="*/ 32534 w 229324"/>
                <a:gd name="connsiteY5" fmla="*/ 311849 h 396755"/>
                <a:gd name="connsiteX6" fmla="*/ 32534 w 229324"/>
                <a:gd name="connsiteY6" fmla="*/ 73796 h 396755"/>
                <a:gd name="connsiteX7" fmla="*/ 96808 w 229324"/>
                <a:gd name="connsiteY7" fmla="*/ 63481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4546"/>
                  </a:moveTo>
                  <a:lnTo>
                    <a:pt x="32534" y="311849"/>
                  </a:lnTo>
                  <a:lnTo>
                    <a:pt x="32534" y="73796"/>
                  </a:lnTo>
                  <a:lnTo>
                    <a:pt x="96808" y="63481"/>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sz="1765"/>
            </a:p>
          </p:txBody>
        </p:sp>
        <p:sp>
          <p:nvSpPr>
            <p:cNvPr id="103" name="Freeform: Shape 102">
              <a:extLst>
                <a:ext uri="{FF2B5EF4-FFF2-40B4-BE49-F238E27FC236}">
                  <a16:creationId xmlns:a16="http://schemas.microsoft.com/office/drawing/2014/main" id="{D1E549DD-2DE5-4D5B-8EC8-A3AA1F06204C}"/>
                </a:ext>
              </a:extLst>
            </p:cNvPr>
            <p:cNvSpPr/>
            <p:nvPr/>
          </p:nvSpPr>
          <p:spPr>
            <a:xfrm>
              <a:off x="6847750" y="1480312"/>
              <a:ext cx="453887" cy="399929"/>
            </a:xfrm>
            <a:custGeom>
              <a:avLst/>
              <a:gdLst>
                <a:gd name="connsiteX0" fmla="*/ 226944 w 453887"/>
                <a:gd name="connsiteY0" fmla="*/ 0 h 399929"/>
                <a:gd name="connsiteX1" fmla="*/ 0 w 453887"/>
                <a:gd name="connsiteY1" fmla="*/ 42056 h 399929"/>
                <a:gd name="connsiteX2" fmla="*/ 0 w 453887"/>
                <a:gd name="connsiteY2" fmla="*/ 351525 h 399929"/>
                <a:gd name="connsiteX3" fmla="*/ 226944 w 453887"/>
                <a:gd name="connsiteY3" fmla="*/ 399929 h 399929"/>
                <a:gd name="connsiteX4" fmla="*/ 453888 w 453887"/>
                <a:gd name="connsiteY4" fmla="*/ 307882 h 399929"/>
                <a:gd name="connsiteX5" fmla="*/ 453888 w 453887"/>
                <a:gd name="connsiteY5" fmla="*/ 77764 h 399929"/>
                <a:gd name="connsiteX6" fmla="*/ 226944 w 453887"/>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399929">
                  <a:moveTo>
                    <a:pt x="226944" y="0"/>
                  </a:moveTo>
                  <a:lnTo>
                    <a:pt x="0" y="42056"/>
                  </a:lnTo>
                  <a:lnTo>
                    <a:pt x="0" y="351525"/>
                  </a:lnTo>
                  <a:lnTo>
                    <a:pt x="226944" y="399929"/>
                  </a:lnTo>
                  <a:lnTo>
                    <a:pt x="453888" y="307882"/>
                  </a:lnTo>
                  <a:lnTo>
                    <a:pt x="453888"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105" name="Freeform: Shape 104">
              <a:extLst>
                <a:ext uri="{FF2B5EF4-FFF2-40B4-BE49-F238E27FC236}">
                  <a16:creationId xmlns:a16="http://schemas.microsoft.com/office/drawing/2014/main" id="{81574808-E883-47C9-9D50-4FD9E442C0A7}"/>
                </a:ext>
              </a:extLst>
            </p:cNvPr>
            <p:cNvSpPr/>
            <p:nvPr/>
          </p:nvSpPr>
          <p:spPr>
            <a:xfrm>
              <a:off x="6847750" y="1483486"/>
              <a:ext cx="227737" cy="396755"/>
            </a:xfrm>
            <a:custGeom>
              <a:avLst/>
              <a:gdLst>
                <a:gd name="connsiteX0" fmla="*/ 0 w 227737"/>
                <a:gd name="connsiteY0" fmla="*/ 38882 h 396755"/>
                <a:gd name="connsiteX1" fmla="*/ 0 w 227737"/>
                <a:gd name="connsiteY1" fmla="*/ 348351 h 396755"/>
                <a:gd name="connsiteX2" fmla="*/ 227737 w 227737"/>
                <a:gd name="connsiteY2" fmla="*/ 396755 h 396755"/>
                <a:gd name="connsiteX3" fmla="*/ 227737 w 227737"/>
                <a:gd name="connsiteY3" fmla="*/ 0 h 396755"/>
                <a:gd name="connsiteX4" fmla="*/ 96015 w 227737"/>
                <a:gd name="connsiteY4" fmla="*/ 324546 h 396755"/>
                <a:gd name="connsiteX5" fmla="*/ 31740 w 227737"/>
                <a:gd name="connsiteY5" fmla="*/ 311849 h 396755"/>
                <a:gd name="connsiteX6" fmla="*/ 31740 w 227737"/>
                <a:gd name="connsiteY6" fmla="*/ 73796 h 396755"/>
                <a:gd name="connsiteX7" fmla="*/ 96015 w 227737"/>
                <a:gd name="connsiteY7" fmla="*/ 63481 h 396755"/>
                <a:gd name="connsiteX8" fmla="*/ 195997 w 227737"/>
                <a:gd name="connsiteY8" fmla="*/ 342796 h 396755"/>
                <a:gd name="connsiteX9" fmla="*/ 122201 w 227737"/>
                <a:gd name="connsiteY9" fmla="*/ 330894 h 396755"/>
                <a:gd name="connsiteX10" fmla="*/ 122201 w 227737"/>
                <a:gd name="connsiteY10" fmla="*/ 58720 h 396755"/>
                <a:gd name="connsiteX11" fmla="*/ 195997 w 227737"/>
                <a:gd name="connsiteY11" fmla="*/ 45230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737" h="396755">
                  <a:moveTo>
                    <a:pt x="0" y="38882"/>
                  </a:moveTo>
                  <a:lnTo>
                    <a:pt x="0" y="348351"/>
                  </a:lnTo>
                  <a:lnTo>
                    <a:pt x="227737" y="396755"/>
                  </a:lnTo>
                  <a:lnTo>
                    <a:pt x="227737" y="0"/>
                  </a:lnTo>
                  <a:close/>
                  <a:moveTo>
                    <a:pt x="96015" y="324546"/>
                  </a:moveTo>
                  <a:lnTo>
                    <a:pt x="31740" y="311849"/>
                  </a:lnTo>
                  <a:lnTo>
                    <a:pt x="31740" y="73796"/>
                  </a:lnTo>
                  <a:lnTo>
                    <a:pt x="96015" y="63481"/>
                  </a:lnTo>
                  <a:close/>
                  <a:moveTo>
                    <a:pt x="195997" y="342796"/>
                  </a:moveTo>
                  <a:lnTo>
                    <a:pt x="122201" y="330894"/>
                  </a:lnTo>
                  <a:lnTo>
                    <a:pt x="122201" y="58720"/>
                  </a:lnTo>
                  <a:lnTo>
                    <a:pt x="195997" y="45230"/>
                  </a:lnTo>
                  <a:close/>
                </a:path>
              </a:pathLst>
            </a:custGeom>
            <a:solidFill>
              <a:schemeClr val="bg1"/>
            </a:solidFill>
            <a:ln w="78846" cap="flat">
              <a:noFill/>
              <a:prstDash val="solid"/>
              <a:miter/>
            </a:ln>
          </p:spPr>
          <p:txBody>
            <a:bodyPr rtlCol="0" anchor="ctr"/>
            <a:lstStyle/>
            <a:p>
              <a:endParaRPr lang="en-US" sz="1765"/>
            </a:p>
          </p:txBody>
        </p:sp>
        <p:sp>
          <p:nvSpPr>
            <p:cNvPr id="106" name="Freeform: Shape 105">
              <a:extLst>
                <a:ext uri="{FF2B5EF4-FFF2-40B4-BE49-F238E27FC236}">
                  <a16:creationId xmlns:a16="http://schemas.microsoft.com/office/drawing/2014/main" id="{CA28FD51-B416-4D2C-A351-8D9158C9CFF3}"/>
                </a:ext>
              </a:extLst>
            </p:cNvPr>
            <p:cNvSpPr/>
            <p:nvPr/>
          </p:nvSpPr>
          <p:spPr>
            <a:xfrm>
              <a:off x="6124069" y="1903253"/>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107" name="Freeform: Shape 106">
              <a:extLst>
                <a:ext uri="{FF2B5EF4-FFF2-40B4-BE49-F238E27FC236}">
                  <a16:creationId xmlns:a16="http://schemas.microsoft.com/office/drawing/2014/main" id="{FFEB3B32-51FE-4085-A861-02AB03C924BA}"/>
                </a:ext>
              </a:extLst>
            </p:cNvPr>
            <p:cNvSpPr/>
            <p:nvPr/>
          </p:nvSpPr>
          <p:spPr>
            <a:xfrm>
              <a:off x="6123276" y="1904047"/>
              <a:ext cx="229324" cy="396754"/>
            </a:xfrm>
            <a:custGeom>
              <a:avLst/>
              <a:gdLst>
                <a:gd name="connsiteX0" fmla="*/ 0 w 229324"/>
                <a:gd name="connsiteY0" fmla="*/ 41263 h 396754"/>
                <a:gd name="connsiteX1" fmla="*/ 0 w 229324"/>
                <a:gd name="connsiteY1" fmla="*/ 348351 h 396754"/>
                <a:gd name="connsiteX2" fmla="*/ 229324 w 229324"/>
                <a:gd name="connsiteY2" fmla="*/ 396755 h 396754"/>
                <a:gd name="connsiteX3" fmla="*/ 229324 w 229324"/>
                <a:gd name="connsiteY3" fmla="*/ 0 h 396754"/>
                <a:gd name="connsiteX4" fmla="*/ 96015 w 229324"/>
                <a:gd name="connsiteY4" fmla="*/ 327720 h 396754"/>
                <a:gd name="connsiteX5" fmla="*/ 31740 w 229324"/>
                <a:gd name="connsiteY5" fmla="*/ 314230 h 396754"/>
                <a:gd name="connsiteX6" fmla="*/ 31740 w 229324"/>
                <a:gd name="connsiteY6" fmla="*/ 76177 h 396754"/>
                <a:gd name="connsiteX7" fmla="*/ 96015 w 229324"/>
                <a:gd name="connsiteY7" fmla="*/ 65068 h 396754"/>
                <a:gd name="connsiteX8" fmla="*/ 196790 w 229324"/>
                <a:gd name="connsiteY8" fmla="*/ 348351 h 396754"/>
                <a:gd name="connsiteX9" fmla="*/ 122994 w 229324"/>
                <a:gd name="connsiteY9" fmla="*/ 336448 h 396754"/>
                <a:gd name="connsiteX10" fmla="*/ 122994 w 229324"/>
                <a:gd name="connsiteY10" fmla="*/ 61100 h 396754"/>
                <a:gd name="connsiteX11" fmla="*/ 196790 w 229324"/>
                <a:gd name="connsiteY11" fmla="*/ 48404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1263"/>
                  </a:moveTo>
                  <a:lnTo>
                    <a:pt x="0" y="348351"/>
                  </a:lnTo>
                  <a:lnTo>
                    <a:pt x="229324" y="396755"/>
                  </a:lnTo>
                  <a:lnTo>
                    <a:pt x="229324" y="0"/>
                  </a:lnTo>
                  <a:close/>
                  <a:moveTo>
                    <a:pt x="96015" y="327720"/>
                  </a:moveTo>
                  <a:lnTo>
                    <a:pt x="31740" y="314230"/>
                  </a:lnTo>
                  <a:lnTo>
                    <a:pt x="31740" y="76177"/>
                  </a:lnTo>
                  <a:lnTo>
                    <a:pt x="96015" y="65068"/>
                  </a:lnTo>
                  <a:close/>
                  <a:moveTo>
                    <a:pt x="196790" y="348351"/>
                  </a:moveTo>
                  <a:lnTo>
                    <a:pt x="122994" y="336448"/>
                  </a:lnTo>
                  <a:lnTo>
                    <a:pt x="122994" y="61100"/>
                  </a:lnTo>
                  <a:lnTo>
                    <a:pt x="196790" y="48404"/>
                  </a:lnTo>
                  <a:close/>
                </a:path>
              </a:pathLst>
            </a:custGeom>
            <a:solidFill>
              <a:schemeClr val="bg1"/>
            </a:solidFill>
            <a:ln w="78846" cap="flat">
              <a:noFill/>
              <a:prstDash val="solid"/>
              <a:miter/>
            </a:ln>
          </p:spPr>
          <p:txBody>
            <a:bodyPr rtlCol="0" anchor="ctr"/>
            <a:lstStyle/>
            <a:p>
              <a:endParaRPr lang="en-US" sz="1765"/>
            </a:p>
          </p:txBody>
        </p:sp>
        <p:sp>
          <p:nvSpPr>
            <p:cNvPr id="108" name="Freeform: Shape 107">
              <a:extLst>
                <a:ext uri="{FF2B5EF4-FFF2-40B4-BE49-F238E27FC236}">
                  <a16:creationId xmlns:a16="http://schemas.microsoft.com/office/drawing/2014/main" id="{3745D3BC-01A1-4844-B447-420BAC24F5CD}"/>
                </a:ext>
              </a:extLst>
            </p:cNvPr>
            <p:cNvSpPr/>
            <p:nvPr/>
          </p:nvSpPr>
          <p:spPr>
            <a:xfrm>
              <a:off x="6613665" y="1900079"/>
              <a:ext cx="453887" cy="400722"/>
            </a:xfrm>
            <a:custGeom>
              <a:avLst/>
              <a:gdLst>
                <a:gd name="connsiteX0" fmla="*/ 226944 w 453887"/>
                <a:gd name="connsiteY0" fmla="*/ 0 h 400722"/>
                <a:gd name="connsiteX1" fmla="*/ 0 w 453887"/>
                <a:gd name="connsiteY1" fmla="*/ 42056 h 400722"/>
                <a:gd name="connsiteX2" fmla="*/ 0 w 453887"/>
                <a:gd name="connsiteY2" fmla="*/ 351525 h 400722"/>
                <a:gd name="connsiteX3" fmla="*/ 226944 w 453887"/>
                <a:gd name="connsiteY3" fmla="*/ 400723 h 400722"/>
                <a:gd name="connsiteX4" fmla="*/ 453888 w 453887"/>
                <a:gd name="connsiteY4" fmla="*/ 308675 h 400722"/>
                <a:gd name="connsiteX5" fmla="*/ 453888 w 453887"/>
                <a:gd name="connsiteY5" fmla="*/ 77764 h 400722"/>
                <a:gd name="connsiteX6" fmla="*/ 226944 w 453887"/>
                <a:gd name="connsiteY6" fmla="*/ 0 h 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400722">
                  <a:moveTo>
                    <a:pt x="226944" y="0"/>
                  </a:moveTo>
                  <a:lnTo>
                    <a:pt x="0" y="42056"/>
                  </a:lnTo>
                  <a:lnTo>
                    <a:pt x="0" y="351525"/>
                  </a:lnTo>
                  <a:lnTo>
                    <a:pt x="226944" y="400723"/>
                  </a:lnTo>
                  <a:lnTo>
                    <a:pt x="453888" y="308675"/>
                  </a:lnTo>
                  <a:lnTo>
                    <a:pt x="453888"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109" name="Freeform: Shape 108">
              <a:extLst>
                <a:ext uri="{FF2B5EF4-FFF2-40B4-BE49-F238E27FC236}">
                  <a16:creationId xmlns:a16="http://schemas.microsoft.com/office/drawing/2014/main" id="{4B0C0239-4630-436F-8F45-162EA8DB6016}"/>
                </a:ext>
              </a:extLst>
            </p:cNvPr>
            <p:cNvSpPr/>
            <p:nvPr/>
          </p:nvSpPr>
          <p:spPr>
            <a:xfrm>
              <a:off x="6613665" y="1904047"/>
              <a:ext cx="228530" cy="396754"/>
            </a:xfrm>
            <a:custGeom>
              <a:avLst/>
              <a:gdLst>
                <a:gd name="connsiteX0" fmla="*/ 0 w 228530"/>
                <a:gd name="connsiteY0" fmla="*/ 38088 h 396754"/>
                <a:gd name="connsiteX1" fmla="*/ 0 w 228530"/>
                <a:gd name="connsiteY1" fmla="*/ 348351 h 396754"/>
                <a:gd name="connsiteX2" fmla="*/ 228531 w 228530"/>
                <a:gd name="connsiteY2" fmla="*/ 396755 h 396754"/>
                <a:gd name="connsiteX3" fmla="*/ 228531 w 228530"/>
                <a:gd name="connsiteY3" fmla="*/ 0 h 396754"/>
                <a:gd name="connsiteX4" fmla="*/ 96015 w 228530"/>
                <a:gd name="connsiteY4" fmla="*/ 324546 h 396754"/>
                <a:gd name="connsiteX5" fmla="*/ 31740 w 228530"/>
                <a:gd name="connsiteY5" fmla="*/ 311056 h 396754"/>
                <a:gd name="connsiteX6" fmla="*/ 31740 w 228530"/>
                <a:gd name="connsiteY6" fmla="*/ 73003 h 396754"/>
                <a:gd name="connsiteX7" fmla="*/ 96015 w 228530"/>
                <a:gd name="connsiteY7" fmla="*/ 61894 h 396754"/>
                <a:gd name="connsiteX8" fmla="*/ 195997 w 228530"/>
                <a:gd name="connsiteY8" fmla="*/ 342003 h 396754"/>
                <a:gd name="connsiteX9" fmla="*/ 122201 w 228530"/>
                <a:gd name="connsiteY9" fmla="*/ 330100 h 396754"/>
                <a:gd name="connsiteX10" fmla="*/ 122201 w 228530"/>
                <a:gd name="connsiteY10" fmla="*/ 57926 h 396754"/>
                <a:gd name="connsiteX11" fmla="*/ 195997 w 228530"/>
                <a:gd name="connsiteY11" fmla="*/ 45230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30" h="396754">
                  <a:moveTo>
                    <a:pt x="0" y="38088"/>
                  </a:moveTo>
                  <a:lnTo>
                    <a:pt x="0" y="348351"/>
                  </a:lnTo>
                  <a:lnTo>
                    <a:pt x="228531" y="396755"/>
                  </a:lnTo>
                  <a:lnTo>
                    <a:pt x="228531" y="0"/>
                  </a:lnTo>
                  <a:close/>
                  <a:moveTo>
                    <a:pt x="96015" y="324546"/>
                  </a:moveTo>
                  <a:lnTo>
                    <a:pt x="31740" y="311056"/>
                  </a:lnTo>
                  <a:lnTo>
                    <a:pt x="31740" y="73003"/>
                  </a:lnTo>
                  <a:lnTo>
                    <a:pt x="96015" y="61894"/>
                  </a:lnTo>
                  <a:close/>
                  <a:moveTo>
                    <a:pt x="195997" y="342003"/>
                  </a:moveTo>
                  <a:lnTo>
                    <a:pt x="122201" y="330100"/>
                  </a:lnTo>
                  <a:lnTo>
                    <a:pt x="122201" y="57926"/>
                  </a:lnTo>
                  <a:lnTo>
                    <a:pt x="195997" y="45230"/>
                  </a:lnTo>
                  <a:close/>
                </a:path>
              </a:pathLst>
            </a:custGeom>
            <a:solidFill>
              <a:schemeClr val="bg1"/>
            </a:solidFill>
            <a:ln w="78846" cap="flat">
              <a:noFill/>
              <a:prstDash val="solid"/>
              <a:miter/>
            </a:ln>
          </p:spPr>
          <p:txBody>
            <a:bodyPr rtlCol="0" anchor="ctr"/>
            <a:lstStyle/>
            <a:p>
              <a:endParaRPr lang="en-US" sz="1765"/>
            </a:p>
          </p:txBody>
        </p:sp>
        <p:sp>
          <p:nvSpPr>
            <p:cNvPr id="111" name="Freeform: Shape 110">
              <a:extLst>
                <a:ext uri="{FF2B5EF4-FFF2-40B4-BE49-F238E27FC236}">
                  <a16:creationId xmlns:a16="http://schemas.microsoft.com/office/drawing/2014/main" id="{6C1EF1FC-AD0F-4F4C-A4B0-CCD7C75620DE}"/>
                </a:ext>
              </a:extLst>
            </p:cNvPr>
            <p:cNvSpPr/>
            <p:nvPr/>
          </p:nvSpPr>
          <p:spPr>
            <a:xfrm>
              <a:off x="7103260" y="1904047"/>
              <a:ext cx="454681" cy="399928"/>
            </a:xfrm>
            <a:custGeom>
              <a:avLst/>
              <a:gdLst>
                <a:gd name="connsiteX0" fmla="*/ 226944 w 454681"/>
                <a:gd name="connsiteY0" fmla="*/ 0 h 399928"/>
                <a:gd name="connsiteX1" fmla="*/ 0 w 454681"/>
                <a:gd name="connsiteY1" fmla="*/ 42056 h 399928"/>
                <a:gd name="connsiteX2" fmla="*/ 0 w 454681"/>
                <a:gd name="connsiteY2" fmla="*/ 351525 h 399928"/>
                <a:gd name="connsiteX3" fmla="*/ 226944 w 454681"/>
                <a:gd name="connsiteY3" fmla="*/ 399929 h 399928"/>
                <a:gd name="connsiteX4" fmla="*/ 454681 w 454681"/>
                <a:gd name="connsiteY4" fmla="*/ 308675 h 399928"/>
                <a:gd name="connsiteX5" fmla="*/ 454681 w 454681"/>
                <a:gd name="connsiteY5" fmla="*/ 77764 h 399928"/>
                <a:gd name="connsiteX6" fmla="*/ 226944 w 454681"/>
                <a:gd name="connsiteY6" fmla="*/ 0 h 3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8">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112" name="Freeform: Shape 111">
              <a:extLst>
                <a:ext uri="{FF2B5EF4-FFF2-40B4-BE49-F238E27FC236}">
                  <a16:creationId xmlns:a16="http://schemas.microsoft.com/office/drawing/2014/main" id="{D3259E05-A8DF-488D-9D88-BFF864F3CEFB}"/>
                </a:ext>
              </a:extLst>
            </p:cNvPr>
            <p:cNvSpPr/>
            <p:nvPr/>
          </p:nvSpPr>
          <p:spPr>
            <a:xfrm>
              <a:off x="7103260" y="1904047"/>
              <a:ext cx="229324" cy="396754"/>
            </a:xfrm>
            <a:custGeom>
              <a:avLst/>
              <a:gdLst>
                <a:gd name="connsiteX0" fmla="*/ 0 w 229324"/>
                <a:gd name="connsiteY0" fmla="*/ 42056 h 396754"/>
                <a:gd name="connsiteX1" fmla="*/ 0 w 229324"/>
                <a:gd name="connsiteY1" fmla="*/ 348351 h 396754"/>
                <a:gd name="connsiteX2" fmla="*/ 229324 w 229324"/>
                <a:gd name="connsiteY2" fmla="*/ 396755 h 396754"/>
                <a:gd name="connsiteX3" fmla="*/ 229324 w 229324"/>
                <a:gd name="connsiteY3" fmla="*/ 0 h 396754"/>
                <a:gd name="connsiteX4" fmla="*/ 96808 w 229324"/>
                <a:gd name="connsiteY4" fmla="*/ 328513 h 396754"/>
                <a:gd name="connsiteX5" fmla="*/ 32534 w 229324"/>
                <a:gd name="connsiteY5" fmla="*/ 315023 h 396754"/>
                <a:gd name="connsiteX6" fmla="*/ 32534 w 229324"/>
                <a:gd name="connsiteY6" fmla="*/ 76970 h 396754"/>
                <a:gd name="connsiteX7" fmla="*/ 96808 w 229324"/>
                <a:gd name="connsiteY7" fmla="*/ 65861 h 396754"/>
                <a:gd name="connsiteX8" fmla="*/ 196790 w 229324"/>
                <a:gd name="connsiteY8" fmla="*/ 345970 h 396754"/>
                <a:gd name="connsiteX9" fmla="*/ 122994 w 229324"/>
                <a:gd name="connsiteY9" fmla="*/ 334068 h 396754"/>
                <a:gd name="connsiteX10" fmla="*/ 122994 w 229324"/>
                <a:gd name="connsiteY10" fmla="*/ 61894 h 396754"/>
                <a:gd name="connsiteX11" fmla="*/ 196790 w 229324"/>
                <a:gd name="connsiteY11" fmla="*/ 49198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2056"/>
                  </a:moveTo>
                  <a:lnTo>
                    <a:pt x="0" y="348351"/>
                  </a:lnTo>
                  <a:lnTo>
                    <a:pt x="229324" y="396755"/>
                  </a:lnTo>
                  <a:lnTo>
                    <a:pt x="229324" y="0"/>
                  </a:lnTo>
                  <a:close/>
                  <a:moveTo>
                    <a:pt x="96808" y="328513"/>
                  </a:moveTo>
                  <a:lnTo>
                    <a:pt x="32534" y="315023"/>
                  </a:lnTo>
                  <a:lnTo>
                    <a:pt x="32534" y="76970"/>
                  </a:lnTo>
                  <a:lnTo>
                    <a:pt x="96808" y="65861"/>
                  </a:lnTo>
                  <a:close/>
                  <a:moveTo>
                    <a:pt x="196790" y="345970"/>
                  </a:moveTo>
                  <a:lnTo>
                    <a:pt x="122994" y="334068"/>
                  </a:lnTo>
                  <a:lnTo>
                    <a:pt x="122994" y="61894"/>
                  </a:lnTo>
                  <a:lnTo>
                    <a:pt x="196790" y="49198"/>
                  </a:lnTo>
                  <a:close/>
                </a:path>
              </a:pathLst>
            </a:custGeom>
            <a:solidFill>
              <a:schemeClr val="bg1"/>
            </a:solidFill>
            <a:ln w="78846" cap="flat">
              <a:noFill/>
              <a:prstDash val="solid"/>
              <a:miter/>
            </a:ln>
          </p:spPr>
          <p:txBody>
            <a:bodyPr rtlCol="0" anchor="ctr"/>
            <a:lstStyle/>
            <a:p>
              <a:endParaRPr lang="en-US" sz="1765"/>
            </a:p>
          </p:txBody>
        </p:sp>
        <p:sp>
          <p:nvSpPr>
            <p:cNvPr id="113" name="Freeform: Shape 112">
              <a:extLst>
                <a:ext uri="{FF2B5EF4-FFF2-40B4-BE49-F238E27FC236}">
                  <a16:creationId xmlns:a16="http://schemas.microsoft.com/office/drawing/2014/main" id="{5E42A385-FFDF-4838-AE29-ABD5F8EFB1A2}"/>
                </a:ext>
              </a:extLst>
            </p:cNvPr>
            <p:cNvSpPr/>
            <p:nvPr/>
          </p:nvSpPr>
          <p:spPr>
            <a:xfrm>
              <a:off x="6351013" y="2334923"/>
              <a:ext cx="454681" cy="399929"/>
            </a:xfrm>
            <a:custGeom>
              <a:avLst/>
              <a:gdLst>
                <a:gd name="connsiteX0" fmla="*/ 226944 w 454681"/>
                <a:gd name="connsiteY0" fmla="*/ 0 h 399929"/>
                <a:gd name="connsiteX1" fmla="*/ 0 w 454681"/>
                <a:gd name="connsiteY1" fmla="*/ 41263 h 399929"/>
                <a:gd name="connsiteX2" fmla="*/ 0 w 454681"/>
                <a:gd name="connsiteY2" fmla="*/ 350731 h 399929"/>
                <a:gd name="connsiteX3" fmla="*/ 226944 w 454681"/>
                <a:gd name="connsiteY3" fmla="*/ 399929 h 399929"/>
                <a:gd name="connsiteX4" fmla="*/ 454681 w 454681"/>
                <a:gd name="connsiteY4" fmla="*/ 307882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1263"/>
                  </a:lnTo>
                  <a:lnTo>
                    <a:pt x="0" y="350731"/>
                  </a:lnTo>
                  <a:lnTo>
                    <a:pt x="226944" y="399929"/>
                  </a:lnTo>
                  <a:lnTo>
                    <a:pt x="454681" y="307882"/>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114" name="Freeform: Shape 113">
              <a:extLst>
                <a:ext uri="{FF2B5EF4-FFF2-40B4-BE49-F238E27FC236}">
                  <a16:creationId xmlns:a16="http://schemas.microsoft.com/office/drawing/2014/main" id="{1AB82F9F-2096-453C-AE8A-AC9A204ED488}"/>
                </a:ext>
              </a:extLst>
            </p:cNvPr>
            <p:cNvSpPr/>
            <p:nvPr/>
          </p:nvSpPr>
          <p:spPr>
            <a:xfrm>
              <a:off x="6354977" y="2338815"/>
              <a:ext cx="448539" cy="390551"/>
            </a:xfrm>
            <a:custGeom>
              <a:avLst/>
              <a:gdLst>
                <a:gd name="connsiteX0" fmla="*/ 231709 w 448539"/>
                <a:gd name="connsiteY0" fmla="*/ 389689 h 390551"/>
                <a:gd name="connsiteX1" fmla="*/ 438815 w 448539"/>
                <a:gd name="connsiteY1" fmla="*/ 310338 h 390551"/>
                <a:gd name="connsiteX2" fmla="*/ 448337 w 448539"/>
                <a:gd name="connsiteY2" fmla="*/ 296055 h 390551"/>
                <a:gd name="connsiteX3" fmla="*/ 448337 w 448539"/>
                <a:gd name="connsiteY3" fmla="*/ 89742 h 390551"/>
                <a:gd name="connsiteX4" fmla="*/ 438021 w 448539"/>
                <a:gd name="connsiteY4" fmla="*/ 72285 h 390551"/>
                <a:gd name="connsiteX5" fmla="*/ 228535 w 448539"/>
                <a:gd name="connsiteY5" fmla="*/ 869 h 390551"/>
                <a:gd name="connsiteX6" fmla="*/ 219013 w 448539"/>
                <a:gd name="connsiteY6" fmla="*/ 869 h 390551"/>
                <a:gd name="connsiteX7" fmla="*/ 12700 w 448539"/>
                <a:gd name="connsiteY7" fmla="*/ 38164 h 390551"/>
                <a:gd name="connsiteX8" fmla="*/ 4 w 448539"/>
                <a:gd name="connsiteY8" fmla="*/ 53241 h 390551"/>
                <a:gd name="connsiteX9" fmla="*/ 4 w 448539"/>
                <a:gd name="connsiteY9" fmla="*/ 334143 h 390551"/>
                <a:gd name="connsiteX10" fmla="*/ 11906 w 448539"/>
                <a:gd name="connsiteY10" fmla="*/ 349220 h 390551"/>
                <a:gd name="connsiteX11" fmla="*/ 220600 w 448539"/>
                <a:gd name="connsiteY11" fmla="*/ 389689 h 390551"/>
                <a:gd name="connsiteX12" fmla="*/ 231709 w 448539"/>
                <a:gd name="connsiteY12" fmla="*/ 389689 h 39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539" h="390551">
                  <a:moveTo>
                    <a:pt x="231709" y="389689"/>
                  </a:moveTo>
                  <a:lnTo>
                    <a:pt x="438815" y="310338"/>
                  </a:lnTo>
                  <a:cubicBezTo>
                    <a:pt x="444815" y="308227"/>
                    <a:pt x="448697" y="302403"/>
                    <a:pt x="448337" y="296055"/>
                  </a:cubicBezTo>
                  <a:lnTo>
                    <a:pt x="448337" y="89742"/>
                  </a:lnTo>
                  <a:cubicBezTo>
                    <a:pt x="449549" y="82196"/>
                    <a:pt x="445214" y="74864"/>
                    <a:pt x="438021" y="72285"/>
                  </a:cubicBezTo>
                  <a:lnTo>
                    <a:pt x="228535" y="869"/>
                  </a:lnTo>
                  <a:cubicBezTo>
                    <a:pt x="225466" y="-290"/>
                    <a:pt x="222081" y="-290"/>
                    <a:pt x="219013" y="869"/>
                  </a:cubicBezTo>
                  <a:lnTo>
                    <a:pt x="12700" y="38164"/>
                  </a:lnTo>
                  <a:cubicBezTo>
                    <a:pt x="5314" y="39346"/>
                    <a:pt x="-90" y="45758"/>
                    <a:pt x="4" y="53241"/>
                  </a:cubicBezTo>
                  <a:lnTo>
                    <a:pt x="4" y="334143"/>
                  </a:lnTo>
                  <a:cubicBezTo>
                    <a:pt x="-158" y="341372"/>
                    <a:pt x="4836" y="347696"/>
                    <a:pt x="11906" y="349220"/>
                  </a:cubicBezTo>
                  <a:lnTo>
                    <a:pt x="220600" y="389689"/>
                  </a:lnTo>
                  <a:cubicBezTo>
                    <a:pt x="224212" y="390839"/>
                    <a:pt x="228096" y="390839"/>
                    <a:pt x="231709" y="389689"/>
                  </a:cubicBezTo>
                  <a:close/>
                </a:path>
              </a:pathLst>
            </a:custGeom>
            <a:noFill/>
            <a:ln w="78846" cap="flat">
              <a:noFill/>
              <a:prstDash val="solid"/>
              <a:miter/>
            </a:ln>
          </p:spPr>
          <p:txBody>
            <a:bodyPr rtlCol="0" anchor="ctr"/>
            <a:lstStyle/>
            <a:p>
              <a:endParaRPr lang="en-US" sz="1765"/>
            </a:p>
          </p:txBody>
        </p:sp>
        <p:sp>
          <p:nvSpPr>
            <p:cNvPr id="115" name="Freeform: Shape 114">
              <a:extLst>
                <a:ext uri="{FF2B5EF4-FFF2-40B4-BE49-F238E27FC236}">
                  <a16:creationId xmlns:a16="http://schemas.microsoft.com/office/drawing/2014/main" id="{A528EA2D-E203-4CC1-A38A-5CB69B09180E}"/>
                </a:ext>
              </a:extLst>
            </p:cNvPr>
            <p:cNvSpPr/>
            <p:nvPr/>
          </p:nvSpPr>
          <p:spPr>
            <a:xfrm>
              <a:off x="6351013" y="2331749"/>
              <a:ext cx="229324" cy="403103"/>
            </a:xfrm>
            <a:custGeom>
              <a:avLst/>
              <a:gdLst>
                <a:gd name="connsiteX0" fmla="*/ 0 w 229324"/>
                <a:gd name="connsiteY0" fmla="*/ 44437 h 403103"/>
                <a:gd name="connsiteX1" fmla="*/ 0 w 229324"/>
                <a:gd name="connsiteY1" fmla="*/ 353905 h 403103"/>
                <a:gd name="connsiteX2" fmla="*/ 229324 w 229324"/>
                <a:gd name="connsiteY2" fmla="*/ 403103 h 403103"/>
                <a:gd name="connsiteX3" fmla="*/ 229324 w 229324"/>
                <a:gd name="connsiteY3" fmla="*/ 0 h 403103"/>
                <a:gd name="connsiteX4" fmla="*/ 96808 w 229324"/>
                <a:gd name="connsiteY4" fmla="*/ 330894 h 403103"/>
                <a:gd name="connsiteX5" fmla="*/ 32534 w 229324"/>
                <a:gd name="connsiteY5" fmla="*/ 317404 h 403103"/>
                <a:gd name="connsiteX6" fmla="*/ 32534 w 229324"/>
                <a:gd name="connsiteY6" fmla="*/ 79351 h 403103"/>
                <a:gd name="connsiteX7" fmla="*/ 96808 w 229324"/>
                <a:gd name="connsiteY7" fmla="*/ 68242 h 403103"/>
                <a:gd name="connsiteX8" fmla="*/ 196790 w 229324"/>
                <a:gd name="connsiteY8" fmla="*/ 349144 h 403103"/>
                <a:gd name="connsiteX9" fmla="*/ 122994 w 229324"/>
                <a:gd name="connsiteY9" fmla="*/ 337242 h 403103"/>
                <a:gd name="connsiteX10" fmla="*/ 122994 w 229324"/>
                <a:gd name="connsiteY10" fmla="*/ 64274 h 403103"/>
                <a:gd name="connsiteX11" fmla="*/ 196790 w 229324"/>
                <a:gd name="connsiteY11" fmla="*/ 51578 h 40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403103">
                  <a:moveTo>
                    <a:pt x="0" y="44437"/>
                  </a:moveTo>
                  <a:lnTo>
                    <a:pt x="0" y="353905"/>
                  </a:lnTo>
                  <a:lnTo>
                    <a:pt x="229324" y="403103"/>
                  </a:lnTo>
                  <a:lnTo>
                    <a:pt x="229324" y="0"/>
                  </a:lnTo>
                  <a:close/>
                  <a:moveTo>
                    <a:pt x="96808" y="330894"/>
                  </a:moveTo>
                  <a:lnTo>
                    <a:pt x="32534" y="317404"/>
                  </a:lnTo>
                  <a:lnTo>
                    <a:pt x="32534" y="79351"/>
                  </a:lnTo>
                  <a:lnTo>
                    <a:pt x="96808" y="68242"/>
                  </a:lnTo>
                  <a:close/>
                  <a:moveTo>
                    <a:pt x="196790" y="349144"/>
                  </a:moveTo>
                  <a:lnTo>
                    <a:pt x="122994" y="337242"/>
                  </a:lnTo>
                  <a:lnTo>
                    <a:pt x="122994" y="64274"/>
                  </a:lnTo>
                  <a:lnTo>
                    <a:pt x="196790" y="51578"/>
                  </a:lnTo>
                  <a:close/>
                </a:path>
              </a:pathLst>
            </a:custGeom>
            <a:solidFill>
              <a:schemeClr val="bg1"/>
            </a:solidFill>
            <a:ln w="78846" cap="flat">
              <a:noFill/>
              <a:prstDash val="solid"/>
              <a:miter/>
            </a:ln>
          </p:spPr>
          <p:txBody>
            <a:bodyPr rtlCol="0" anchor="ctr"/>
            <a:lstStyle/>
            <a:p>
              <a:endParaRPr lang="en-US" sz="1765"/>
            </a:p>
          </p:txBody>
        </p:sp>
        <p:sp>
          <p:nvSpPr>
            <p:cNvPr id="116" name="Freeform: Shape 115">
              <a:extLst>
                <a:ext uri="{FF2B5EF4-FFF2-40B4-BE49-F238E27FC236}">
                  <a16:creationId xmlns:a16="http://schemas.microsoft.com/office/drawing/2014/main" id="{604A37A5-5B84-45DB-BFC3-87C3B375036C}"/>
                </a:ext>
              </a:extLst>
            </p:cNvPr>
            <p:cNvSpPr/>
            <p:nvPr/>
          </p:nvSpPr>
          <p:spPr>
            <a:xfrm>
              <a:off x="6841402" y="2338097"/>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117" name="Freeform: Shape 116">
              <a:extLst>
                <a:ext uri="{FF2B5EF4-FFF2-40B4-BE49-F238E27FC236}">
                  <a16:creationId xmlns:a16="http://schemas.microsoft.com/office/drawing/2014/main" id="{B52EF8A8-8680-47BF-8C03-5686973850B6}"/>
                </a:ext>
              </a:extLst>
            </p:cNvPr>
            <p:cNvSpPr/>
            <p:nvPr/>
          </p:nvSpPr>
          <p:spPr>
            <a:xfrm>
              <a:off x="6841402" y="2341271"/>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5339 h 396755"/>
                <a:gd name="connsiteX5" fmla="*/ 32534 w 229324"/>
                <a:gd name="connsiteY5" fmla="*/ 311849 h 396755"/>
                <a:gd name="connsiteX6" fmla="*/ 32534 w 229324"/>
                <a:gd name="connsiteY6" fmla="*/ 73796 h 396755"/>
                <a:gd name="connsiteX7" fmla="*/ 96808 w 229324"/>
                <a:gd name="connsiteY7" fmla="*/ 62687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5339"/>
                  </a:moveTo>
                  <a:lnTo>
                    <a:pt x="32534" y="311849"/>
                  </a:lnTo>
                  <a:lnTo>
                    <a:pt x="32534" y="73796"/>
                  </a:lnTo>
                  <a:lnTo>
                    <a:pt x="96808" y="62687"/>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20776855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ABD7E19-8895-4A0F-B83D-EE19D46C73E3}"/>
              </a:ext>
            </a:extLst>
          </p:cNvPr>
          <p:cNvSpPr txBox="1"/>
          <p:nvPr/>
        </p:nvSpPr>
        <p:spPr>
          <a:xfrm>
            <a:off x="1374906" y="5415979"/>
            <a:ext cx="2420004" cy="1007690"/>
          </a:xfrm>
          <a:prstGeom prst="rect">
            <a:avLst/>
          </a:prstGeom>
          <a:noFill/>
        </p:spPr>
        <p:txBody>
          <a:bodyPr wrap="square" lIns="140589" tIns="140589" rIns="140589" bIns="140589"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67">
                <a:ln w="0"/>
                <a:solidFill>
                  <a:schemeClr val="tx1"/>
                </a:solidFill>
              </a:rPr>
              <a:t>Manage and </a:t>
            </a:r>
            <a:br>
              <a:rPr lang="en-US" sz="1567">
                <a:ln w="0"/>
                <a:solidFill>
                  <a:schemeClr val="tx1"/>
                </a:solidFill>
              </a:rPr>
            </a:br>
            <a:r>
              <a:rPr lang="en-US" sz="1567">
                <a:ln w="0"/>
                <a:solidFill>
                  <a:schemeClr val="tx1"/>
                </a:solidFill>
              </a:rPr>
              <a:t>operate Kubernetes with ease </a:t>
            </a:r>
          </a:p>
        </p:txBody>
      </p:sp>
      <p:sp>
        <p:nvSpPr>
          <p:cNvPr id="29" name="TextBox 28">
            <a:extLst>
              <a:ext uri="{FF2B5EF4-FFF2-40B4-BE49-F238E27FC236}">
                <a16:creationId xmlns:a16="http://schemas.microsoft.com/office/drawing/2014/main" id="{5FCB6C93-BCB8-41B1-BB0D-D1DF9FB7420A}"/>
              </a:ext>
            </a:extLst>
          </p:cNvPr>
          <p:cNvSpPr txBox="1"/>
          <p:nvPr/>
        </p:nvSpPr>
        <p:spPr>
          <a:xfrm>
            <a:off x="6061361" y="5425032"/>
            <a:ext cx="2420004" cy="1007690"/>
          </a:xfrm>
          <a:prstGeom prst="rect">
            <a:avLst/>
          </a:prstGeom>
          <a:noFill/>
        </p:spPr>
        <p:txBody>
          <a:bodyPr wrap="square" lIns="140589" tIns="140589" rIns="140589" bIns="140589"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67">
                <a:ln w="0"/>
                <a:solidFill>
                  <a:schemeClr val="tx1"/>
                </a:solidFill>
              </a:rPr>
              <a:t>Build on an </a:t>
            </a:r>
            <a:br>
              <a:rPr lang="en-US" sz="1567">
                <a:ln w="0"/>
                <a:solidFill>
                  <a:schemeClr val="tx1"/>
                </a:solidFill>
              </a:rPr>
            </a:br>
            <a:r>
              <a:rPr lang="en-US" sz="1567">
                <a:ln w="0"/>
                <a:solidFill>
                  <a:schemeClr val="tx1"/>
                </a:solidFill>
              </a:rPr>
              <a:t>enterprise-grade, </a:t>
            </a:r>
            <a:br>
              <a:rPr lang="en-US" sz="1567">
                <a:ln w="0"/>
                <a:solidFill>
                  <a:schemeClr val="tx1"/>
                </a:solidFill>
              </a:rPr>
            </a:br>
            <a:r>
              <a:rPr lang="en-US" sz="1567">
                <a:ln w="0"/>
                <a:solidFill>
                  <a:schemeClr val="tx1"/>
                </a:solidFill>
              </a:rPr>
              <a:t>secure platform</a:t>
            </a:r>
          </a:p>
        </p:txBody>
      </p:sp>
      <p:sp>
        <p:nvSpPr>
          <p:cNvPr id="31" name="TextBox 30">
            <a:extLst>
              <a:ext uri="{FF2B5EF4-FFF2-40B4-BE49-F238E27FC236}">
                <a16:creationId xmlns:a16="http://schemas.microsoft.com/office/drawing/2014/main" id="{401F5984-4A5C-454F-8F93-FA65F97164F7}"/>
              </a:ext>
            </a:extLst>
          </p:cNvPr>
          <p:cNvSpPr txBox="1"/>
          <p:nvPr/>
        </p:nvSpPr>
        <p:spPr>
          <a:xfrm>
            <a:off x="3713669" y="5415980"/>
            <a:ext cx="2420004" cy="1013573"/>
          </a:xfrm>
          <a:prstGeom prst="rect">
            <a:avLst/>
          </a:prstGeom>
          <a:noFill/>
        </p:spPr>
        <p:txBody>
          <a:bodyPr wrap="square" lIns="140589" tIns="140589" rIns="140589" bIns="140589"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67">
                <a:ln w="0"/>
                <a:solidFill>
                  <a:schemeClr val="tx1"/>
                </a:solidFill>
              </a:rPr>
              <a:t>Accelerate </a:t>
            </a:r>
            <a:br>
              <a:rPr lang="en-US" sz="1567">
                <a:ln w="0"/>
                <a:solidFill>
                  <a:schemeClr val="tx1"/>
                </a:solidFill>
              </a:rPr>
            </a:br>
            <a:r>
              <a:rPr lang="en-US" sz="1567">
                <a:ln w="0"/>
                <a:solidFill>
                  <a:schemeClr val="tx1"/>
                </a:solidFill>
              </a:rPr>
              <a:t>containerized app development</a:t>
            </a:r>
          </a:p>
        </p:txBody>
      </p:sp>
      <p:sp>
        <p:nvSpPr>
          <p:cNvPr id="33" name="TextBox 32">
            <a:extLst>
              <a:ext uri="{FF2B5EF4-FFF2-40B4-BE49-F238E27FC236}">
                <a16:creationId xmlns:a16="http://schemas.microsoft.com/office/drawing/2014/main" id="{1899723A-2E85-49A0-A4BE-495101259CE4}"/>
              </a:ext>
            </a:extLst>
          </p:cNvPr>
          <p:cNvSpPr txBox="1"/>
          <p:nvPr/>
        </p:nvSpPr>
        <p:spPr>
          <a:xfrm>
            <a:off x="8397274" y="5415979"/>
            <a:ext cx="2420004" cy="1007690"/>
          </a:xfrm>
          <a:prstGeom prst="rect">
            <a:avLst/>
          </a:prstGeom>
          <a:noFill/>
        </p:spPr>
        <p:txBody>
          <a:bodyPr wrap="square" lIns="140589" tIns="140589" rIns="140589" bIns="140589"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67" dirty="0">
                <a:ln w="0"/>
                <a:solidFill>
                  <a:schemeClr val="tx1"/>
                </a:solidFill>
              </a:rPr>
              <a:t>Run any </a:t>
            </a:r>
            <a:br>
              <a:rPr lang="en-US" sz="1567" dirty="0">
                <a:ln w="0"/>
                <a:solidFill>
                  <a:schemeClr val="tx1"/>
                </a:solidFill>
              </a:rPr>
            </a:br>
            <a:r>
              <a:rPr lang="en-US" sz="1567" dirty="0">
                <a:ln w="0"/>
                <a:solidFill>
                  <a:schemeClr val="tx1"/>
                </a:solidFill>
              </a:rPr>
              <a:t>workload </a:t>
            </a:r>
            <a:br>
              <a:rPr lang="en-US" sz="1567" dirty="0">
                <a:ln w="0"/>
                <a:solidFill>
                  <a:schemeClr val="tx1"/>
                </a:solidFill>
              </a:rPr>
            </a:br>
            <a:r>
              <a:rPr lang="en-US" sz="1567" dirty="0">
                <a:ln w="0"/>
                <a:solidFill>
                  <a:schemeClr val="tx1"/>
                </a:solidFill>
              </a:rPr>
              <a:t>anywhere</a:t>
            </a:r>
          </a:p>
        </p:txBody>
      </p:sp>
      <p:sp>
        <p:nvSpPr>
          <p:cNvPr id="4" name="Title 3"/>
          <p:cNvSpPr>
            <a:spLocks noGrp="1"/>
          </p:cNvSpPr>
          <p:nvPr>
            <p:ph type="title"/>
          </p:nvPr>
        </p:nvSpPr>
        <p:spPr>
          <a:xfrm>
            <a:off x="456796" y="621225"/>
            <a:ext cx="11304865" cy="402245"/>
          </a:xfrm>
        </p:spPr>
        <p:txBody>
          <a:bodyPr/>
          <a:lstStyle/>
          <a:p>
            <a:r>
              <a:rPr lang="en-US" dirty="0">
                <a:solidFill>
                  <a:srgbClr val="0078D4"/>
                </a:solidFill>
                <a:cs typeface="Segoe UI"/>
              </a:rPr>
              <a:t>Kubernetes on Azure</a:t>
            </a:r>
            <a:endParaRPr lang="en-US" dirty="0"/>
          </a:p>
        </p:txBody>
      </p:sp>
      <p:sp>
        <p:nvSpPr>
          <p:cNvPr id="42" name="TextBox 41">
            <a:extLst>
              <a:ext uri="{FF2B5EF4-FFF2-40B4-BE49-F238E27FC236}">
                <a16:creationId xmlns:a16="http://schemas.microsoft.com/office/drawing/2014/main" id="{A64FAED4-1F7B-4ED0-80E2-4E964E7C503B}"/>
              </a:ext>
            </a:extLst>
          </p:cNvPr>
          <p:cNvSpPr txBox="1"/>
          <p:nvPr/>
        </p:nvSpPr>
        <p:spPr>
          <a:xfrm>
            <a:off x="1034473" y="1759284"/>
            <a:ext cx="2719816" cy="591657"/>
          </a:xfrm>
          <a:prstGeom prst="rect">
            <a:avLst/>
          </a:prstGeom>
          <a:noFill/>
        </p:spPr>
        <p:txBody>
          <a:bodyPr wrap="square" lIns="140589" tIns="140589" rIns="140589" bIns="140589" rtlCol="0">
            <a:spAutoFit/>
          </a:bodyPr>
          <a:lstStyle/>
          <a:p>
            <a:pPr algn="ctr" defTabSz="896181">
              <a:spcAft>
                <a:spcPts val="575"/>
              </a:spcAft>
              <a:defRPr/>
            </a:pPr>
            <a:r>
              <a:rPr lang="en-US" sz="1961">
                <a:solidFill>
                  <a:srgbClr val="0078D4"/>
                </a:solidFill>
                <a:latin typeface="Segoe UI Semibold" panose="020B0702040204020203" pitchFamily="34" charset="0"/>
                <a:cs typeface="Segoe UI Semibold" panose="020B0702040204020203" pitchFamily="34" charset="0"/>
              </a:rPr>
              <a:t>Portable</a:t>
            </a:r>
          </a:p>
        </p:txBody>
      </p:sp>
      <p:sp>
        <p:nvSpPr>
          <p:cNvPr id="43" name="TextBox 42">
            <a:extLst>
              <a:ext uri="{FF2B5EF4-FFF2-40B4-BE49-F238E27FC236}">
                <a16:creationId xmlns:a16="http://schemas.microsoft.com/office/drawing/2014/main" id="{D25E3173-FBAC-4E91-B68D-16A040B21EB4}"/>
              </a:ext>
            </a:extLst>
          </p:cNvPr>
          <p:cNvSpPr txBox="1"/>
          <p:nvPr/>
        </p:nvSpPr>
        <p:spPr>
          <a:xfrm>
            <a:off x="4735997" y="1759284"/>
            <a:ext cx="2719816" cy="591657"/>
          </a:xfrm>
          <a:prstGeom prst="rect">
            <a:avLst/>
          </a:prstGeom>
          <a:noFill/>
        </p:spPr>
        <p:txBody>
          <a:bodyPr wrap="square" lIns="140589" tIns="140589" rIns="140589" bIns="140589" rtlCol="0">
            <a:spAutoFit/>
          </a:bodyPr>
          <a:lstStyle/>
          <a:p>
            <a:pPr algn="ctr" defTabSz="896181">
              <a:spcAft>
                <a:spcPts val="575"/>
              </a:spcAft>
              <a:defRPr/>
            </a:pPr>
            <a:r>
              <a:rPr lang="en-US" sz="1961">
                <a:solidFill>
                  <a:srgbClr val="0078D4"/>
                </a:solidFill>
                <a:latin typeface="Segoe UI Semibold" panose="020B0702040204020203" pitchFamily="34" charset="0"/>
                <a:cs typeface="Segoe UI Semibold" panose="020B0702040204020203" pitchFamily="34" charset="0"/>
              </a:rPr>
              <a:t>Extensible</a:t>
            </a:r>
          </a:p>
        </p:txBody>
      </p:sp>
      <p:sp>
        <p:nvSpPr>
          <p:cNvPr id="44" name="TextBox 43">
            <a:extLst>
              <a:ext uri="{FF2B5EF4-FFF2-40B4-BE49-F238E27FC236}">
                <a16:creationId xmlns:a16="http://schemas.microsoft.com/office/drawing/2014/main" id="{FE5B1F6E-6FB6-42FE-BACC-97FA738B0122}"/>
              </a:ext>
            </a:extLst>
          </p:cNvPr>
          <p:cNvSpPr txBox="1"/>
          <p:nvPr/>
        </p:nvSpPr>
        <p:spPr>
          <a:xfrm>
            <a:off x="8133828" y="1717269"/>
            <a:ext cx="3327204" cy="591657"/>
          </a:xfrm>
          <a:prstGeom prst="rect">
            <a:avLst/>
          </a:prstGeom>
          <a:noFill/>
        </p:spPr>
        <p:txBody>
          <a:bodyPr wrap="square" lIns="140589" tIns="140589" rIns="140589" bIns="140589" rtlCol="0">
            <a:spAutoFit/>
          </a:bodyPr>
          <a:lstStyle/>
          <a:p>
            <a:pPr algn="ctr" defTabSz="896181">
              <a:spcAft>
                <a:spcPts val="575"/>
              </a:spcAft>
              <a:defRPr/>
            </a:pPr>
            <a:r>
              <a:rPr lang="en-US" sz="1961">
                <a:solidFill>
                  <a:srgbClr val="0078D4"/>
                </a:solidFill>
                <a:latin typeface="Segoe UI Semibold" panose="020B0702040204020203" pitchFamily="34" charset="0"/>
                <a:cs typeface="Segoe UI Semibold" panose="020B0702040204020203" pitchFamily="34" charset="0"/>
              </a:rPr>
              <a:t>Self-healing</a:t>
            </a:r>
          </a:p>
        </p:txBody>
      </p:sp>
      <p:cxnSp>
        <p:nvCxnSpPr>
          <p:cNvPr id="45" name="Straight Connector 44">
            <a:extLst>
              <a:ext uri="{FF2B5EF4-FFF2-40B4-BE49-F238E27FC236}">
                <a16:creationId xmlns:a16="http://schemas.microsoft.com/office/drawing/2014/main" id="{335D4F74-C666-4AA1-AB09-D3C434E17381}"/>
              </a:ext>
            </a:extLst>
          </p:cNvPr>
          <p:cNvCxnSpPr>
            <a:cxnSpLocks/>
          </p:cNvCxnSpPr>
          <p:nvPr/>
        </p:nvCxnSpPr>
        <p:spPr>
          <a:xfrm flipV="1">
            <a:off x="6095906" y="2642251"/>
            <a:ext cx="0" cy="515535"/>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1A675AA-73D1-4906-9A3F-4906CC223469}"/>
              </a:ext>
            </a:extLst>
          </p:cNvPr>
          <p:cNvSpPr/>
          <p:nvPr/>
        </p:nvSpPr>
        <p:spPr bwMode="auto">
          <a:xfrm rot="16200000">
            <a:off x="2323796" y="2411140"/>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sp>
        <p:nvSpPr>
          <p:cNvPr id="38" name="Oval 37">
            <a:extLst>
              <a:ext uri="{FF2B5EF4-FFF2-40B4-BE49-F238E27FC236}">
                <a16:creationId xmlns:a16="http://schemas.microsoft.com/office/drawing/2014/main" id="{21FD8B83-97B5-49C3-906E-4DC9C8D8F578}"/>
              </a:ext>
            </a:extLst>
          </p:cNvPr>
          <p:cNvSpPr/>
          <p:nvPr/>
        </p:nvSpPr>
        <p:spPr bwMode="auto">
          <a:xfrm rot="16200000">
            <a:off x="6025319" y="2411140"/>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sp>
        <p:nvSpPr>
          <p:cNvPr id="39" name="Oval 38">
            <a:extLst>
              <a:ext uri="{FF2B5EF4-FFF2-40B4-BE49-F238E27FC236}">
                <a16:creationId xmlns:a16="http://schemas.microsoft.com/office/drawing/2014/main" id="{9B1BF53F-80AB-4C10-A05C-B03BF52B9FD1}"/>
              </a:ext>
            </a:extLst>
          </p:cNvPr>
          <p:cNvSpPr/>
          <p:nvPr/>
        </p:nvSpPr>
        <p:spPr bwMode="auto">
          <a:xfrm rot="16200000">
            <a:off x="9726844" y="2411140"/>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cxnSp>
        <p:nvCxnSpPr>
          <p:cNvPr id="40" name="Straight Connector 39">
            <a:extLst>
              <a:ext uri="{FF2B5EF4-FFF2-40B4-BE49-F238E27FC236}">
                <a16:creationId xmlns:a16="http://schemas.microsoft.com/office/drawing/2014/main" id="{070939F8-7C7E-41ED-BD15-9E51DFAE4FFD}"/>
              </a:ext>
            </a:extLst>
          </p:cNvPr>
          <p:cNvCxnSpPr>
            <a:cxnSpLocks/>
          </p:cNvCxnSpPr>
          <p:nvPr/>
        </p:nvCxnSpPr>
        <p:spPr>
          <a:xfrm>
            <a:off x="2625916" y="2481727"/>
            <a:ext cx="3238458"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D6C984-AA9C-454D-AF1C-202813D7E3B2}"/>
              </a:ext>
            </a:extLst>
          </p:cNvPr>
          <p:cNvCxnSpPr>
            <a:cxnSpLocks/>
          </p:cNvCxnSpPr>
          <p:nvPr/>
        </p:nvCxnSpPr>
        <p:spPr>
          <a:xfrm>
            <a:off x="6327438" y="2481727"/>
            <a:ext cx="3238458"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4C94F5-2953-41A0-89E8-151F2952D50F}"/>
              </a:ext>
            </a:extLst>
          </p:cNvPr>
          <p:cNvSpPr/>
          <p:nvPr/>
        </p:nvSpPr>
        <p:spPr bwMode="auto">
          <a:xfrm rot="16200000">
            <a:off x="2514321" y="5230298"/>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sp>
        <p:nvSpPr>
          <p:cNvPr id="22" name="Oval 21">
            <a:extLst>
              <a:ext uri="{FF2B5EF4-FFF2-40B4-BE49-F238E27FC236}">
                <a16:creationId xmlns:a16="http://schemas.microsoft.com/office/drawing/2014/main" id="{2A7F81CC-D73C-474D-8B84-BD033B5FA5C1}"/>
              </a:ext>
            </a:extLst>
          </p:cNvPr>
          <p:cNvSpPr/>
          <p:nvPr/>
        </p:nvSpPr>
        <p:spPr bwMode="auto">
          <a:xfrm rot="16200000">
            <a:off x="7191847" y="5230299"/>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cxnSp>
        <p:nvCxnSpPr>
          <p:cNvPr id="25" name="Straight Connector 24">
            <a:extLst>
              <a:ext uri="{FF2B5EF4-FFF2-40B4-BE49-F238E27FC236}">
                <a16:creationId xmlns:a16="http://schemas.microsoft.com/office/drawing/2014/main" id="{AD9B6EB2-3561-49B4-B58F-4015855C6F87}"/>
              </a:ext>
            </a:extLst>
          </p:cNvPr>
          <p:cNvCxnSpPr>
            <a:cxnSpLocks/>
          </p:cNvCxnSpPr>
          <p:nvPr/>
        </p:nvCxnSpPr>
        <p:spPr>
          <a:xfrm>
            <a:off x="7445888" y="5300884"/>
            <a:ext cx="197185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CAEF84-C749-4E4B-8D7B-69451FEA7125}"/>
              </a:ext>
            </a:extLst>
          </p:cNvPr>
          <p:cNvCxnSpPr>
            <a:cxnSpLocks/>
          </p:cNvCxnSpPr>
          <p:nvPr/>
        </p:nvCxnSpPr>
        <p:spPr>
          <a:xfrm flipV="1">
            <a:off x="6095906" y="4693116"/>
            <a:ext cx="0" cy="515535"/>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78F0A4F-ACE8-4C81-9F39-9BB23F7A90EB}"/>
              </a:ext>
            </a:extLst>
          </p:cNvPr>
          <p:cNvGrpSpPr/>
          <p:nvPr/>
        </p:nvGrpSpPr>
        <p:grpSpPr>
          <a:xfrm>
            <a:off x="5107394" y="2932372"/>
            <a:ext cx="1977027" cy="1977027"/>
            <a:chOff x="5209663" y="3518122"/>
            <a:chExt cx="2016957" cy="2016957"/>
          </a:xfrm>
        </p:grpSpPr>
        <p:sp>
          <p:nvSpPr>
            <p:cNvPr id="26" name="Oval 25">
              <a:extLst>
                <a:ext uri="{FF2B5EF4-FFF2-40B4-BE49-F238E27FC236}">
                  <a16:creationId xmlns:a16="http://schemas.microsoft.com/office/drawing/2014/main" id="{690BBFBD-922A-4B55-9451-E138544E3729}"/>
                </a:ext>
              </a:extLst>
            </p:cNvPr>
            <p:cNvSpPr/>
            <p:nvPr/>
          </p:nvSpPr>
          <p:spPr bwMode="auto">
            <a:xfrm>
              <a:off x="5209663" y="3518122"/>
              <a:ext cx="2016957" cy="2016957"/>
            </a:xfrm>
            <a:prstGeom prst="ellipse">
              <a:avLst/>
            </a:prstGeom>
            <a:solidFill>
              <a:schemeClr val="bg1"/>
            </a:solid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err="1">
                <a:solidFill>
                  <a:srgbClr val="505050"/>
                </a:solidFill>
                <a:latin typeface="Segoe UI"/>
                <a:cs typeface="Segoe UI" pitchFamily="34" charset="0"/>
              </a:endParaRPr>
            </a:p>
          </p:txBody>
        </p:sp>
        <p:grpSp>
          <p:nvGrpSpPr>
            <p:cNvPr id="46" name="Graphic 13">
              <a:extLst>
                <a:ext uri="{FF2B5EF4-FFF2-40B4-BE49-F238E27FC236}">
                  <a16:creationId xmlns:a16="http://schemas.microsoft.com/office/drawing/2014/main" id="{3F5E00F9-146F-456A-95F0-19F9D8D7CBEB}"/>
                </a:ext>
              </a:extLst>
            </p:cNvPr>
            <p:cNvGrpSpPr/>
            <p:nvPr/>
          </p:nvGrpSpPr>
          <p:grpSpPr>
            <a:xfrm>
              <a:off x="5633741" y="3951514"/>
              <a:ext cx="1165968" cy="1148029"/>
              <a:chOff x="4854743" y="2207523"/>
              <a:chExt cx="2476499" cy="2438399"/>
            </a:xfrm>
          </p:grpSpPr>
          <p:sp>
            <p:nvSpPr>
              <p:cNvPr id="47" name="Freeform: Shape 46">
                <a:extLst>
                  <a:ext uri="{FF2B5EF4-FFF2-40B4-BE49-F238E27FC236}">
                    <a16:creationId xmlns:a16="http://schemas.microsoft.com/office/drawing/2014/main" id="{85E20235-AC17-4ADD-BD11-55B1F78E3F58}"/>
                  </a:ext>
                </a:extLst>
              </p:cNvPr>
              <p:cNvSpPr/>
              <p:nvPr/>
            </p:nvSpPr>
            <p:spPr>
              <a:xfrm>
                <a:off x="4854743" y="2207523"/>
                <a:ext cx="2476499" cy="2438399"/>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214">
                  <a:defRPr/>
                </a:pPr>
                <a:endParaRPr lang="en-IN">
                  <a:solidFill>
                    <a:srgbClr val="505050"/>
                  </a:solidFill>
                  <a:latin typeface="Segoe UI"/>
                </a:endParaRPr>
              </a:p>
            </p:txBody>
          </p:sp>
          <p:sp>
            <p:nvSpPr>
              <p:cNvPr id="48" name="Freeform: Shape 47">
                <a:extLst>
                  <a:ext uri="{FF2B5EF4-FFF2-40B4-BE49-F238E27FC236}">
                    <a16:creationId xmlns:a16="http://schemas.microsoft.com/office/drawing/2014/main" id="{01AE0B3F-2860-4777-B13F-95409306339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214">
                  <a:defRPr/>
                </a:pPr>
                <a:endParaRPr lang="en-IN">
                  <a:solidFill>
                    <a:srgbClr val="505050"/>
                  </a:solidFill>
                  <a:latin typeface="Segoe UI"/>
                </a:endParaRPr>
              </a:p>
            </p:txBody>
          </p:sp>
          <p:sp>
            <p:nvSpPr>
              <p:cNvPr id="49" name="Freeform: Shape 48">
                <a:extLst>
                  <a:ext uri="{FF2B5EF4-FFF2-40B4-BE49-F238E27FC236}">
                    <a16:creationId xmlns:a16="http://schemas.microsoft.com/office/drawing/2014/main" id="{E4F1410E-B7EC-4E9D-86C3-886697C6D9EC}"/>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214">
                  <a:defRPr/>
                </a:pPr>
                <a:endParaRPr lang="en-IN">
                  <a:solidFill>
                    <a:srgbClr val="505050"/>
                  </a:solidFill>
                  <a:latin typeface="Segoe UI"/>
                </a:endParaRPr>
              </a:p>
            </p:txBody>
          </p:sp>
          <p:sp>
            <p:nvSpPr>
              <p:cNvPr id="50" name="Freeform: Shape 49">
                <a:extLst>
                  <a:ext uri="{FF2B5EF4-FFF2-40B4-BE49-F238E27FC236}">
                    <a16:creationId xmlns:a16="http://schemas.microsoft.com/office/drawing/2014/main" id="{B4E2E2D5-4699-421F-92D1-947F7EBB92C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214">
                  <a:defRPr/>
                </a:pPr>
                <a:endParaRPr lang="en-IN">
                  <a:solidFill>
                    <a:srgbClr val="505050"/>
                  </a:solidFill>
                  <a:latin typeface="Segoe UI"/>
                </a:endParaRPr>
              </a:p>
            </p:txBody>
          </p:sp>
        </p:grpSp>
      </p:grpSp>
      <p:sp>
        <p:nvSpPr>
          <p:cNvPr id="36" name="Oval 35">
            <a:extLst>
              <a:ext uri="{FF2B5EF4-FFF2-40B4-BE49-F238E27FC236}">
                <a16:creationId xmlns:a16="http://schemas.microsoft.com/office/drawing/2014/main" id="{7683266B-51FD-4946-8FA9-35A67867DD7A}"/>
              </a:ext>
            </a:extLst>
          </p:cNvPr>
          <p:cNvSpPr/>
          <p:nvPr/>
        </p:nvSpPr>
        <p:spPr bwMode="auto">
          <a:xfrm rot="16200000">
            <a:off x="4853084" y="5230299"/>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sp>
        <p:nvSpPr>
          <p:cNvPr id="51" name="Oval 50">
            <a:extLst>
              <a:ext uri="{FF2B5EF4-FFF2-40B4-BE49-F238E27FC236}">
                <a16:creationId xmlns:a16="http://schemas.microsoft.com/office/drawing/2014/main" id="{41927A08-1224-47EE-B4BA-FD1D05C5070C}"/>
              </a:ext>
            </a:extLst>
          </p:cNvPr>
          <p:cNvSpPr/>
          <p:nvPr/>
        </p:nvSpPr>
        <p:spPr bwMode="auto">
          <a:xfrm rot="16200000">
            <a:off x="9530609" y="5230298"/>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cxnSp>
        <p:nvCxnSpPr>
          <p:cNvPr id="55" name="Straight Connector 54">
            <a:extLst>
              <a:ext uri="{FF2B5EF4-FFF2-40B4-BE49-F238E27FC236}">
                <a16:creationId xmlns:a16="http://schemas.microsoft.com/office/drawing/2014/main" id="{E0C5F124-55E7-42A4-AD12-669556CC4387}"/>
              </a:ext>
            </a:extLst>
          </p:cNvPr>
          <p:cNvCxnSpPr>
            <a:cxnSpLocks/>
          </p:cNvCxnSpPr>
          <p:nvPr/>
        </p:nvCxnSpPr>
        <p:spPr>
          <a:xfrm>
            <a:off x="5107125" y="5300884"/>
            <a:ext cx="197185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0C7517A-F0F8-4542-8F6D-1F1BA9680E11}"/>
              </a:ext>
            </a:extLst>
          </p:cNvPr>
          <p:cNvCxnSpPr>
            <a:cxnSpLocks/>
          </p:cNvCxnSpPr>
          <p:nvPr/>
        </p:nvCxnSpPr>
        <p:spPr>
          <a:xfrm>
            <a:off x="2768362" y="5300884"/>
            <a:ext cx="197185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20C5D69-B5A0-4E3E-BC6A-D36E2E813090}"/>
              </a:ext>
            </a:extLst>
          </p:cNvPr>
          <p:cNvSpPr/>
          <p:nvPr/>
        </p:nvSpPr>
        <p:spPr>
          <a:xfrm>
            <a:off x="456795" y="974807"/>
            <a:ext cx="11425349" cy="400053"/>
          </a:xfrm>
          <a:prstGeom prst="rect">
            <a:avLst/>
          </a:prstGeom>
        </p:spPr>
        <p:txBody>
          <a:bodyPr wrap="square" lIns="0">
            <a:spAutoFit/>
          </a:bodyPr>
          <a:lstStyle/>
          <a:p>
            <a:pPr defTabSz="896214">
              <a:spcAft>
                <a:spcPts val="2353"/>
              </a:spcAft>
              <a:defRPr/>
            </a:pPr>
            <a:r>
              <a:rPr lang="en-US" sz="1961">
                <a:cs typeface="Segoe UI Semibold" panose="020B0702040204020203" pitchFamily="34" charset="0"/>
              </a:rPr>
              <a:t>Simplify the deployment, management, and operations of Kubernetes</a:t>
            </a:r>
          </a:p>
        </p:txBody>
      </p:sp>
      <p:sp>
        <p:nvSpPr>
          <p:cNvPr id="67" name="Oval 66">
            <a:extLst>
              <a:ext uri="{FF2B5EF4-FFF2-40B4-BE49-F238E27FC236}">
                <a16:creationId xmlns:a16="http://schemas.microsoft.com/office/drawing/2014/main" id="{F2CFE3F8-5DC1-4801-AF3F-3599452C7169}"/>
              </a:ext>
            </a:extLst>
          </p:cNvPr>
          <p:cNvSpPr/>
          <p:nvPr/>
        </p:nvSpPr>
        <p:spPr bwMode="auto">
          <a:xfrm>
            <a:off x="5107124" y="2941426"/>
            <a:ext cx="1977027" cy="1977027"/>
          </a:xfrm>
          <a:prstGeom prst="ellipse">
            <a:avLst/>
          </a:prstGeom>
          <a:solidFill>
            <a:schemeClr val="bg1"/>
          </a:solid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err="1">
              <a:solidFill>
                <a:srgbClr val="505050"/>
              </a:solidFill>
              <a:latin typeface="Segoe UI"/>
              <a:cs typeface="Segoe UI" pitchFamily="34" charset="0"/>
            </a:endParaRPr>
          </a:p>
        </p:txBody>
      </p:sp>
      <p:grpSp>
        <p:nvGrpSpPr>
          <p:cNvPr id="53" name="Group 52">
            <a:extLst>
              <a:ext uri="{FF2B5EF4-FFF2-40B4-BE49-F238E27FC236}">
                <a16:creationId xmlns:a16="http://schemas.microsoft.com/office/drawing/2014/main" id="{E6429AE6-A0A0-40EF-9F5C-61709508BF7E}"/>
              </a:ext>
            </a:extLst>
          </p:cNvPr>
          <p:cNvGrpSpPr/>
          <p:nvPr/>
        </p:nvGrpSpPr>
        <p:grpSpPr>
          <a:xfrm>
            <a:off x="5685256" y="3566938"/>
            <a:ext cx="815588" cy="770526"/>
            <a:chOff x="3172902" y="4132385"/>
            <a:chExt cx="355417" cy="335781"/>
          </a:xfrm>
          <a:noFill/>
        </p:grpSpPr>
        <p:grpSp>
          <p:nvGrpSpPr>
            <p:cNvPr id="57" name="Group 56">
              <a:extLst>
                <a:ext uri="{FF2B5EF4-FFF2-40B4-BE49-F238E27FC236}">
                  <a16:creationId xmlns:a16="http://schemas.microsoft.com/office/drawing/2014/main" id="{DD3CB94E-E535-414B-B8D6-2559A7A1B8AF}"/>
                </a:ext>
              </a:extLst>
            </p:cNvPr>
            <p:cNvGrpSpPr/>
            <p:nvPr/>
          </p:nvGrpSpPr>
          <p:grpSpPr>
            <a:xfrm>
              <a:off x="3234030" y="4132385"/>
              <a:ext cx="233160" cy="110531"/>
              <a:chOff x="3234867" y="4132385"/>
              <a:chExt cx="233160" cy="110531"/>
            </a:xfrm>
            <a:grpFill/>
          </p:grpSpPr>
          <p:sp>
            <p:nvSpPr>
              <p:cNvPr id="65" name="Freeform: Shape 64">
                <a:extLst>
                  <a:ext uri="{FF2B5EF4-FFF2-40B4-BE49-F238E27FC236}">
                    <a16:creationId xmlns:a16="http://schemas.microsoft.com/office/drawing/2014/main" id="{895DC447-B510-4B7E-9ED9-37F9E50DBF3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66" name="Freeform: Shape 65">
                <a:extLst>
                  <a:ext uri="{FF2B5EF4-FFF2-40B4-BE49-F238E27FC236}">
                    <a16:creationId xmlns:a16="http://schemas.microsoft.com/office/drawing/2014/main" id="{E5988590-F0E0-4623-A21B-EFD73C7BB90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58" name="Group 57">
              <a:extLst>
                <a:ext uri="{FF2B5EF4-FFF2-40B4-BE49-F238E27FC236}">
                  <a16:creationId xmlns:a16="http://schemas.microsoft.com/office/drawing/2014/main" id="{98783054-74BD-476A-826D-84DDDBAA3BED}"/>
                </a:ext>
              </a:extLst>
            </p:cNvPr>
            <p:cNvGrpSpPr/>
            <p:nvPr/>
          </p:nvGrpSpPr>
          <p:grpSpPr>
            <a:xfrm>
              <a:off x="3172902" y="4245010"/>
              <a:ext cx="355417" cy="110531"/>
              <a:chOff x="3172902" y="4244590"/>
              <a:chExt cx="355417" cy="110531"/>
            </a:xfrm>
            <a:grpFill/>
          </p:grpSpPr>
          <p:sp>
            <p:nvSpPr>
              <p:cNvPr id="62" name="Freeform: Shape 61">
                <a:extLst>
                  <a:ext uri="{FF2B5EF4-FFF2-40B4-BE49-F238E27FC236}">
                    <a16:creationId xmlns:a16="http://schemas.microsoft.com/office/drawing/2014/main" id="{9831FEB7-D287-4364-957D-002CE90C9A72}"/>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63" name="Freeform: Shape 62">
                <a:extLst>
                  <a:ext uri="{FF2B5EF4-FFF2-40B4-BE49-F238E27FC236}">
                    <a16:creationId xmlns:a16="http://schemas.microsoft.com/office/drawing/2014/main" id="{7B9BEE36-555C-47ED-AD08-F0E5A902BB5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64" name="Freeform: Shape 63">
                <a:extLst>
                  <a:ext uri="{FF2B5EF4-FFF2-40B4-BE49-F238E27FC236}">
                    <a16:creationId xmlns:a16="http://schemas.microsoft.com/office/drawing/2014/main" id="{97200968-F432-4100-824F-4C4F4D006D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59" name="Group 58">
              <a:extLst>
                <a:ext uri="{FF2B5EF4-FFF2-40B4-BE49-F238E27FC236}">
                  <a16:creationId xmlns:a16="http://schemas.microsoft.com/office/drawing/2014/main" id="{A0B2D7CA-01FF-44A5-B69C-6A5ED348D144}"/>
                </a:ext>
              </a:extLst>
            </p:cNvPr>
            <p:cNvGrpSpPr/>
            <p:nvPr/>
          </p:nvGrpSpPr>
          <p:grpSpPr>
            <a:xfrm>
              <a:off x="3234030" y="4357635"/>
              <a:ext cx="233160" cy="110531"/>
              <a:chOff x="3234867" y="4132385"/>
              <a:chExt cx="233160" cy="110531"/>
            </a:xfrm>
            <a:grpFill/>
          </p:grpSpPr>
          <p:sp>
            <p:nvSpPr>
              <p:cNvPr id="60" name="Freeform: Shape 59">
                <a:extLst>
                  <a:ext uri="{FF2B5EF4-FFF2-40B4-BE49-F238E27FC236}">
                    <a16:creationId xmlns:a16="http://schemas.microsoft.com/office/drawing/2014/main" id="{57045D16-139F-46DE-BBDD-66F93803684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61" name="Freeform: Shape 60">
                <a:extLst>
                  <a:ext uri="{FF2B5EF4-FFF2-40B4-BE49-F238E27FC236}">
                    <a16:creationId xmlns:a16="http://schemas.microsoft.com/office/drawing/2014/main" id="{02956D0F-CB44-4B14-AAB2-0B9D2BE1C74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grpSp>
      </p:grpSp>
    </p:spTree>
    <p:extLst>
      <p:ext uri="{BB962C8B-B14F-4D97-AF65-F5344CB8AC3E}">
        <p14:creationId xmlns:p14="http://schemas.microsoft.com/office/powerpoint/2010/main" val="38211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p:bldP spid="33" grpId="0"/>
      <p:bldP spid="21" grpId="0" animBg="1"/>
      <p:bldP spid="22" grpId="0" animBg="1"/>
      <p:bldP spid="36" grpId="0" animBg="1"/>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F7878E-593A-4F4A-812B-C8D77EA6405F}"/>
              </a:ext>
            </a:extLst>
          </p:cNvPr>
          <p:cNvPicPr>
            <a:picLocks noGrp="1" noChangeAspect="1"/>
          </p:cNvPicPr>
          <p:nvPr>
            <p:ph idx="1"/>
          </p:nvPr>
        </p:nvPicPr>
        <p:blipFill>
          <a:blip r:embed="rId3"/>
          <a:stretch>
            <a:fillRect/>
          </a:stretch>
        </p:blipFill>
        <p:spPr>
          <a:xfrm>
            <a:off x="0" y="763649"/>
            <a:ext cx="5130800" cy="5330701"/>
          </a:xfrm>
          <a:prstGeom prst="rect">
            <a:avLst/>
          </a:prstGeom>
        </p:spPr>
      </p:pic>
      <p:pic>
        <p:nvPicPr>
          <p:cNvPr id="10" name="Picture 9">
            <a:extLst>
              <a:ext uri="{FF2B5EF4-FFF2-40B4-BE49-F238E27FC236}">
                <a16:creationId xmlns:a16="http://schemas.microsoft.com/office/drawing/2014/main" id="{656DDF4F-D1F1-4748-92D3-E4F050EAEB18}"/>
              </a:ext>
            </a:extLst>
          </p:cNvPr>
          <p:cNvPicPr>
            <a:picLocks noChangeAspect="1"/>
          </p:cNvPicPr>
          <p:nvPr/>
        </p:nvPicPr>
        <p:blipFill>
          <a:blip r:embed="rId4"/>
          <a:stretch>
            <a:fillRect/>
          </a:stretch>
        </p:blipFill>
        <p:spPr>
          <a:xfrm>
            <a:off x="7809437" y="4030545"/>
            <a:ext cx="1179646" cy="1144257"/>
          </a:xfrm>
          <a:prstGeom prst="rect">
            <a:avLst/>
          </a:prstGeom>
        </p:spPr>
      </p:pic>
      <p:pic>
        <p:nvPicPr>
          <p:cNvPr id="2" name="Picture 1">
            <a:extLst>
              <a:ext uri="{FF2B5EF4-FFF2-40B4-BE49-F238E27FC236}">
                <a16:creationId xmlns:a16="http://schemas.microsoft.com/office/drawing/2014/main" id="{6BB0F9BC-CB5B-8341-8B81-40B6716F4B81}"/>
              </a:ext>
            </a:extLst>
          </p:cNvPr>
          <p:cNvPicPr>
            <a:picLocks noChangeAspect="1"/>
          </p:cNvPicPr>
          <p:nvPr/>
        </p:nvPicPr>
        <p:blipFill>
          <a:blip r:embed="rId5"/>
          <a:stretch>
            <a:fillRect/>
          </a:stretch>
        </p:blipFill>
        <p:spPr>
          <a:xfrm>
            <a:off x="10958599" y="6426200"/>
            <a:ext cx="1333500" cy="431800"/>
          </a:xfrm>
          <a:prstGeom prst="rect">
            <a:avLst/>
          </a:prstGeom>
        </p:spPr>
      </p:pic>
      <p:sp>
        <p:nvSpPr>
          <p:cNvPr id="3" name="TextBox 2">
            <a:extLst>
              <a:ext uri="{FF2B5EF4-FFF2-40B4-BE49-F238E27FC236}">
                <a16:creationId xmlns:a16="http://schemas.microsoft.com/office/drawing/2014/main" id="{F7DE2B2B-EE1C-8D48-8419-971EB5F013C9}"/>
              </a:ext>
            </a:extLst>
          </p:cNvPr>
          <p:cNvSpPr txBox="1"/>
          <p:nvPr/>
        </p:nvSpPr>
        <p:spPr>
          <a:xfrm>
            <a:off x="5802975" y="2827455"/>
            <a:ext cx="5430076" cy="954107"/>
          </a:xfrm>
          <a:prstGeom prst="rect">
            <a:avLst/>
          </a:prstGeom>
          <a:noFill/>
        </p:spPr>
        <p:txBody>
          <a:bodyPr wrap="none" rtlCol="0">
            <a:spAutoFit/>
          </a:bodyPr>
          <a:lstStyle/>
          <a:p>
            <a:pPr marL="285750" indent="-285750">
              <a:buFont typeface="Wingdings" pitchFamily="2" charset="2"/>
              <a:buChar char="ß"/>
            </a:pPr>
            <a:r>
              <a:rPr lang="en-US" sz="2800" b="1" dirty="0">
                <a:sym typeface="Wingdings" pitchFamily="2" charset="2"/>
              </a:rPr>
              <a:t>Turn this into K8s </a:t>
            </a:r>
            <a:r>
              <a:rPr lang="en-US" sz="2800" b="1" i="1" u="sng" dirty="0">
                <a:sym typeface="Wingdings" pitchFamily="2" charset="2"/>
              </a:rPr>
              <a:t>Best Practices</a:t>
            </a:r>
          </a:p>
          <a:p>
            <a:endParaRPr lang="en-US" sz="2800" b="1" dirty="0"/>
          </a:p>
        </p:txBody>
      </p:sp>
      <p:sp>
        <p:nvSpPr>
          <p:cNvPr id="5" name="Rectangle 4">
            <a:extLst>
              <a:ext uri="{FF2B5EF4-FFF2-40B4-BE49-F238E27FC236}">
                <a16:creationId xmlns:a16="http://schemas.microsoft.com/office/drawing/2014/main" id="{91DB3166-CFB8-B34D-B4A7-1DD8DCCDD2D3}"/>
              </a:ext>
            </a:extLst>
          </p:cNvPr>
          <p:cNvSpPr/>
          <p:nvPr/>
        </p:nvSpPr>
        <p:spPr>
          <a:xfrm>
            <a:off x="5065718" y="3244334"/>
            <a:ext cx="2060564" cy="369332"/>
          </a:xfrm>
          <a:prstGeom prst="rect">
            <a:avLst/>
          </a:prstGeom>
        </p:spPr>
        <p:txBody>
          <a:bodyPr wrap="none">
            <a:spAutoFit/>
          </a:bodyPr>
          <a:lstStyle/>
          <a:p>
            <a:r>
              <a:rPr lang="en-US" u="sng" dirty="0">
                <a:solidFill>
                  <a:srgbClr val="0066CC"/>
                </a:solidFill>
                <a:latin typeface="Calibri" panose="020F0502020204030204" pitchFamily="34" charset="0"/>
                <a:ea typeface="Calibri" panose="020F0502020204030204" pitchFamily="34" charset="0"/>
                <a:hlinkClick r:id="rId6"/>
              </a:rPr>
              <a:t>Join Skype Meeting</a:t>
            </a:r>
            <a:r>
              <a:rPr lang="da-DK" dirty="0">
                <a:effectLst/>
              </a:rPr>
              <a:t> </a:t>
            </a:r>
            <a:endParaRPr lang="en-US" dirty="0"/>
          </a:p>
        </p:txBody>
      </p:sp>
    </p:spTree>
    <p:extLst>
      <p:ext uri="{BB962C8B-B14F-4D97-AF65-F5344CB8AC3E}">
        <p14:creationId xmlns:p14="http://schemas.microsoft.com/office/powerpoint/2010/main" val="2129197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6">
            <a:extLst>
              <a:ext uri="{FF2B5EF4-FFF2-40B4-BE49-F238E27FC236}">
                <a16:creationId xmlns:a16="http://schemas.microsoft.com/office/drawing/2014/main" id="{E957C7B0-A198-4DF6-9AA7-2C3F56EB788B}"/>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Physical Isolation</a:t>
            </a:r>
          </a:p>
        </p:txBody>
      </p:sp>
      <p:grpSp>
        <p:nvGrpSpPr>
          <p:cNvPr id="22" name="Group 21">
            <a:extLst>
              <a:ext uri="{FF2B5EF4-FFF2-40B4-BE49-F238E27FC236}">
                <a16:creationId xmlns:a16="http://schemas.microsoft.com/office/drawing/2014/main" id="{449D9574-91B2-4BC0-AF7E-75FFBBB9D17E}"/>
              </a:ext>
            </a:extLst>
          </p:cNvPr>
          <p:cNvGrpSpPr/>
          <p:nvPr/>
        </p:nvGrpSpPr>
        <p:grpSpPr>
          <a:xfrm>
            <a:off x="1929209" y="1524821"/>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4041730"/>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524821"/>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4041730"/>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spTree>
    <p:extLst>
      <p:ext uri="{BB962C8B-B14F-4D97-AF65-F5344CB8AC3E}">
        <p14:creationId xmlns:p14="http://schemas.microsoft.com/office/powerpoint/2010/main" val="269714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6">
            <a:extLst>
              <a:ext uri="{FF2B5EF4-FFF2-40B4-BE49-F238E27FC236}">
                <a16:creationId xmlns:a16="http://schemas.microsoft.com/office/drawing/2014/main" id="{615F1C17-B3F2-43D2-ADE2-DBD1DDF27FC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Cluster Isolation Patterns: </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Logical Isolation</a:t>
            </a:r>
          </a:p>
        </p:txBody>
      </p:sp>
      <p:grpSp>
        <p:nvGrpSpPr>
          <p:cNvPr id="28" name="Group 27">
            <a:extLst>
              <a:ext uri="{FF2B5EF4-FFF2-40B4-BE49-F238E27FC236}">
                <a16:creationId xmlns:a16="http://schemas.microsoft.com/office/drawing/2014/main" id="{7262AC92-F509-4CCD-8468-FBBCD628ED03}"/>
              </a:ext>
            </a:extLst>
          </p:cNvPr>
          <p:cNvGrpSpPr/>
          <p:nvPr/>
        </p:nvGrpSpPr>
        <p:grpSpPr>
          <a:xfrm>
            <a:off x="838200" y="1598713"/>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50528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383474" y="1654129"/>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223919" y="2486512"/>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223919" y="3451997"/>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223919" y="540548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684793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311461" y="2163247"/>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8840079" y="2168236"/>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311461" y="4133514"/>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8840079" y="413227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111578"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189503"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772207"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7801192"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189503"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64019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718121"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300825"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329810"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718121"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111578"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189503"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772207"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7801192"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189503"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64019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718121"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300825"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329810"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718121"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4" y="1681347"/>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02059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01816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01816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02893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CC4B-6AF5-C44B-951A-076E29E8BA3B}"/>
              </a:ext>
            </a:extLst>
          </p:cNvPr>
          <p:cNvSpPr>
            <a:spLocks noGrp="1"/>
          </p:cNvSpPr>
          <p:nvPr>
            <p:ph type="title"/>
          </p:nvPr>
        </p:nvSpPr>
        <p:spPr>
          <a:xfrm>
            <a:off x="838200" y="365125"/>
            <a:ext cx="10515600" cy="1325563"/>
          </a:xfrm>
        </p:spPr>
        <p:txBody>
          <a:bodyPr/>
          <a:lstStyle/>
          <a:p>
            <a:r>
              <a:rPr lang="en-US" dirty="0"/>
              <a:t>Isolation Dimensions</a:t>
            </a:r>
          </a:p>
        </p:txBody>
      </p:sp>
      <p:sp>
        <p:nvSpPr>
          <p:cNvPr id="10" name="Rectangle 9">
            <a:extLst>
              <a:ext uri="{FF2B5EF4-FFF2-40B4-BE49-F238E27FC236}">
                <a16:creationId xmlns:a16="http://schemas.microsoft.com/office/drawing/2014/main" id="{54C8C859-7349-9D40-9967-736EC40650D3}"/>
              </a:ext>
            </a:extLst>
          </p:cNvPr>
          <p:cNvSpPr/>
          <p:nvPr/>
        </p:nvSpPr>
        <p:spPr>
          <a:xfrm>
            <a:off x="3323968" y="1690689"/>
            <a:ext cx="2458994" cy="2137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Scheduling</a:t>
            </a:r>
          </a:p>
        </p:txBody>
      </p:sp>
      <p:sp>
        <p:nvSpPr>
          <p:cNvPr id="11" name="Rectangle 10">
            <a:extLst>
              <a:ext uri="{FF2B5EF4-FFF2-40B4-BE49-F238E27FC236}">
                <a16:creationId xmlns:a16="http://schemas.microsoft.com/office/drawing/2014/main" id="{8C7B821C-D29B-CA44-B203-926C985C8DA4}"/>
              </a:ext>
            </a:extLst>
          </p:cNvPr>
          <p:cNvSpPr/>
          <p:nvPr/>
        </p:nvSpPr>
        <p:spPr>
          <a:xfrm>
            <a:off x="5877700" y="3945795"/>
            <a:ext cx="2458994" cy="2137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Containers</a:t>
            </a:r>
          </a:p>
        </p:txBody>
      </p:sp>
      <p:sp>
        <p:nvSpPr>
          <p:cNvPr id="12" name="Rectangle 11">
            <a:extLst>
              <a:ext uri="{FF2B5EF4-FFF2-40B4-BE49-F238E27FC236}">
                <a16:creationId xmlns:a16="http://schemas.microsoft.com/office/drawing/2014/main" id="{EA97A2F9-A51E-CE4C-95BA-FB40A36C2ADD}"/>
              </a:ext>
            </a:extLst>
          </p:cNvPr>
          <p:cNvSpPr/>
          <p:nvPr/>
        </p:nvSpPr>
        <p:spPr>
          <a:xfrm>
            <a:off x="3323968" y="3945796"/>
            <a:ext cx="2458994" cy="21377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Networking</a:t>
            </a:r>
          </a:p>
        </p:txBody>
      </p:sp>
      <p:sp>
        <p:nvSpPr>
          <p:cNvPr id="13" name="Rectangle 12">
            <a:extLst>
              <a:ext uri="{FF2B5EF4-FFF2-40B4-BE49-F238E27FC236}">
                <a16:creationId xmlns:a16="http://schemas.microsoft.com/office/drawing/2014/main" id="{FD240869-0E6C-0E4A-B7D9-131E0D86642A}"/>
              </a:ext>
            </a:extLst>
          </p:cNvPr>
          <p:cNvSpPr/>
          <p:nvPr/>
        </p:nvSpPr>
        <p:spPr>
          <a:xfrm>
            <a:off x="5877700" y="1690688"/>
            <a:ext cx="2458994" cy="2137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Authentication and Authorization</a:t>
            </a:r>
          </a:p>
        </p:txBody>
      </p:sp>
      <p:sp>
        <p:nvSpPr>
          <p:cNvPr id="17" name="TextBox 16">
            <a:extLst>
              <a:ext uri="{FF2B5EF4-FFF2-40B4-BE49-F238E27FC236}">
                <a16:creationId xmlns:a16="http://schemas.microsoft.com/office/drawing/2014/main" id="{C936E01B-79AE-2546-9376-5F1E16362CD4}"/>
              </a:ext>
            </a:extLst>
          </p:cNvPr>
          <p:cNvSpPr txBox="1"/>
          <p:nvPr/>
        </p:nvSpPr>
        <p:spPr>
          <a:xfrm>
            <a:off x="729049" y="1690688"/>
            <a:ext cx="237249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 Quotas.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Selectors , Taints and Tolerations.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Affinity, Pod Affinity and Anti-Affinity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 Budget Policies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8" name="TextBox 17">
            <a:extLst>
              <a:ext uri="{FF2B5EF4-FFF2-40B4-BE49-F238E27FC236}">
                <a16:creationId xmlns:a16="http://schemas.microsoft.com/office/drawing/2014/main" id="{51CC5B2A-8B4E-0248-BA1D-9344371B6F6D}"/>
              </a:ext>
            </a:extLst>
          </p:cNvPr>
          <p:cNvSpPr txBox="1"/>
          <p:nvPr/>
        </p:nvSpPr>
        <p:spPr>
          <a:xfrm>
            <a:off x="729048" y="3974498"/>
            <a:ext cx="237249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Network Policies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96247209-F496-3548-9C0B-DC6DDC7C268A}"/>
              </a:ext>
            </a:extLst>
          </p:cNvPr>
          <p:cNvSpPr txBox="1"/>
          <p:nvPr/>
        </p:nvSpPr>
        <p:spPr>
          <a:xfrm>
            <a:off x="8653849" y="1678818"/>
            <a:ext cx="269995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RBAC with AAD.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 Identity.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Secrets with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Keyvault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17D1B7D-4A54-5D4E-B5F1-5B94B122768E}"/>
              </a:ext>
            </a:extLst>
          </p:cNvPr>
          <p:cNvSpPr txBox="1"/>
          <p:nvPr/>
        </p:nvSpPr>
        <p:spPr>
          <a:xfrm>
            <a:off x="8653849" y="3945795"/>
            <a:ext cx="2699951"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Scan images and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Leverage Linux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 security 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 security context</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6918217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0" y="1"/>
            <a:ext cx="12188887" cy="1273126"/>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Title 1"/>
          <p:cNvSpPr txBox="1">
            <a:spLocks/>
          </p:cNvSpPr>
          <p:nvPr/>
        </p:nvSpPr>
        <p:spPr>
          <a:xfrm>
            <a:off x="536920" y="437980"/>
            <a:ext cx="11651967" cy="899537"/>
          </a:xfrm>
          <a:prstGeom prst="rect">
            <a:avLst/>
          </a:prstGeom>
        </p:spPr>
        <p:txBody>
          <a:bodyPr/>
          <a:lstStyle>
            <a:lvl1pPr algn="l" defTabSz="932901" rtl="0" eaLnBrk="1" latinLnBrk="0" hangingPunct="1">
              <a:lnSpc>
                <a:spcPct val="90000"/>
              </a:lnSpc>
              <a:spcBef>
                <a:spcPct val="0"/>
              </a:spcBef>
              <a:buNone/>
              <a:defRPr lang="en-US" sz="5200" b="0" kern="1200" cap="none" spc="-102" baseline="0">
                <a:ln w="3175">
                  <a:noFill/>
                </a:ln>
                <a:solidFill>
                  <a:schemeClr val="tx2"/>
                </a:solidFill>
                <a:effectLst/>
                <a:latin typeface="+mj-lt"/>
                <a:ea typeface="+mn-ea"/>
                <a:cs typeface="Segoe UI" pitchFamily="34" charset="0"/>
              </a:defRPr>
            </a:lvl1pPr>
          </a:lstStyle>
          <a:p>
            <a:pPr marL="0" marR="0" lvl="0" indent="0" algn="l" defTabSz="914523"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 Monolith?</a:t>
            </a:r>
          </a:p>
          <a:p>
            <a:pPr marL="0" marR="0" lvl="0" indent="0" algn="l" defTabSz="914523" rtl="0" eaLnBrk="1" fontAlgn="auto" latinLnBrk="0" hangingPunct="1">
              <a:lnSpc>
                <a:spcPct val="90000"/>
              </a:lnSpc>
              <a:spcBef>
                <a:spcPts val="294"/>
              </a:spcBef>
              <a:spcAft>
                <a:spcPts val="0"/>
              </a:spcAft>
              <a:buClrTx/>
              <a:buSzTx/>
              <a:buFontTx/>
              <a:buNone/>
              <a:tabLst/>
              <a:defRPr/>
            </a:pPr>
            <a:endParaRPr kumimoji="0" lang="en-US" sz="28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523" rtl="0" eaLnBrk="1" fontAlgn="auto" latinLnBrk="0" hangingPunct="1">
              <a:lnSpc>
                <a:spcPct val="90000"/>
              </a:lnSpc>
              <a:spcBef>
                <a:spcPts val="294"/>
              </a:spcBef>
              <a:spcAft>
                <a:spcPts val="0"/>
              </a:spcAft>
              <a:buClrTx/>
              <a:buSzTx/>
              <a:buFontTx/>
              <a:buNone/>
              <a:tabLst/>
              <a:defRPr/>
            </a:pPr>
            <a:endParaRPr kumimoji="0" lang="en-US" sz="2745" b="0" i="0" u="none" strike="noStrike" kern="1200" cap="none" spc="0" normalizeH="0" baseline="0" noProof="0">
              <a:ln w="3175">
                <a:noFill/>
              </a:ln>
              <a:solidFill>
                <a:srgbClr val="FFFFFF"/>
              </a:solidFill>
              <a:effectLst/>
              <a:uLnTx/>
              <a:uFillTx/>
              <a:latin typeface="Segoe UI Light"/>
              <a:ea typeface="+mn-ea"/>
              <a:cs typeface="Segoe UI" pitchFamily="34" charset="0"/>
            </a:endParaRPr>
          </a:p>
        </p:txBody>
      </p:sp>
      <p:pic>
        <p:nvPicPr>
          <p:cNvPr id="5" name="Picture 4">
            <a:extLst>
              <a:ext uri="{FF2B5EF4-FFF2-40B4-BE49-F238E27FC236}">
                <a16:creationId xmlns:a16="http://schemas.microsoft.com/office/drawing/2014/main" id="{C2E05068-14F1-4444-8E3A-3A5B657E1DB7}"/>
              </a:ext>
            </a:extLst>
          </p:cNvPr>
          <p:cNvPicPr>
            <a:picLocks noChangeAspect="1"/>
          </p:cNvPicPr>
          <p:nvPr/>
        </p:nvPicPr>
        <p:blipFill>
          <a:blip r:embed="rId3"/>
          <a:stretch>
            <a:fillRect/>
          </a:stretch>
        </p:blipFill>
        <p:spPr>
          <a:xfrm>
            <a:off x="2997571" y="1727200"/>
            <a:ext cx="6196857" cy="4330700"/>
          </a:xfrm>
          <a:prstGeom prst="rect">
            <a:avLst/>
          </a:prstGeom>
        </p:spPr>
      </p:pic>
    </p:spTree>
    <p:extLst>
      <p:ext uri="{BB962C8B-B14F-4D97-AF65-F5344CB8AC3E}">
        <p14:creationId xmlns:p14="http://schemas.microsoft.com/office/powerpoint/2010/main" val="2866988572"/>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0" y="1"/>
            <a:ext cx="12188887" cy="1273126"/>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Title 1"/>
          <p:cNvSpPr txBox="1">
            <a:spLocks/>
          </p:cNvSpPr>
          <p:nvPr/>
        </p:nvSpPr>
        <p:spPr>
          <a:xfrm>
            <a:off x="536920" y="437980"/>
            <a:ext cx="11651967" cy="899537"/>
          </a:xfrm>
          <a:prstGeom prst="rect">
            <a:avLst/>
          </a:prstGeom>
        </p:spPr>
        <p:txBody>
          <a:bodyPr/>
          <a:lstStyle>
            <a:lvl1pPr algn="l" defTabSz="932901" rtl="0" eaLnBrk="1" latinLnBrk="0" hangingPunct="1">
              <a:lnSpc>
                <a:spcPct val="90000"/>
              </a:lnSpc>
              <a:spcBef>
                <a:spcPct val="0"/>
              </a:spcBef>
              <a:buNone/>
              <a:defRPr lang="en-US" sz="5200" b="0" kern="1200" cap="none" spc="-102" baseline="0">
                <a:ln w="3175">
                  <a:noFill/>
                </a:ln>
                <a:solidFill>
                  <a:schemeClr val="tx2"/>
                </a:solidFill>
                <a:effectLst/>
                <a:latin typeface="+mj-lt"/>
                <a:ea typeface="+mn-ea"/>
                <a:cs typeface="Segoe UI" pitchFamily="34" charset="0"/>
              </a:defRPr>
            </a:lvl1pPr>
          </a:lstStyle>
          <a:p>
            <a:pPr marL="0" marR="0" lvl="0" indent="0" algn="l" defTabSz="914523"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Microservices…</a:t>
            </a:r>
          </a:p>
          <a:p>
            <a:pPr marL="0" marR="0" lvl="0" indent="0" algn="l" defTabSz="914523" rtl="0" eaLnBrk="1" fontAlgn="auto" latinLnBrk="0" hangingPunct="1">
              <a:lnSpc>
                <a:spcPct val="90000"/>
              </a:lnSpc>
              <a:spcBef>
                <a:spcPts val="294"/>
              </a:spcBef>
              <a:spcAft>
                <a:spcPts val="0"/>
              </a:spcAft>
              <a:buClrTx/>
              <a:buSzTx/>
              <a:buFontTx/>
              <a:buNone/>
              <a:tabLst/>
              <a:defRPr/>
            </a:pPr>
            <a:endParaRPr kumimoji="0" lang="en-US" sz="28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523" rtl="0" eaLnBrk="1" fontAlgn="auto" latinLnBrk="0" hangingPunct="1">
              <a:lnSpc>
                <a:spcPct val="90000"/>
              </a:lnSpc>
              <a:spcBef>
                <a:spcPts val="294"/>
              </a:spcBef>
              <a:spcAft>
                <a:spcPts val="0"/>
              </a:spcAft>
              <a:buClrTx/>
              <a:buSzTx/>
              <a:buFontTx/>
              <a:buNone/>
              <a:tabLst/>
              <a:defRPr/>
            </a:pPr>
            <a:endParaRPr kumimoji="0" lang="en-US" sz="2745" b="0" i="0" u="none" strike="noStrike" kern="1200" cap="none" spc="0" normalizeH="0" baseline="0" noProof="0">
              <a:ln w="3175">
                <a:noFill/>
              </a:ln>
              <a:solidFill>
                <a:srgbClr val="FFFFFF"/>
              </a:solidFill>
              <a:effectLst/>
              <a:uLnTx/>
              <a:uFillTx/>
              <a:latin typeface="Segoe UI Light"/>
              <a:ea typeface="+mn-ea"/>
              <a:cs typeface="Segoe UI" pitchFamily="34" charset="0"/>
            </a:endParaRPr>
          </a:p>
        </p:txBody>
      </p:sp>
      <p:pic>
        <p:nvPicPr>
          <p:cNvPr id="6" name="Picture 5">
            <a:extLst>
              <a:ext uri="{FF2B5EF4-FFF2-40B4-BE49-F238E27FC236}">
                <a16:creationId xmlns:a16="http://schemas.microsoft.com/office/drawing/2014/main" id="{FB372A25-FEA8-41DB-BFD9-5DCDCE9ED73E}"/>
              </a:ext>
            </a:extLst>
          </p:cNvPr>
          <p:cNvPicPr>
            <a:picLocks noChangeAspect="1"/>
          </p:cNvPicPr>
          <p:nvPr/>
        </p:nvPicPr>
        <p:blipFill>
          <a:blip r:embed="rId3"/>
          <a:stretch>
            <a:fillRect/>
          </a:stretch>
        </p:blipFill>
        <p:spPr>
          <a:xfrm>
            <a:off x="2988193" y="1765300"/>
            <a:ext cx="6215614" cy="4324350"/>
          </a:xfrm>
          <a:prstGeom prst="rect">
            <a:avLst/>
          </a:prstGeom>
        </p:spPr>
      </p:pic>
    </p:spTree>
    <p:extLst>
      <p:ext uri="{BB962C8B-B14F-4D97-AF65-F5344CB8AC3E}">
        <p14:creationId xmlns:p14="http://schemas.microsoft.com/office/powerpoint/2010/main" val="46426344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F675-B1BE-9D40-A85D-E4DB09416783}"/>
              </a:ext>
            </a:extLst>
          </p:cNvPr>
          <p:cNvSpPr>
            <a:spLocks noGrp="1"/>
          </p:cNvSpPr>
          <p:nvPr>
            <p:ph type="title"/>
          </p:nvPr>
        </p:nvSpPr>
        <p:spPr>
          <a:xfrm>
            <a:off x="6980993" y="824721"/>
            <a:ext cx="4805996" cy="1401448"/>
          </a:xfrm>
        </p:spPr>
        <p:txBody>
          <a:bodyPr vert="horz" lIns="91440" tIns="45720" rIns="91440" bIns="45720" rtlCol="0" anchor="t">
            <a:normAutofit fontScale="90000"/>
          </a:bodyPr>
          <a:lstStyle/>
          <a:p>
            <a:r>
              <a:rPr lang="en-US" dirty="0">
                <a:solidFill>
                  <a:srgbClr val="000000"/>
                </a:solidFill>
              </a:rPr>
              <a:t>Gustav Kaleta</a:t>
            </a:r>
            <a:br>
              <a:rPr lang="en-US" dirty="0">
                <a:solidFill>
                  <a:srgbClr val="000000"/>
                </a:solidFill>
              </a:rPr>
            </a:br>
            <a:r>
              <a:rPr lang="en-US" sz="2200" dirty="0">
                <a:solidFill>
                  <a:srgbClr val="000000"/>
                </a:solidFill>
              </a:rPr>
              <a:t>Global Black Belt</a:t>
            </a:r>
            <a:br>
              <a:rPr lang="en-US" sz="2200" dirty="0">
                <a:solidFill>
                  <a:srgbClr val="000000"/>
                </a:solidFill>
              </a:rPr>
            </a:br>
            <a:r>
              <a:rPr lang="en-US" sz="2200" dirty="0">
                <a:solidFill>
                  <a:srgbClr val="000000"/>
                </a:solidFill>
              </a:rPr>
              <a:t>Tech Lead EMEA</a:t>
            </a:r>
            <a:br>
              <a:rPr lang="en-US" sz="2200" dirty="0">
                <a:solidFill>
                  <a:srgbClr val="000000"/>
                </a:solidFill>
              </a:rPr>
            </a:br>
            <a:r>
              <a:rPr lang="en-US" sz="2200" dirty="0">
                <a:solidFill>
                  <a:srgbClr val="000000"/>
                </a:solidFill>
              </a:rPr>
              <a:t>Microsoft</a:t>
            </a:r>
            <a:br>
              <a:rPr lang="en-US" dirty="0">
                <a:solidFill>
                  <a:srgbClr val="000000"/>
                </a:solidFill>
              </a:rPr>
            </a:br>
            <a:br>
              <a:rPr lang="en-US" dirty="0">
                <a:solidFill>
                  <a:srgbClr val="000000"/>
                </a:solidFill>
              </a:rPr>
            </a:br>
            <a:br>
              <a:rPr lang="en-US" dirty="0">
                <a:solidFill>
                  <a:srgbClr val="000000"/>
                </a:solidFill>
              </a:rPr>
            </a:br>
            <a:br>
              <a:rPr lang="en-US" dirty="0">
                <a:solidFill>
                  <a:srgbClr val="000000"/>
                </a:solidFill>
              </a:rPr>
            </a:br>
            <a:br>
              <a:rPr lang="en-US" dirty="0">
                <a:solidFill>
                  <a:srgbClr val="000000"/>
                </a:solidFill>
              </a:rPr>
            </a:br>
            <a:br>
              <a:rPr lang="en-US" dirty="0">
                <a:solidFill>
                  <a:srgbClr val="000000"/>
                </a:solidFill>
              </a:rPr>
            </a:br>
            <a:r>
              <a:rPr lang="en-US" dirty="0">
                <a:solidFill>
                  <a:srgbClr val="00B0F0"/>
                </a:solidFill>
              </a:rPr>
              <a:t>Twitter: @</a:t>
            </a:r>
            <a:r>
              <a:rPr lang="en-US" dirty="0" err="1">
                <a:solidFill>
                  <a:srgbClr val="00B0F0"/>
                </a:solidFill>
              </a:rPr>
              <a:t>kaletaii</a:t>
            </a:r>
            <a:br>
              <a:rPr lang="en-US" dirty="0">
                <a:solidFill>
                  <a:srgbClr val="000000"/>
                </a:solidFill>
              </a:rPr>
            </a:br>
            <a:r>
              <a:rPr lang="en-US" dirty="0">
                <a:solidFill>
                  <a:srgbClr val="000000"/>
                </a:solidFill>
              </a:rPr>
              <a:t>email: </a:t>
            </a:r>
            <a:r>
              <a:rPr lang="en-US" dirty="0" err="1">
                <a:solidFill>
                  <a:srgbClr val="000000"/>
                </a:solidFill>
              </a:rPr>
              <a:t>gkaleta</a:t>
            </a:r>
            <a:r>
              <a:rPr lang="en-US" dirty="0">
                <a:solidFill>
                  <a:srgbClr val="000000"/>
                </a:solidFill>
              </a:rPr>
              <a:t>@</a:t>
            </a:r>
            <a:br>
              <a:rPr lang="en-US" dirty="0">
                <a:solidFill>
                  <a:srgbClr val="000000"/>
                </a:solidFill>
              </a:rPr>
            </a:br>
            <a:endParaRPr lang="en-US" dirty="0">
              <a:solidFill>
                <a:srgbClr val="000000"/>
              </a:solidFill>
            </a:endParaRPr>
          </a:p>
        </p:txBody>
      </p:sp>
      <p:pic>
        <p:nvPicPr>
          <p:cNvPr id="4" name="Content Placeholder 3">
            <a:extLst>
              <a:ext uri="{FF2B5EF4-FFF2-40B4-BE49-F238E27FC236}">
                <a16:creationId xmlns:a16="http://schemas.microsoft.com/office/drawing/2014/main" id="{4C331D23-1645-BB46-9B11-218697EA97B6}"/>
              </a:ext>
            </a:extLst>
          </p:cNvPr>
          <p:cNvPicPr>
            <a:picLocks noGrp="1" noChangeAspect="1"/>
          </p:cNvPicPr>
          <p:nvPr>
            <p:ph idx="1"/>
          </p:nvPr>
        </p:nvPicPr>
        <p:blipFill rotWithShape="1">
          <a:blip r:embed="rId3">
            <a:alphaModFix/>
          </a:blip>
          <a:srcRect l="10550" r="2549" b="-1"/>
          <a:stretch/>
        </p:blipFill>
        <p:spPr>
          <a:xfrm>
            <a:off x="0" y="1877889"/>
            <a:ext cx="3217332" cy="3702332"/>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3" name="Picture 2">
            <a:extLst>
              <a:ext uri="{FF2B5EF4-FFF2-40B4-BE49-F238E27FC236}">
                <a16:creationId xmlns:a16="http://schemas.microsoft.com/office/drawing/2014/main" id="{C2246B3D-8B95-9542-BA83-18C22A663C10}"/>
              </a:ext>
            </a:extLst>
          </p:cNvPr>
          <p:cNvPicPr>
            <a:picLocks noChangeAspect="1"/>
          </p:cNvPicPr>
          <p:nvPr/>
        </p:nvPicPr>
        <p:blipFill>
          <a:blip r:embed="rId4"/>
          <a:stretch>
            <a:fillRect/>
          </a:stretch>
        </p:blipFill>
        <p:spPr>
          <a:xfrm>
            <a:off x="0" y="83660"/>
            <a:ext cx="12192000" cy="6841203"/>
          </a:xfrm>
          <a:prstGeom prst="rect">
            <a:avLst/>
          </a:prstGeom>
        </p:spPr>
      </p:pic>
      <p:pic>
        <p:nvPicPr>
          <p:cNvPr id="8" name="Graphic 4">
            <a:extLst>
              <a:ext uri="{FF2B5EF4-FFF2-40B4-BE49-F238E27FC236}">
                <a16:creationId xmlns:a16="http://schemas.microsoft.com/office/drawing/2014/main" id="{D42033DB-5418-1C48-B272-1025760EA5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97416" y="5908550"/>
            <a:ext cx="779145" cy="949450"/>
          </a:xfrm>
          <a:prstGeom prst="rect">
            <a:avLst/>
          </a:prstGeom>
        </p:spPr>
      </p:pic>
    </p:spTree>
    <p:extLst>
      <p:ext uri="{BB962C8B-B14F-4D97-AF65-F5344CB8AC3E}">
        <p14:creationId xmlns:p14="http://schemas.microsoft.com/office/powerpoint/2010/main" val="322056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46CDD-81B5-5947-88A7-9F44E9FED54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7A4BF02-0709-F746-AE2A-3D6DC2072593}"/>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121A0B0-3921-CB4D-BB32-20327CE661B0}"/>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42C098D-4A6B-CA4C-9685-F7BC7C28C860}"/>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D572E35C-4DAB-8D4E-BECF-5DE7FA4242AB}"/>
              </a:ext>
            </a:extLst>
          </p:cNvPr>
          <p:cNvPicPr>
            <a:picLocks noChangeAspect="1"/>
          </p:cNvPicPr>
          <p:nvPr/>
        </p:nvPicPr>
        <p:blipFill>
          <a:blip r:embed="rId2"/>
          <a:stretch>
            <a:fillRect/>
          </a:stretch>
        </p:blipFill>
        <p:spPr>
          <a:xfrm>
            <a:off x="379051" y="249382"/>
            <a:ext cx="11493228" cy="5897535"/>
          </a:xfrm>
          <a:prstGeom prst="rect">
            <a:avLst/>
          </a:prstGeom>
        </p:spPr>
      </p:pic>
    </p:spTree>
    <p:extLst>
      <p:ext uri="{BB962C8B-B14F-4D97-AF65-F5344CB8AC3E}">
        <p14:creationId xmlns:p14="http://schemas.microsoft.com/office/powerpoint/2010/main" val="3250766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p:txBody>
          <a:bodyPr/>
          <a:lstStyle/>
          <a:p>
            <a:r>
              <a:rPr lang="en-US"/>
              <a:t>Our Application – with AZs</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4382158" y="3219963"/>
            <a:ext cx="893479" cy="876360"/>
            <a:chOff x="7178767" y="1360961"/>
            <a:chExt cx="893479"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3"/>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8934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a:t>
              </a:r>
              <a:r>
                <a:rPr lang="it-IT" sz="1000" dirty="0">
                  <a:solidFill>
                    <a:srgbClr val="000000"/>
                  </a:solidFill>
                  <a:latin typeface="Segoe UI"/>
                </a:rPr>
                <a:t>b</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2" name="Rettangolo 60">
            <a:extLst>
              <a:ext uri="{FF2B5EF4-FFF2-40B4-BE49-F238E27FC236}">
                <a16:creationId xmlns:a16="http://schemas.microsoft.com/office/drawing/2014/main" id="{75B6C2EC-32EB-604E-A2B8-F3D811EA710D}"/>
              </a:ext>
            </a:extLst>
          </p:cNvPr>
          <p:cNvSpPr/>
          <p:nvPr/>
        </p:nvSpPr>
        <p:spPr>
          <a:xfrm>
            <a:off x="3948256" y="2020637"/>
            <a:ext cx="4825082" cy="3135112"/>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8" name="Connettore diritto 5">
            <a:extLst>
              <a:ext uri="{FF2B5EF4-FFF2-40B4-BE49-F238E27FC236}">
                <a16:creationId xmlns:a16="http://schemas.microsoft.com/office/drawing/2014/main" id="{E77B57A9-D0BA-C048-9BE7-EA4FED7A1B09}"/>
              </a:ext>
            </a:extLst>
          </p:cNvPr>
          <p:cNvCxnSpPr>
            <a:cxnSpLocks/>
          </p:cNvCxnSpPr>
          <p:nvPr/>
        </p:nvCxnSpPr>
        <p:spPr>
          <a:xfrm>
            <a:off x="5849568" y="2049832"/>
            <a:ext cx="31011" cy="3111927"/>
          </a:xfrm>
          <a:prstGeom prst="line">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72024" y="1964024"/>
            <a:ext cx="469900" cy="469900"/>
          </a:xfrm>
          <a:prstGeom prst="rect">
            <a:avLst/>
          </a:prstGeom>
        </p:spPr>
      </p:pic>
      <p:sp>
        <p:nvSpPr>
          <p:cNvPr id="78" name="TextBox 77">
            <a:extLst>
              <a:ext uri="{FF2B5EF4-FFF2-40B4-BE49-F238E27FC236}">
                <a16:creationId xmlns:a16="http://schemas.microsoft.com/office/drawing/2014/main" id="{5AE558F6-E790-CA40-A503-3F04A569B7CA}"/>
              </a:ext>
            </a:extLst>
          </p:cNvPr>
          <p:cNvSpPr txBox="1"/>
          <p:nvPr/>
        </p:nvSpPr>
        <p:spPr>
          <a:xfrm>
            <a:off x="7081850" y="4876090"/>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79" name="TextBox 78">
            <a:extLst>
              <a:ext uri="{FF2B5EF4-FFF2-40B4-BE49-F238E27FC236}">
                <a16:creationId xmlns:a16="http://schemas.microsoft.com/office/drawing/2014/main" id="{8B0DAA8D-F8D2-1B48-B751-201F469B0B2A}"/>
              </a:ext>
            </a:extLst>
          </p:cNvPr>
          <p:cNvSpPr txBox="1"/>
          <p:nvPr/>
        </p:nvSpPr>
        <p:spPr>
          <a:xfrm>
            <a:off x="7823040" y="485724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Mysql</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Database</a:t>
            </a:r>
          </a:p>
        </p:txBody>
      </p:sp>
      <p:cxnSp>
        <p:nvCxnSpPr>
          <p:cNvPr id="83" name="Straight Arrow Connector 82">
            <a:extLst>
              <a:ext uri="{FF2B5EF4-FFF2-40B4-BE49-F238E27FC236}">
                <a16:creationId xmlns:a16="http://schemas.microsoft.com/office/drawing/2014/main" id="{2279E1D0-0E4B-E144-A9C7-3BE61657DFDF}"/>
              </a:ext>
            </a:extLst>
          </p:cNvPr>
          <p:cNvCxnSpPr>
            <a:cxnSpLocks/>
            <a:stCxn id="10" idx="3"/>
          </p:cNvCxnSpPr>
          <p:nvPr/>
        </p:nvCxnSpPr>
        <p:spPr>
          <a:xfrm>
            <a:off x="5047393" y="3458088"/>
            <a:ext cx="80217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CE752BE-4F79-E64C-A13C-E7AAA2EBC12A}"/>
              </a:ext>
            </a:extLst>
          </p:cNvPr>
          <p:cNvGrpSpPr/>
          <p:nvPr/>
        </p:nvGrpSpPr>
        <p:grpSpPr>
          <a:xfrm>
            <a:off x="1986074"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Client App</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2703013" y="3433039"/>
            <a:ext cx="1245243" cy="35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7518E37-5ECA-334A-94E4-775B23600DDD}"/>
              </a:ext>
            </a:extLst>
          </p:cNvPr>
          <p:cNvSpPr/>
          <p:nvPr/>
        </p:nvSpPr>
        <p:spPr bwMode="auto">
          <a:xfrm>
            <a:off x="5988205" y="2433924"/>
            <a:ext cx="2687444" cy="2584125"/>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5988205" y="2207494"/>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sp>
        <p:nvSpPr>
          <p:cNvPr id="98" name="Rectangle 97">
            <a:extLst>
              <a:ext uri="{FF2B5EF4-FFF2-40B4-BE49-F238E27FC236}">
                <a16:creationId xmlns:a16="http://schemas.microsoft.com/office/drawing/2014/main" id="{154A9C12-B1B5-8048-84D8-726A445DA613}"/>
              </a:ext>
            </a:extLst>
          </p:cNvPr>
          <p:cNvSpPr/>
          <p:nvPr/>
        </p:nvSpPr>
        <p:spPr bwMode="auto">
          <a:xfrm>
            <a:off x="3757961" y="1773044"/>
            <a:ext cx="6815280" cy="370220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3757961" y="1526136"/>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pic>
        <p:nvPicPr>
          <p:cNvPr id="3" name="Graphic 3">
            <a:extLst>
              <a:ext uri="{FF2B5EF4-FFF2-40B4-BE49-F238E27FC236}">
                <a16:creationId xmlns:a16="http://schemas.microsoft.com/office/drawing/2014/main" id="{3A5020E8-8518-41BB-BD4E-860ABFB048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67022" y="3252507"/>
            <a:ext cx="476250" cy="476250"/>
          </a:xfrm>
          <a:prstGeom prst="rect">
            <a:avLst/>
          </a:prstGeom>
        </p:spPr>
      </p:pic>
      <p:sp>
        <p:nvSpPr>
          <p:cNvPr id="35" name="TextBox 34">
            <a:extLst>
              <a:ext uri="{FF2B5EF4-FFF2-40B4-BE49-F238E27FC236}">
                <a16:creationId xmlns:a16="http://schemas.microsoft.com/office/drawing/2014/main" id="{0EE323EB-433C-4287-9ED7-9ECC234AC4F4}"/>
              </a:ext>
            </a:extLst>
          </p:cNvPr>
          <p:cNvSpPr txBox="1"/>
          <p:nvPr/>
        </p:nvSpPr>
        <p:spPr>
          <a:xfrm>
            <a:off x="9514528" y="3758917"/>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region1-acr</a:t>
            </a:r>
          </a:p>
        </p:txBody>
      </p:sp>
      <p:cxnSp>
        <p:nvCxnSpPr>
          <p:cNvPr id="36" name="Straight Arrow Connector 35">
            <a:extLst>
              <a:ext uri="{FF2B5EF4-FFF2-40B4-BE49-F238E27FC236}">
                <a16:creationId xmlns:a16="http://schemas.microsoft.com/office/drawing/2014/main" id="{F36008AA-F348-47B3-ACA4-880B2F91015F}"/>
              </a:ext>
            </a:extLst>
          </p:cNvPr>
          <p:cNvCxnSpPr>
            <a:cxnSpLocks/>
          </p:cNvCxnSpPr>
          <p:nvPr/>
        </p:nvCxnSpPr>
        <p:spPr>
          <a:xfrm flipH="1" flipV="1">
            <a:off x="8798503" y="3601488"/>
            <a:ext cx="73599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D362462-8A3B-1348-85ED-3E6EE14286B1}"/>
              </a:ext>
            </a:extLst>
          </p:cNvPr>
          <p:cNvCxnSpPr/>
          <p:nvPr/>
        </p:nvCxnSpPr>
        <p:spPr>
          <a:xfrm>
            <a:off x="5963040" y="3219963"/>
            <a:ext cx="2712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F28F71-A743-6541-B479-93E95466805A}"/>
              </a:ext>
            </a:extLst>
          </p:cNvPr>
          <p:cNvCxnSpPr/>
          <p:nvPr/>
        </p:nvCxnSpPr>
        <p:spPr>
          <a:xfrm>
            <a:off x="5988205" y="4096323"/>
            <a:ext cx="2712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751497C-B8F0-2145-9331-FB12FE055656}"/>
              </a:ext>
            </a:extLst>
          </p:cNvPr>
          <p:cNvGrpSpPr/>
          <p:nvPr/>
        </p:nvGrpSpPr>
        <p:grpSpPr>
          <a:xfrm>
            <a:off x="7021689" y="2562578"/>
            <a:ext cx="1384995" cy="508000"/>
            <a:chOff x="7021689" y="2562578"/>
            <a:chExt cx="1384995" cy="508000"/>
          </a:xfrm>
        </p:grpSpPr>
        <p:pic>
          <p:nvPicPr>
            <p:cNvPr id="68" name="Immagine 11">
              <a:extLst>
                <a:ext uri="{FF2B5EF4-FFF2-40B4-BE49-F238E27FC236}">
                  <a16:creationId xmlns:a16="http://schemas.microsoft.com/office/drawing/2014/main" id="{B798C38D-5213-0F43-8752-998C433666A9}"/>
                </a:ext>
              </a:extLst>
            </p:cNvPr>
            <p:cNvPicPr>
              <a:picLocks noChangeAspect="1"/>
            </p:cNvPicPr>
            <p:nvPr/>
          </p:nvPicPr>
          <p:blipFill>
            <a:blip r:embed="rId10"/>
            <a:stretch>
              <a:fillRect/>
            </a:stretch>
          </p:blipFill>
          <p:spPr>
            <a:xfrm>
              <a:off x="7158195" y="2680794"/>
              <a:ext cx="322297" cy="292300"/>
            </a:xfrm>
            <a:prstGeom prst="rect">
              <a:avLst/>
            </a:prstGeom>
          </p:spPr>
        </p:pic>
        <p:sp>
          <p:nvSpPr>
            <p:cNvPr id="6" name="Rectangle 5">
              <a:extLst>
                <a:ext uri="{FF2B5EF4-FFF2-40B4-BE49-F238E27FC236}">
                  <a16:creationId xmlns:a16="http://schemas.microsoft.com/office/drawing/2014/main" id="{09E3DB9A-8755-A64E-8DE8-49D06F14E1AD}"/>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Immagine 11">
              <a:extLst>
                <a:ext uri="{FF2B5EF4-FFF2-40B4-BE49-F238E27FC236}">
                  <a16:creationId xmlns:a16="http://schemas.microsoft.com/office/drawing/2014/main" id="{317516D6-412F-6641-87C2-4771782268CF}"/>
                </a:ext>
              </a:extLst>
            </p:cNvPr>
            <p:cNvPicPr>
              <a:picLocks noChangeAspect="1"/>
            </p:cNvPicPr>
            <p:nvPr/>
          </p:nvPicPr>
          <p:blipFill>
            <a:blip r:embed="rId10"/>
            <a:stretch>
              <a:fillRect/>
            </a:stretch>
          </p:blipFill>
          <p:spPr>
            <a:xfrm>
              <a:off x="7904612" y="2673597"/>
              <a:ext cx="322297" cy="292300"/>
            </a:xfrm>
            <a:prstGeom prst="rect">
              <a:avLst/>
            </a:prstGeom>
          </p:spPr>
        </p:pic>
      </p:grpSp>
      <p:grpSp>
        <p:nvGrpSpPr>
          <p:cNvPr id="42" name="Group 41">
            <a:extLst>
              <a:ext uri="{FF2B5EF4-FFF2-40B4-BE49-F238E27FC236}">
                <a16:creationId xmlns:a16="http://schemas.microsoft.com/office/drawing/2014/main" id="{06061C91-0572-8D4C-B007-3A77ECE49B8F}"/>
              </a:ext>
            </a:extLst>
          </p:cNvPr>
          <p:cNvGrpSpPr/>
          <p:nvPr/>
        </p:nvGrpSpPr>
        <p:grpSpPr>
          <a:xfrm>
            <a:off x="7021689" y="4227777"/>
            <a:ext cx="1384995" cy="508000"/>
            <a:chOff x="7021689" y="2562578"/>
            <a:chExt cx="1384995" cy="508000"/>
          </a:xfrm>
        </p:grpSpPr>
        <p:pic>
          <p:nvPicPr>
            <p:cNvPr id="43" name="Immagine 11">
              <a:extLst>
                <a:ext uri="{FF2B5EF4-FFF2-40B4-BE49-F238E27FC236}">
                  <a16:creationId xmlns:a16="http://schemas.microsoft.com/office/drawing/2014/main" id="{AE4F30CA-FA1C-E045-99CD-F2F9F9538757}"/>
                </a:ext>
              </a:extLst>
            </p:cNvPr>
            <p:cNvPicPr>
              <a:picLocks noChangeAspect="1"/>
            </p:cNvPicPr>
            <p:nvPr/>
          </p:nvPicPr>
          <p:blipFill>
            <a:blip r:embed="rId10"/>
            <a:stretch>
              <a:fillRect/>
            </a:stretch>
          </p:blipFill>
          <p:spPr>
            <a:xfrm>
              <a:off x="7158195" y="2680794"/>
              <a:ext cx="322297" cy="292300"/>
            </a:xfrm>
            <a:prstGeom prst="rect">
              <a:avLst/>
            </a:prstGeom>
          </p:spPr>
        </p:pic>
        <p:sp>
          <p:nvSpPr>
            <p:cNvPr id="44" name="Rectangle 43">
              <a:extLst>
                <a:ext uri="{FF2B5EF4-FFF2-40B4-BE49-F238E27FC236}">
                  <a16:creationId xmlns:a16="http://schemas.microsoft.com/office/drawing/2014/main" id="{15F1655C-5118-454F-954F-86BBCB73D67A}"/>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5" name="Immagine 11">
              <a:extLst>
                <a:ext uri="{FF2B5EF4-FFF2-40B4-BE49-F238E27FC236}">
                  <a16:creationId xmlns:a16="http://schemas.microsoft.com/office/drawing/2014/main" id="{A7119E88-00F2-5442-AD71-CD598823BB1E}"/>
                </a:ext>
              </a:extLst>
            </p:cNvPr>
            <p:cNvPicPr>
              <a:picLocks noChangeAspect="1"/>
            </p:cNvPicPr>
            <p:nvPr/>
          </p:nvPicPr>
          <p:blipFill>
            <a:blip r:embed="rId10"/>
            <a:stretch>
              <a:fillRect/>
            </a:stretch>
          </p:blipFill>
          <p:spPr>
            <a:xfrm>
              <a:off x="7904612" y="2673597"/>
              <a:ext cx="322297" cy="292300"/>
            </a:xfrm>
            <a:prstGeom prst="rect">
              <a:avLst/>
            </a:prstGeom>
          </p:spPr>
        </p:pic>
      </p:grpSp>
      <p:grpSp>
        <p:nvGrpSpPr>
          <p:cNvPr id="46" name="Group 45">
            <a:extLst>
              <a:ext uri="{FF2B5EF4-FFF2-40B4-BE49-F238E27FC236}">
                <a16:creationId xmlns:a16="http://schemas.microsoft.com/office/drawing/2014/main" id="{4699B835-49B8-B942-AC9A-B197594B27ED}"/>
              </a:ext>
            </a:extLst>
          </p:cNvPr>
          <p:cNvGrpSpPr/>
          <p:nvPr/>
        </p:nvGrpSpPr>
        <p:grpSpPr>
          <a:xfrm>
            <a:off x="7027362" y="3449642"/>
            <a:ext cx="1384995" cy="508000"/>
            <a:chOff x="7021689" y="2562578"/>
            <a:chExt cx="1384995" cy="508000"/>
          </a:xfrm>
        </p:grpSpPr>
        <p:pic>
          <p:nvPicPr>
            <p:cNvPr id="47" name="Immagine 11">
              <a:extLst>
                <a:ext uri="{FF2B5EF4-FFF2-40B4-BE49-F238E27FC236}">
                  <a16:creationId xmlns:a16="http://schemas.microsoft.com/office/drawing/2014/main" id="{54F21F76-880A-1F4D-A7EB-23BB1B560C1B}"/>
                </a:ext>
              </a:extLst>
            </p:cNvPr>
            <p:cNvPicPr>
              <a:picLocks noChangeAspect="1"/>
            </p:cNvPicPr>
            <p:nvPr/>
          </p:nvPicPr>
          <p:blipFill>
            <a:blip r:embed="rId10"/>
            <a:stretch>
              <a:fillRect/>
            </a:stretch>
          </p:blipFill>
          <p:spPr>
            <a:xfrm>
              <a:off x="7158195" y="2680794"/>
              <a:ext cx="322297" cy="292300"/>
            </a:xfrm>
            <a:prstGeom prst="rect">
              <a:avLst/>
            </a:prstGeom>
          </p:spPr>
        </p:pic>
        <p:sp>
          <p:nvSpPr>
            <p:cNvPr id="48" name="Rectangle 47">
              <a:extLst>
                <a:ext uri="{FF2B5EF4-FFF2-40B4-BE49-F238E27FC236}">
                  <a16:creationId xmlns:a16="http://schemas.microsoft.com/office/drawing/2014/main" id="{F3058E8C-1059-C24F-B918-EB6E715563C2}"/>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Immagine 11">
              <a:extLst>
                <a:ext uri="{FF2B5EF4-FFF2-40B4-BE49-F238E27FC236}">
                  <a16:creationId xmlns:a16="http://schemas.microsoft.com/office/drawing/2014/main" id="{21FB6C2B-797B-D945-88D5-10C3A02614EC}"/>
                </a:ext>
              </a:extLst>
            </p:cNvPr>
            <p:cNvPicPr>
              <a:picLocks noChangeAspect="1"/>
            </p:cNvPicPr>
            <p:nvPr/>
          </p:nvPicPr>
          <p:blipFill>
            <a:blip r:embed="rId10"/>
            <a:stretch>
              <a:fillRect/>
            </a:stretch>
          </p:blipFill>
          <p:spPr>
            <a:xfrm>
              <a:off x="7904612" y="2673597"/>
              <a:ext cx="322297" cy="292300"/>
            </a:xfrm>
            <a:prstGeom prst="rect">
              <a:avLst/>
            </a:prstGeom>
          </p:spPr>
        </p:pic>
      </p:grpSp>
      <p:sp>
        <p:nvSpPr>
          <p:cNvPr id="8" name="Oval 7">
            <a:extLst>
              <a:ext uri="{FF2B5EF4-FFF2-40B4-BE49-F238E27FC236}">
                <a16:creationId xmlns:a16="http://schemas.microsoft.com/office/drawing/2014/main" id="{E47E13CD-8EC8-1848-84A3-C47570F26E12}"/>
              </a:ext>
            </a:extLst>
          </p:cNvPr>
          <p:cNvSpPr/>
          <p:nvPr/>
        </p:nvSpPr>
        <p:spPr bwMode="auto">
          <a:xfrm>
            <a:off x="7009106" y="2562578"/>
            <a:ext cx="610894" cy="217319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D1BAD674-7ECC-A546-AB05-E8A5ED2C7A98}"/>
              </a:ext>
            </a:extLst>
          </p:cNvPr>
          <p:cNvSpPr/>
          <p:nvPr/>
        </p:nvSpPr>
        <p:spPr bwMode="auto">
          <a:xfrm>
            <a:off x="7759822" y="2568221"/>
            <a:ext cx="610894" cy="217319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303A5053-C830-7345-A432-8FB94E44C34D}"/>
              </a:ext>
            </a:extLst>
          </p:cNvPr>
          <p:cNvSpPr txBox="1"/>
          <p:nvPr/>
        </p:nvSpPr>
        <p:spPr>
          <a:xfrm>
            <a:off x="6049036" y="2517462"/>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AZ1</a:t>
            </a:r>
          </a:p>
        </p:txBody>
      </p:sp>
      <p:sp>
        <p:nvSpPr>
          <p:cNvPr id="53" name="TextBox 52">
            <a:extLst>
              <a:ext uri="{FF2B5EF4-FFF2-40B4-BE49-F238E27FC236}">
                <a16:creationId xmlns:a16="http://schemas.microsoft.com/office/drawing/2014/main" id="{023F2A54-0BA9-544D-B968-A82D1149C70E}"/>
              </a:ext>
            </a:extLst>
          </p:cNvPr>
          <p:cNvSpPr txBox="1"/>
          <p:nvPr/>
        </p:nvSpPr>
        <p:spPr>
          <a:xfrm>
            <a:off x="6649254" y="2987990"/>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Node1</a:t>
            </a:r>
          </a:p>
        </p:txBody>
      </p:sp>
      <p:sp>
        <p:nvSpPr>
          <p:cNvPr id="54" name="TextBox 53">
            <a:extLst>
              <a:ext uri="{FF2B5EF4-FFF2-40B4-BE49-F238E27FC236}">
                <a16:creationId xmlns:a16="http://schemas.microsoft.com/office/drawing/2014/main" id="{2634130D-778B-DE40-96ED-609F14924F47}"/>
              </a:ext>
            </a:extLst>
          </p:cNvPr>
          <p:cNvSpPr txBox="1"/>
          <p:nvPr/>
        </p:nvSpPr>
        <p:spPr>
          <a:xfrm>
            <a:off x="6016827" y="4147915"/>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AZ3</a:t>
            </a:r>
          </a:p>
        </p:txBody>
      </p:sp>
      <p:sp>
        <p:nvSpPr>
          <p:cNvPr id="55" name="TextBox 54">
            <a:extLst>
              <a:ext uri="{FF2B5EF4-FFF2-40B4-BE49-F238E27FC236}">
                <a16:creationId xmlns:a16="http://schemas.microsoft.com/office/drawing/2014/main" id="{760531AE-0978-EA49-B8CE-E590CC940F23}"/>
              </a:ext>
            </a:extLst>
          </p:cNvPr>
          <p:cNvSpPr txBox="1"/>
          <p:nvPr/>
        </p:nvSpPr>
        <p:spPr>
          <a:xfrm>
            <a:off x="6016827" y="3329487"/>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AZ2</a:t>
            </a:r>
          </a:p>
        </p:txBody>
      </p:sp>
      <p:sp>
        <p:nvSpPr>
          <p:cNvPr id="56" name="TextBox 55">
            <a:extLst>
              <a:ext uri="{FF2B5EF4-FFF2-40B4-BE49-F238E27FC236}">
                <a16:creationId xmlns:a16="http://schemas.microsoft.com/office/drawing/2014/main" id="{97318003-3349-3541-8903-7C239115D977}"/>
              </a:ext>
            </a:extLst>
          </p:cNvPr>
          <p:cNvSpPr txBox="1"/>
          <p:nvPr/>
        </p:nvSpPr>
        <p:spPr>
          <a:xfrm>
            <a:off x="6678312" y="4617837"/>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Node3</a:t>
            </a:r>
          </a:p>
        </p:txBody>
      </p:sp>
      <p:sp>
        <p:nvSpPr>
          <p:cNvPr id="58" name="TextBox 57">
            <a:extLst>
              <a:ext uri="{FF2B5EF4-FFF2-40B4-BE49-F238E27FC236}">
                <a16:creationId xmlns:a16="http://schemas.microsoft.com/office/drawing/2014/main" id="{00F796CC-B0D3-0E4B-B4C8-D5FBC800D96C}"/>
              </a:ext>
            </a:extLst>
          </p:cNvPr>
          <p:cNvSpPr txBox="1"/>
          <p:nvPr/>
        </p:nvSpPr>
        <p:spPr>
          <a:xfrm>
            <a:off x="6686661" y="3869893"/>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Node2</a:t>
            </a:r>
          </a:p>
        </p:txBody>
      </p:sp>
    </p:spTree>
    <p:extLst>
      <p:ext uri="{BB962C8B-B14F-4D97-AF65-F5344CB8AC3E}">
        <p14:creationId xmlns:p14="http://schemas.microsoft.com/office/powerpoint/2010/main" val="41112977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 AKS CREATE’ </a:t>
            </a:r>
            <a:r>
              <a:rPr lang="en-US" dirty="0">
                <a:gradFill>
                  <a:gsLst>
                    <a:gs pos="1250">
                      <a:srgbClr val="1A1A1A"/>
                    </a:gs>
                    <a:gs pos="100000">
                      <a:srgbClr val="1A1A1A"/>
                    </a:gs>
                  </a:gsLst>
                  <a:lin ang="5400000" scaled="0"/>
                </a:gradFill>
                <a:latin typeface="Segoe UI Semibold"/>
              </a:rPr>
              <a:t>| </a:t>
            </a: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App Before</a:t>
            </a:r>
          </a:p>
        </p:txBody>
      </p:sp>
      <p:grpSp>
        <p:nvGrpSpPr>
          <p:cNvPr id="203" name="Group 202">
            <a:extLst>
              <a:ext uri="{FF2B5EF4-FFF2-40B4-BE49-F238E27FC236}">
                <a16:creationId xmlns:a16="http://schemas.microsoft.com/office/drawing/2014/main" id="{FFB570A7-7487-498C-A688-44C4782FAF5C}"/>
              </a:ext>
            </a:extLst>
          </p:cNvPr>
          <p:cNvGrpSpPr/>
          <p:nvPr/>
        </p:nvGrpSpPr>
        <p:grpSpPr>
          <a:xfrm>
            <a:off x="5938263" y="2781173"/>
            <a:ext cx="855371" cy="867361"/>
            <a:chOff x="9523614" y="5015145"/>
            <a:chExt cx="853605" cy="884753"/>
          </a:xfrm>
        </p:grpSpPr>
        <p:sp>
          <p:nvSpPr>
            <p:cNvPr id="204" name="Title 1">
              <a:extLst>
                <a:ext uri="{FF2B5EF4-FFF2-40B4-BE49-F238E27FC236}">
                  <a16:creationId xmlns:a16="http://schemas.microsoft.com/office/drawing/2014/main" id="{AEF90975-AD53-43AB-8706-125D24E66B20}"/>
                </a:ext>
              </a:extLst>
            </p:cNvPr>
            <p:cNvSpPr txBox="1">
              <a:spLocks/>
            </p:cNvSpPr>
            <p:nvPr/>
          </p:nvSpPr>
          <p:spPr>
            <a:xfrm>
              <a:off x="9523614"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Files</a:t>
              </a:r>
            </a:p>
          </p:txBody>
        </p:sp>
        <p:sp>
          <p:nvSpPr>
            <p:cNvPr id="205" name="Rectangle: Rounded Corners 136">
              <a:extLst>
                <a:ext uri="{FF2B5EF4-FFF2-40B4-BE49-F238E27FC236}">
                  <a16:creationId xmlns:a16="http://schemas.microsoft.com/office/drawing/2014/main" id="{F9500DDE-83A1-4C9D-894B-989A150AE0A1}"/>
                </a:ext>
              </a:extLst>
            </p:cNvPr>
            <p:cNvSpPr/>
            <p:nvPr/>
          </p:nvSpPr>
          <p:spPr bwMode="auto">
            <a:xfrm>
              <a:off x="9685240" y="536954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6" name="Freeform: Shape 53">
              <a:extLst>
                <a:ext uri="{FF2B5EF4-FFF2-40B4-BE49-F238E27FC236}">
                  <a16:creationId xmlns:a16="http://schemas.microsoft.com/office/drawing/2014/main" id="{43CAFC77-CFF6-478D-84BE-9B1EBA510029}"/>
                </a:ext>
              </a:extLst>
            </p:cNvPr>
            <p:cNvSpPr/>
            <p:nvPr/>
          </p:nvSpPr>
          <p:spPr>
            <a:xfrm>
              <a:off x="9762565" y="5472654"/>
              <a:ext cx="375703" cy="32413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6" name="Straight Arrow Connector 235">
            <a:extLst>
              <a:ext uri="{FF2B5EF4-FFF2-40B4-BE49-F238E27FC236}">
                <a16:creationId xmlns:a16="http://schemas.microsoft.com/office/drawing/2014/main" id="{FF016196-F413-4C16-BC45-E9DC87DF7C00}"/>
              </a:ext>
            </a:extLst>
          </p:cNvPr>
          <p:cNvCxnSpPr>
            <a:cxnSpLocks/>
            <a:stCxn id="205" idx="1"/>
            <a:endCxn id="251" idx="3"/>
          </p:cNvCxnSpPr>
          <p:nvPr/>
        </p:nvCxnSpPr>
        <p:spPr>
          <a:xfrm flipH="1">
            <a:off x="5606083" y="3388571"/>
            <a:ext cx="494140" cy="44"/>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9CF01E32-E48F-4A4F-8337-D32E98E88A42}"/>
              </a:ext>
            </a:extLst>
          </p:cNvPr>
          <p:cNvSpPr/>
          <p:nvPr/>
        </p:nvSpPr>
        <p:spPr bwMode="auto">
          <a:xfrm>
            <a:off x="1904091" y="3049432"/>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38" name="Group 237">
            <a:extLst>
              <a:ext uri="{FF2B5EF4-FFF2-40B4-BE49-F238E27FC236}">
                <a16:creationId xmlns:a16="http://schemas.microsoft.com/office/drawing/2014/main" id="{2757AFD2-E283-4EBB-8AAE-DA5C81FD50F8}"/>
              </a:ext>
            </a:extLst>
          </p:cNvPr>
          <p:cNvGrpSpPr/>
          <p:nvPr/>
        </p:nvGrpSpPr>
        <p:grpSpPr>
          <a:xfrm>
            <a:off x="2034785" y="3196274"/>
            <a:ext cx="348212" cy="369308"/>
            <a:chOff x="11105601" y="3231122"/>
            <a:chExt cx="348212" cy="337894"/>
          </a:xfrm>
        </p:grpSpPr>
        <p:sp>
          <p:nvSpPr>
            <p:cNvPr id="239" name="globe_2">
              <a:extLst>
                <a:ext uri="{FF2B5EF4-FFF2-40B4-BE49-F238E27FC236}">
                  <a16:creationId xmlns:a16="http://schemas.microsoft.com/office/drawing/2014/main" id="{84D73B0B-F57B-46B1-95C3-72170BD28ABE}"/>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0" name="Straight Connector 239">
              <a:extLst>
                <a:ext uri="{FF2B5EF4-FFF2-40B4-BE49-F238E27FC236}">
                  <a16:creationId xmlns:a16="http://schemas.microsoft.com/office/drawing/2014/main" id="{0CD2566B-CE9A-421D-9927-782C34746858}"/>
                </a:ext>
              </a:extLst>
            </p:cNvPr>
            <p:cNvCxnSpPr>
              <a:stCxn id="239" idx="1"/>
              <a:endCxn id="239"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242" name="Straight Arrow Connector 241">
            <a:extLst>
              <a:ext uri="{FF2B5EF4-FFF2-40B4-BE49-F238E27FC236}">
                <a16:creationId xmlns:a16="http://schemas.microsoft.com/office/drawing/2014/main" id="{8E5170BA-094F-4131-B52D-C50B21223BF3}"/>
              </a:ext>
            </a:extLst>
          </p:cNvPr>
          <p:cNvCxnSpPr>
            <a:cxnSpLocks/>
          </p:cNvCxnSpPr>
          <p:nvPr/>
        </p:nvCxnSpPr>
        <p:spPr>
          <a:xfrm flipV="1">
            <a:off x="2527472" y="3372423"/>
            <a:ext cx="863882" cy="8440"/>
          </a:xfrm>
          <a:prstGeom prst="straightConnector1">
            <a:avLst/>
          </a:prstGeom>
          <a:noFill/>
          <a:ln w="50800" cap="flat" cmpd="sng" algn="ctr">
            <a:solidFill>
              <a:srgbClr val="00B050"/>
            </a:solidFill>
            <a:prstDash val="solid"/>
            <a:headEnd type="triangle" w="med" len="sm"/>
            <a:tailEnd type="triangle" w="med" len="sm"/>
          </a:ln>
          <a:effectLst/>
        </p:spPr>
      </p:cxnSp>
      <p:grpSp>
        <p:nvGrpSpPr>
          <p:cNvPr id="243" name="Group 242">
            <a:extLst>
              <a:ext uri="{FF2B5EF4-FFF2-40B4-BE49-F238E27FC236}">
                <a16:creationId xmlns:a16="http://schemas.microsoft.com/office/drawing/2014/main" id="{DE4DE878-07DA-4341-9338-0576D89B076E}"/>
              </a:ext>
            </a:extLst>
          </p:cNvPr>
          <p:cNvGrpSpPr/>
          <p:nvPr/>
        </p:nvGrpSpPr>
        <p:grpSpPr>
          <a:xfrm>
            <a:off x="3903732" y="2680990"/>
            <a:ext cx="1892212" cy="1552273"/>
            <a:chOff x="5738130" y="2564797"/>
            <a:chExt cx="1650697" cy="1583399"/>
          </a:xfrm>
        </p:grpSpPr>
        <p:sp>
          <p:nvSpPr>
            <p:cNvPr id="244" name="Rectangle: Rounded Corners 243">
              <a:extLst>
                <a:ext uri="{FF2B5EF4-FFF2-40B4-BE49-F238E27FC236}">
                  <a16:creationId xmlns:a16="http://schemas.microsoft.com/office/drawing/2014/main" id="{0B4137AC-E023-4C3F-BBEE-5FAE32F4C061}"/>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5" name="Title 1">
              <a:extLst>
                <a:ext uri="{FF2B5EF4-FFF2-40B4-BE49-F238E27FC236}">
                  <a16:creationId xmlns:a16="http://schemas.microsoft.com/office/drawing/2014/main" id="{58FA9BDF-2B83-4C05-9DE3-3550D7C6F8DE}"/>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sp>
        <p:nvSpPr>
          <p:cNvPr id="246" name="Title 1">
            <a:extLst>
              <a:ext uri="{FF2B5EF4-FFF2-40B4-BE49-F238E27FC236}">
                <a16:creationId xmlns:a16="http://schemas.microsoft.com/office/drawing/2014/main" id="{039AFF57-B507-4217-87E2-3181BBFB3147}"/>
              </a:ext>
            </a:extLst>
          </p:cNvPr>
          <p:cNvSpPr txBox="1">
            <a:spLocks/>
          </p:cNvSpPr>
          <p:nvPr/>
        </p:nvSpPr>
        <p:spPr>
          <a:xfrm>
            <a:off x="4479449" y="3019672"/>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Pod(s)</a:t>
            </a:r>
          </a:p>
        </p:txBody>
      </p:sp>
      <p:grpSp>
        <p:nvGrpSpPr>
          <p:cNvPr id="247" name="Group 246">
            <a:extLst>
              <a:ext uri="{FF2B5EF4-FFF2-40B4-BE49-F238E27FC236}">
                <a16:creationId xmlns:a16="http://schemas.microsoft.com/office/drawing/2014/main" id="{95EB9B5F-73B0-4C08-AC8C-11F28C2F39C1}"/>
              </a:ext>
            </a:extLst>
          </p:cNvPr>
          <p:cNvGrpSpPr/>
          <p:nvPr/>
        </p:nvGrpSpPr>
        <p:grpSpPr>
          <a:xfrm>
            <a:off x="4577068" y="3190811"/>
            <a:ext cx="394427" cy="394427"/>
            <a:chOff x="6102730" y="3087224"/>
            <a:chExt cx="402336" cy="402336"/>
          </a:xfrm>
        </p:grpSpPr>
        <p:sp>
          <p:nvSpPr>
            <p:cNvPr id="248" name="Rectangle: Rounded Corners 247">
              <a:extLst>
                <a:ext uri="{FF2B5EF4-FFF2-40B4-BE49-F238E27FC236}">
                  <a16:creationId xmlns:a16="http://schemas.microsoft.com/office/drawing/2014/main" id="{ED8EDC71-9F53-4DF3-81F5-B01FB599FF9B}"/>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9" name="Freeform: Shape 248">
              <a:extLst>
                <a:ext uri="{FF2B5EF4-FFF2-40B4-BE49-F238E27FC236}">
                  <a16:creationId xmlns:a16="http://schemas.microsoft.com/office/drawing/2014/main" id="{F62DFE35-22E8-465F-93FA-C05FB272563F}"/>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0" name="Group 249">
            <a:extLst>
              <a:ext uri="{FF2B5EF4-FFF2-40B4-BE49-F238E27FC236}">
                <a16:creationId xmlns:a16="http://schemas.microsoft.com/office/drawing/2014/main" id="{CBC72D01-2FE3-4FBC-92B3-B9FFDA0E2C82}"/>
              </a:ext>
            </a:extLst>
          </p:cNvPr>
          <p:cNvGrpSpPr/>
          <p:nvPr/>
        </p:nvGrpSpPr>
        <p:grpSpPr>
          <a:xfrm>
            <a:off x="5211656" y="3191401"/>
            <a:ext cx="394427" cy="394427"/>
            <a:chOff x="6557019" y="3087224"/>
            <a:chExt cx="402336" cy="402336"/>
          </a:xfrm>
        </p:grpSpPr>
        <p:sp>
          <p:nvSpPr>
            <p:cNvPr id="251" name="Rectangle: Rounded Corners 250">
              <a:extLst>
                <a:ext uri="{FF2B5EF4-FFF2-40B4-BE49-F238E27FC236}">
                  <a16:creationId xmlns:a16="http://schemas.microsoft.com/office/drawing/2014/main" id="{CE9AD84D-0909-4424-BF2A-BF53D53CBB90}"/>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2" name="Freeform: Shape 251">
              <a:extLst>
                <a:ext uri="{FF2B5EF4-FFF2-40B4-BE49-F238E27FC236}">
                  <a16:creationId xmlns:a16="http://schemas.microsoft.com/office/drawing/2014/main" id="{61B2BF81-43EC-4E87-BA82-8371BB26E3D4}"/>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3" name="Group 252">
            <a:extLst>
              <a:ext uri="{FF2B5EF4-FFF2-40B4-BE49-F238E27FC236}">
                <a16:creationId xmlns:a16="http://schemas.microsoft.com/office/drawing/2014/main" id="{CC22173C-94F0-44A5-81E6-087B1CB27C3B}"/>
              </a:ext>
            </a:extLst>
          </p:cNvPr>
          <p:cNvGrpSpPr/>
          <p:nvPr/>
        </p:nvGrpSpPr>
        <p:grpSpPr>
          <a:xfrm>
            <a:off x="4577068" y="3635686"/>
            <a:ext cx="394427" cy="394427"/>
            <a:chOff x="6102730" y="3541019"/>
            <a:chExt cx="402336" cy="402336"/>
          </a:xfrm>
        </p:grpSpPr>
        <p:sp>
          <p:nvSpPr>
            <p:cNvPr id="254" name="Rectangle: Rounded Corners 253">
              <a:extLst>
                <a:ext uri="{FF2B5EF4-FFF2-40B4-BE49-F238E27FC236}">
                  <a16:creationId xmlns:a16="http://schemas.microsoft.com/office/drawing/2014/main" id="{4BA1424D-DA0D-4AEF-ABC3-19039FB06EB1}"/>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5" name="Freeform: Shape 254">
              <a:extLst>
                <a:ext uri="{FF2B5EF4-FFF2-40B4-BE49-F238E27FC236}">
                  <a16:creationId xmlns:a16="http://schemas.microsoft.com/office/drawing/2014/main" id="{435512B1-C9B1-4F98-9C0C-6F56277EB5E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4EEF3FCC-D551-4637-9836-AD8F1FFDC077}"/>
              </a:ext>
            </a:extLst>
          </p:cNvPr>
          <p:cNvGrpSpPr/>
          <p:nvPr/>
        </p:nvGrpSpPr>
        <p:grpSpPr>
          <a:xfrm>
            <a:off x="5211656" y="3636276"/>
            <a:ext cx="394427" cy="394427"/>
            <a:chOff x="6557019" y="3541019"/>
            <a:chExt cx="402336" cy="402336"/>
          </a:xfrm>
        </p:grpSpPr>
        <p:sp>
          <p:nvSpPr>
            <p:cNvPr id="257" name="Rectangle: Rounded Corners 256">
              <a:extLst>
                <a:ext uri="{FF2B5EF4-FFF2-40B4-BE49-F238E27FC236}">
                  <a16:creationId xmlns:a16="http://schemas.microsoft.com/office/drawing/2014/main" id="{DF85C361-35C5-40C9-AB16-7AB61203E64A}"/>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8" name="Freeform: Shape 257">
              <a:extLst>
                <a:ext uri="{FF2B5EF4-FFF2-40B4-BE49-F238E27FC236}">
                  <a16:creationId xmlns:a16="http://schemas.microsoft.com/office/drawing/2014/main" id="{80185821-C5F0-43C5-BE2F-557946141DA6}"/>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9" name="Title 1">
            <a:extLst>
              <a:ext uri="{FF2B5EF4-FFF2-40B4-BE49-F238E27FC236}">
                <a16:creationId xmlns:a16="http://schemas.microsoft.com/office/drawing/2014/main" id="{5ABDE3CA-092A-4598-AF28-FCF310769F7F}"/>
              </a:ext>
            </a:extLst>
          </p:cNvPr>
          <p:cNvSpPr txBox="1">
            <a:spLocks/>
          </p:cNvSpPr>
          <p:nvPr/>
        </p:nvSpPr>
        <p:spPr>
          <a:xfrm>
            <a:off x="5067915" y="3008522"/>
            <a:ext cx="681907" cy="1206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Pod(s)</a:t>
            </a:r>
          </a:p>
        </p:txBody>
      </p:sp>
      <p:cxnSp>
        <p:nvCxnSpPr>
          <p:cNvPr id="260" name="Straight Arrow Connector 259">
            <a:extLst>
              <a:ext uri="{FF2B5EF4-FFF2-40B4-BE49-F238E27FC236}">
                <a16:creationId xmlns:a16="http://schemas.microsoft.com/office/drawing/2014/main" id="{0726D785-863E-497E-B490-B25D6EDF791E}"/>
              </a:ext>
            </a:extLst>
          </p:cNvPr>
          <p:cNvCxnSpPr>
            <a:cxnSpLocks/>
            <a:endCxn id="248" idx="3"/>
          </p:cNvCxnSpPr>
          <p:nvPr/>
        </p:nvCxnSpPr>
        <p:spPr>
          <a:xfrm flipH="1" flipV="1">
            <a:off x="4971495" y="3388025"/>
            <a:ext cx="240162" cy="59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E730E70-9532-499E-8898-EF562E71E992}"/>
              </a:ext>
            </a:extLst>
          </p:cNvPr>
          <p:cNvCxnSpPr>
            <a:cxnSpLocks/>
            <a:stCxn id="262" idx="3"/>
            <a:endCxn id="248" idx="1"/>
          </p:cNvCxnSpPr>
          <p:nvPr/>
        </p:nvCxnSpPr>
        <p:spPr>
          <a:xfrm>
            <a:off x="3774957" y="3380863"/>
            <a:ext cx="802111" cy="7162"/>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2" name="Graphic 261">
            <a:extLst>
              <a:ext uri="{FF2B5EF4-FFF2-40B4-BE49-F238E27FC236}">
                <a16:creationId xmlns:a16="http://schemas.microsoft.com/office/drawing/2014/main" id="{0D0EF30C-9F4C-46BD-8812-4D7AAB6FA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5344" y="3221056"/>
            <a:ext cx="319613" cy="319613"/>
          </a:xfrm>
          <a:prstGeom prst="rect">
            <a:avLst/>
          </a:prstGeom>
        </p:spPr>
      </p:pic>
      <p:sp>
        <p:nvSpPr>
          <p:cNvPr id="263" name="Title 1">
            <a:extLst>
              <a:ext uri="{FF2B5EF4-FFF2-40B4-BE49-F238E27FC236}">
                <a16:creationId xmlns:a16="http://schemas.microsoft.com/office/drawing/2014/main" id="{119D1247-C06C-4C34-8C96-E123235619A8}"/>
              </a:ext>
            </a:extLst>
          </p:cNvPr>
          <p:cNvSpPr txBox="1">
            <a:spLocks/>
          </p:cNvSpPr>
          <p:nvPr/>
        </p:nvSpPr>
        <p:spPr>
          <a:xfrm>
            <a:off x="3454082" y="3565582"/>
            <a:ext cx="589663" cy="3620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spTree>
    <p:extLst>
      <p:ext uri="{BB962C8B-B14F-4D97-AF65-F5344CB8AC3E}">
        <p14:creationId xmlns:p14="http://schemas.microsoft.com/office/powerpoint/2010/main" val="11246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6"/>
                                        </p:tgtEl>
                                        <p:attrNameLst>
                                          <p:attrName>style.visibility</p:attrName>
                                        </p:attrNameLst>
                                      </p:cBhvr>
                                      <p:to>
                                        <p:strVal val="visible"/>
                                      </p:to>
                                    </p:set>
                                    <p:animEffect transition="in" filter="fade">
                                      <p:cBhvr>
                                        <p:cTn id="11" dur="500"/>
                                        <p:tgtEl>
                                          <p:spTgt spid="2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fade">
                                      <p:cBhvr>
                                        <p:cTn id="15" dur="500"/>
                                        <p:tgtEl>
                                          <p:spTgt spid="24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0"/>
                                        </p:tgtEl>
                                        <p:attrNameLst>
                                          <p:attrName>style.visibility</p:attrName>
                                        </p:attrNameLst>
                                      </p:cBhvr>
                                      <p:to>
                                        <p:strVal val="visible"/>
                                      </p:to>
                                    </p:set>
                                    <p:animEffect transition="in" filter="fade">
                                      <p:cBhvr>
                                        <p:cTn id="19" dur="500"/>
                                        <p:tgtEl>
                                          <p:spTgt spid="25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fade">
                                      <p:cBhvr>
                                        <p:cTn id="23" dur="500"/>
                                        <p:tgtEl>
                                          <p:spTgt spid="25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6"/>
                                        </p:tgtEl>
                                        <p:attrNameLst>
                                          <p:attrName>style.visibility</p:attrName>
                                        </p:attrNameLst>
                                      </p:cBhvr>
                                      <p:to>
                                        <p:strVal val="visible"/>
                                      </p:to>
                                    </p:set>
                                    <p:animEffect transition="in" filter="fade">
                                      <p:cBhvr>
                                        <p:cTn id="27" dur="500"/>
                                        <p:tgtEl>
                                          <p:spTgt spid="25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59"/>
                                        </p:tgtEl>
                                        <p:attrNameLst>
                                          <p:attrName>style.visibility</p:attrName>
                                        </p:attrNameLst>
                                      </p:cBhvr>
                                      <p:to>
                                        <p:strVal val="visible"/>
                                      </p:to>
                                    </p:set>
                                    <p:animEffect transition="in" filter="fade">
                                      <p:cBhvr>
                                        <p:cTn id="31" dur="500"/>
                                        <p:tgtEl>
                                          <p:spTgt spid="25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63"/>
                                        </p:tgtEl>
                                        <p:attrNameLst>
                                          <p:attrName>style.visibility</p:attrName>
                                        </p:attrNameLst>
                                      </p:cBhvr>
                                      <p:to>
                                        <p:strVal val="visible"/>
                                      </p:to>
                                    </p:set>
                                    <p:animEffect transition="in" filter="fade">
                                      <p:cBhvr>
                                        <p:cTn id="35"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59" grpId="0"/>
      <p:bldP spid="2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App After</a:t>
            </a:r>
          </a:p>
        </p:txBody>
      </p:sp>
      <p:pic>
        <p:nvPicPr>
          <p:cNvPr id="202" name="Graphic 201">
            <a:extLst>
              <a:ext uri="{FF2B5EF4-FFF2-40B4-BE49-F238E27FC236}">
                <a16:creationId xmlns:a16="http://schemas.microsoft.com/office/drawing/2014/main" id="{BAA10E49-E59F-4429-BDC1-9BBFD3F4D3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4904" y="3170341"/>
            <a:ext cx="744870" cy="744870"/>
          </a:xfrm>
          <a:prstGeom prst="rect">
            <a:avLst/>
          </a:prstGeom>
        </p:spPr>
      </p:pic>
      <p:grpSp>
        <p:nvGrpSpPr>
          <p:cNvPr id="203" name="Group 202">
            <a:extLst>
              <a:ext uri="{FF2B5EF4-FFF2-40B4-BE49-F238E27FC236}">
                <a16:creationId xmlns:a16="http://schemas.microsoft.com/office/drawing/2014/main" id="{FFB570A7-7487-498C-A688-44C4782FAF5C}"/>
              </a:ext>
            </a:extLst>
          </p:cNvPr>
          <p:cNvGrpSpPr/>
          <p:nvPr/>
        </p:nvGrpSpPr>
        <p:grpSpPr>
          <a:xfrm>
            <a:off x="8436030" y="3038097"/>
            <a:ext cx="855371" cy="867361"/>
            <a:chOff x="9523614" y="5015145"/>
            <a:chExt cx="853605" cy="884753"/>
          </a:xfrm>
        </p:grpSpPr>
        <p:sp>
          <p:nvSpPr>
            <p:cNvPr id="204" name="Title 1">
              <a:extLst>
                <a:ext uri="{FF2B5EF4-FFF2-40B4-BE49-F238E27FC236}">
                  <a16:creationId xmlns:a16="http://schemas.microsoft.com/office/drawing/2014/main" id="{AEF90975-AD53-43AB-8706-125D24E66B20}"/>
                </a:ext>
              </a:extLst>
            </p:cNvPr>
            <p:cNvSpPr txBox="1">
              <a:spLocks/>
            </p:cNvSpPr>
            <p:nvPr/>
          </p:nvSpPr>
          <p:spPr>
            <a:xfrm>
              <a:off x="9523614"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Files</a:t>
              </a:r>
            </a:p>
          </p:txBody>
        </p:sp>
        <p:sp>
          <p:nvSpPr>
            <p:cNvPr id="205" name="Rectangle: Rounded Corners 136">
              <a:extLst>
                <a:ext uri="{FF2B5EF4-FFF2-40B4-BE49-F238E27FC236}">
                  <a16:creationId xmlns:a16="http://schemas.microsoft.com/office/drawing/2014/main" id="{F9500DDE-83A1-4C9D-894B-989A150AE0A1}"/>
                </a:ext>
              </a:extLst>
            </p:cNvPr>
            <p:cNvSpPr/>
            <p:nvPr/>
          </p:nvSpPr>
          <p:spPr bwMode="auto">
            <a:xfrm>
              <a:off x="9685240" y="536954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6" name="Freeform: Shape 53">
              <a:extLst>
                <a:ext uri="{FF2B5EF4-FFF2-40B4-BE49-F238E27FC236}">
                  <a16:creationId xmlns:a16="http://schemas.microsoft.com/office/drawing/2014/main" id="{43CAFC77-CFF6-478D-84BE-9B1EBA510029}"/>
                </a:ext>
              </a:extLst>
            </p:cNvPr>
            <p:cNvSpPr/>
            <p:nvPr/>
          </p:nvSpPr>
          <p:spPr>
            <a:xfrm>
              <a:off x="9762565" y="5472654"/>
              <a:ext cx="375703" cy="32413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96376915-670D-4FE5-95DE-D56ECBB8680F}"/>
              </a:ext>
            </a:extLst>
          </p:cNvPr>
          <p:cNvGrpSpPr/>
          <p:nvPr/>
        </p:nvGrpSpPr>
        <p:grpSpPr>
          <a:xfrm>
            <a:off x="3945928" y="2755682"/>
            <a:ext cx="1618248" cy="1552221"/>
            <a:chOff x="5738130" y="2564850"/>
            <a:chExt cx="1650697" cy="1583346"/>
          </a:xfrm>
        </p:grpSpPr>
        <p:sp>
          <p:nvSpPr>
            <p:cNvPr id="212" name="Rectangle: Rounded Corners 211">
              <a:extLst>
                <a:ext uri="{FF2B5EF4-FFF2-40B4-BE49-F238E27FC236}">
                  <a16:creationId xmlns:a16="http://schemas.microsoft.com/office/drawing/2014/main" id="{383CA0AE-5011-43C8-BF01-DFE5B195749C}"/>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3" name="Title 1">
              <a:extLst>
                <a:ext uri="{FF2B5EF4-FFF2-40B4-BE49-F238E27FC236}">
                  <a16:creationId xmlns:a16="http://schemas.microsoft.com/office/drawing/2014/main" id="{A9B9B985-F88C-418E-B06C-9605A650E1F6}"/>
                </a:ext>
              </a:extLst>
            </p:cNvPr>
            <p:cNvSpPr txBox="1">
              <a:spLocks/>
            </p:cNvSpPr>
            <p:nvPr/>
          </p:nvSpPr>
          <p:spPr>
            <a:xfrm>
              <a:off x="5738130" y="2564850"/>
              <a:ext cx="1650697"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 Subnet</a:t>
              </a:r>
            </a:p>
          </p:txBody>
        </p:sp>
      </p:grpSp>
      <p:grpSp>
        <p:nvGrpSpPr>
          <p:cNvPr id="230" name="Group 229">
            <a:extLst>
              <a:ext uri="{FF2B5EF4-FFF2-40B4-BE49-F238E27FC236}">
                <a16:creationId xmlns:a16="http://schemas.microsoft.com/office/drawing/2014/main" id="{3D7AEC25-2AEA-43B5-8909-8B2C36ED0623}"/>
              </a:ext>
            </a:extLst>
          </p:cNvPr>
          <p:cNvGrpSpPr/>
          <p:nvPr/>
        </p:nvGrpSpPr>
        <p:grpSpPr>
          <a:xfrm>
            <a:off x="8006619" y="3560512"/>
            <a:ext cx="459418" cy="171815"/>
            <a:chOff x="9214844" y="4300461"/>
            <a:chExt cx="468630" cy="175260"/>
          </a:xfrm>
        </p:grpSpPr>
        <p:sp>
          <p:nvSpPr>
            <p:cNvPr id="231" name="Rectangle 230">
              <a:extLst>
                <a:ext uri="{FF2B5EF4-FFF2-40B4-BE49-F238E27FC236}">
                  <a16:creationId xmlns:a16="http://schemas.microsoft.com/office/drawing/2014/main" id="{F1125B3C-BA30-4539-887D-9B6CC030E84B}"/>
                </a:ext>
              </a:extLst>
            </p:cNvPr>
            <p:cNvSpPr/>
            <p:nvPr/>
          </p:nvSpPr>
          <p:spPr bwMode="auto">
            <a:xfrm>
              <a:off x="9214844" y="4300461"/>
              <a:ext cx="468630" cy="17526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Freeform: Shape 231">
              <a:extLst>
                <a:ext uri="{FF2B5EF4-FFF2-40B4-BE49-F238E27FC236}">
                  <a16:creationId xmlns:a16="http://schemas.microsoft.com/office/drawing/2014/main" id="{37BB6D28-2136-441B-ACC8-F167CCF4ACA0}"/>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pic>
        <p:nvPicPr>
          <p:cNvPr id="233" name="Graphic 232">
            <a:extLst>
              <a:ext uri="{FF2B5EF4-FFF2-40B4-BE49-F238E27FC236}">
                <a16:creationId xmlns:a16="http://schemas.microsoft.com/office/drawing/2014/main" id="{2009A562-A5CD-42E6-98EC-558097923ED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02261" y="3328963"/>
            <a:ext cx="487914" cy="487914"/>
          </a:xfrm>
          <a:prstGeom prst="rect">
            <a:avLst/>
          </a:prstGeom>
        </p:spPr>
      </p:pic>
      <p:sp>
        <p:nvSpPr>
          <p:cNvPr id="237" name="Oval 236">
            <a:extLst>
              <a:ext uri="{FF2B5EF4-FFF2-40B4-BE49-F238E27FC236}">
                <a16:creationId xmlns:a16="http://schemas.microsoft.com/office/drawing/2014/main" id="{9CF01E32-E48F-4A4F-8337-D32E98E88A42}"/>
              </a:ext>
            </a:extLst>
          </p:cNvPr>
          <p:cNvSpPr/>
          <p:nvPr/>
        </p:nvSpPr>
        <p:spPr bwMode="auto">
          <a:xfrm>
            <a:off x="733064" y="3117283"/>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38" name="Group 237">
            <a:extLst>
              <a:ext uri="{FF2B5EF4-FFF2-40B4-BE49-F238E27FC236}">
                <a16:creationId xmlns:a16="http://schemas.microsoft.com/office/drawing/2014/main" id="{2757AFD2-E283-4EBB-8AAE-DA5C81FD50F8}"/>
              </a:ext>
            </a:extLst>
          </p:cNvPr>
          <p:cNvGrpSpPr/>
          <p:nvPr/>
        </p:nvGrpSpPr>
        <p:grpSpPr>
          <a:xfrm>
            <a:off x="863758" y="3264125"/>
            <a:ext cx="348212" cy="369308"/>
            <a:chOff x="11105601" y="3231122"/>
            <a:chExt cx="348212" cy="337894"/>
          </a:xfrm>
        </p:grpSpPr>
        <p:sp>
          <p:nvSpPr>
            <p:cNvPr id="239" name="globe_2">
              <a:extLst>
                <a:ext uri="{FF2B5EF4-FFF2-40B4-BE49-F238E27FC236}">
                  <a16:creationId xmlns:a16="http://schemas.microsoft.com/office/drawing/2014/main" id="{84D73B0B-F57B-46B1-95C3-72170BD28ABE}"/>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0" name="Straight Connector 239">
              <a:extLst>
                <a:ext uri="{FF2B5EF4-FFF2-40B4-BE49-F238E27FC236}">
                  <a16:creationId xmlns:a16="http://schemas.microsoft.com/office/drawing/2014/main" id="{0CD2566B-CE9A-421D-9927-782C34746858}"/>
                </a:ext>
              </a:extLst>
            </p:cNvPr>
            <p:cNvCxnSpPr>
              <a:stCxn id="239" idx="1"/>
              <a:endCxn id="239"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242" name="Straight Arrow Connector 241">
            <a:extLst>
              <a:ext uri="{FF2B5EF4-FFF2-40B4-BE49-F238E27FC236}">
                <a16:creationId xmlns:a16="http://schemas.microsoft.com/office/drawing/2014/main" id="{8E5170BA-094F-4131-B52D-C50B21223BF3}"/>
              </a:ext>
            </a:extLst>
          </p:cNvPr>
          <p:cNvCxnSpPr>
            <a:cxnSpLocks/>
          </p:cNvCxnSpPr>
          <p:nvPr/>
        </p:nvCxnSpPr>
        <p:spPr>
          <a:xfrm flipV="1">
            <a:off x="1396505" y="3450419"/>
            <a:ext cx="863882" cy="8440"/>
          </a:xfrm>
          <a:prstGeom prst="straightConnector1">
            <a:avLst/>
          </a:prstGeom>
          <a:noFill/>
          <a:ln w="50800" cap="flat" cmpd="sng" algn="ctr">
            <a:solidFill>
              <a:srgbClr val="00B050"/>
            </a:solidFill>
            <a:prstDash val="solid"/>
            <a:headEnd type="triangle" w="med" len="sm"/>
            <a:tailEnd type="triangle" w="med" len="sm"/>
          </a:ln>
          <a:effectLst/>
        </p:spPr>
      </p:cxnSp>
      <p:grpSp>
        <p:nvGrpSpPr>
          <p:cNvPr id="37" name="Group 36">
            <a:extLst>
              <a:ext uri="{FF2B5EF4-FFF2-40B4-BE49-F238E27FC236}">
                <a16:creationId xmlns:a16="http://schemas.microsoft.com/office/drawing/2014/main" id="{07C4C9D9-1A2A-4725-8FA6-90C3CFB1C280}"/>
              </a:ext>
            </a:extLst>
          </p:cNvPr>
          <p:cNvGrpSpPr/>
          <p:nvPr/>
        </p:nvGrpSpPr>
        <p:grpSpPr>
          <a:xfrm>
            <a:off x="1996626" y="2755682"/>
            <a:ext cx="1618248" cy="1552221"/>
            <a:chOff x="5738130" y="2564850"/>
            <a:chExt cx="1650697" cy="1583346"/>
          </a:xfrm>
        </p:grpSpPr>
        <p:sp>
          <p:nvSpPr>
            <p:cNvPr id="38" name="Rectangle: Rounded Corners 37">
              <a:extLst>
                <a:ext uri="{FF2B5EF4-FFF2-40B4-BE49-F238E27FC236}">
                  <a16:creationId xmlns:a16="http://schemas.microsoft.com/office/drawing/2014/main" id="{B17F3946-19C2-4FE4-A81F-1CDBCD182F1D}"/>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9" name="Title 1">
              <a:extLst>
                <a:ext uri="{FF2B5EF4-FFF2-40B4-BE49-F238E27FC236}">
                  <a16:creationId xmlns:a16="http://schemas.microsoft.com/office/drawing/2014/main" id="{398471ED-5173-4FB9-AFD6-CEC346B588A1}"/>
                </a:ext>
              </a:extLst>
            </p:cNvPr>
            <p:cNvSpPr txBox="1">
              <a:spLocks/>
            </p:cNvSpPr>
            <p:nvPr/>
          </p:nvSpPr>
          <p:spPr>
            <a:xfrm>
              <a:off x="5738130" y="2564850"/>
              <a:ext cx="1603650"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Firewall Subnet</a:t>
              </a:r>
            </a:p>
          </p:txBody>
        </p:sp>
      </p:grpSp>
      <p:grpSp>
        <p:nvGrpSpPr>
          <p:cNvPr id="55" name="Group 54">
            <a:extLst>
              <a:ext uri="{FF2B5EF4-FFF2-40B4-BE49-F238E27FC236}">
                <a16:creationId xmlns:a16="http://schemas.microsoft.com/office/drawing/2014/main" id="{F49C323B-E65D-4EC2-8C93-C022E6AF97E0}"/>
              </a:ext>
            </a:extLst>
          </p:cNvPr>
          <p:cNvGrpSpPr/>
          <p:nvPr/>
        </p:nvGrpSpPr>
        <p:grpSpPr>
          <a:xfrm>
            <a:off x="5941352" y="2771904"/>
            <a:ext cx="1892212" cy="1552273"/>
            <a:chOff x="5738130" y="2564797"/>
            <a:chExt cx="1650697" cy="1583399"/>
          </a:xfrm>
        </p:grpSpPr>
        <p:sp>
          <p:nvSpPr>
            <p:cNvPr id="56" name="Rectangle: Rounded Corners 55">
              <a:extLst>
                <a:ext uri="{FF2B5EF4-FFF2-40B4-BE49-F238E27FC236}">
                  <a16:creationId xmlns:a16="http://schemas.microsoft.com/office/drawing/2014/main" id="{8FEBEF34-E89C-4B5D-ADB7-4815F399403A}"/>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7" name="Title 1">
              <a:extLst>
                <a:ext uri="{FF2B5EF4-FFF2-40B4-BE49-F238E27FC236}">
                  <a16:creationId xmlns:a16="http://schemas.microsoft.com/office/drawing/2014/main" id="{7EFD2F04-A49B-4640-A635-EEA9ABBA162D}"/>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sp>
        <p:nvSpPr>
          <p:cNvPr id="58" name="Title 1">
            <a:extLst>
              <a:ext uri="{FF2B5EF4-FFF2-40B4-BE49-F238E27FC236}">
                <a16:creationId xmlns:a16="http://schemas.microsoft.com/office/drawing/2014/main" id="{3207CA9E-D805-4E2D-B43B-057FA2AC20D4}"/>
              </a:ext>
            </a:extLst>
          </p:cNvPr>
          <p:cNvSpPr txBox="1">
            <a:spLocks/>
          </p:cNvSpPr>
          <p:nvPr/>
        </p:nvSpPr>
        <p:spPr>
          <a:xfrm>
            <a:off x="6517069" y="3110586"/>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Pod(s)</a:t>
            </a:r>
          </a:p>
        </p:txBody>
      </p:sp>
      <p:grpSp>
        <p:nvGrpSpPr>
          <p:cNvPr id="59" name="Group 58">
            <a:extLst>
              <a:ext uri="{FF2B5EF4-FFF2-40B4-BE49-F238E27FC236}">
                <a16:creationId xmlns:a16="http://schemas.microsoft.com/office/drawing/2014/main" id="{C54E4D5E-224D-4D2E-8B2E-3995B963A49D}"/>
              </a:ext>
            </a:extLst>
          </p:cNvPr>
          <p:cNvGrpSpPr/>
          <p:nvPr/>
        </p:nvGrpSpPr>
        <p:grpSpPr>
          <a:xfrm>
            <a:off x="6614688" y="3281725"/>
            <a:ext cx="394427" cy="394427"/>
            <a:chOff x="6102730" y="3087224"/>
            <a:chExt cx="402336" cy="402336"/>
          </a:xfrm>
        </p:grpSpPr>
        <p:sp>
          <p:nvSpPr>
            <p:cNvPr id="60" name="Rectangle: Rounded Corners 59">
              <a:extLst>
                <a:ext uri="{FF2B5EF4-FFF2-40B4-BE49-F238E27FC236}">
                  <a16:creationId xmlns:a16="http://schemas.microsoft.com/office/drawing/2014/main" id="{B166BE88-0886-491E-8EF1-180984F44302}"/>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1" name="Freeform: Shape 60">
              <a:extLst>
                <a:ext uri="{FF2B5EF4-FFF2-40B4-BE49-F238E27FC236}">
                  <a16:creationId xmlns:a16="http://schemas.microsoft.com/office/drawing/2014/main" id="{8480D23F-BFF2-425B-92C8-214B486D0402}"/>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EA9D0B3-CD9A-4FE5-9765-D76A39F62F00}"/>
              </a:ext>
            </a:extLst>
          </p:cNvPr>
          <p:cNvGrpSpPr/>
          <p:nvPr/>
        </p:nvGrpSpPr>
        <p:grpSpPr>
          <a:xfrm>
            <a:off x="7249276" y="3282315"/>
            <a:ext cx="394427" cy="394427"/>
            <a:chOff x="6557019" y="3087224"/>
            <a:chExt cx="402336" cy="402336"/>
          </a:xfrm>
        </p:grpSpPr>
        <p:sp>
          <p:nvSpPr>
            <p:cNvPr id="63" name="Rectangle: Rounded Corners 62">
              <a:extLst>
                <a:ext uri="{FF2B5EF4-FFF2-40B4-BE49-F238E27FC236}">
                  <a16:creationId xmlns:a16="http://schemas.microsoft.com/office/drawing/2014/main" id="{83436EC3-AE2D-4199-B705-5258486395A5}"/>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4" name="Freeform: Shape 63">
              <a:extLst>
                <a:ext uri="{FF2B5EF4-FFF2-40B4-BE49-F238E27FC236}">
                  <a16:creationId xmlns:a16="http://schemas.microsoft.com/office/drawing/2014/main" id="{A8ADF5FA-DA9A-4B63-A588-4D6CDC0F7B2F}"/>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BE2EEE59-200D-441E-8DCF-1765FDA977A9}"/>
              </a:ext>
            </a:extLst>
          </p:cNvPr>
          <p:cNvGrpSpPr/>
          <p:nvPr/>
        </p:nvGrpSpPr>
        <p:grpSpPr>
          <a:xfrm>
            <a:off x="6614688" y="3726600"/>
            <a:ext cx="394427" cy="394427"/>
            <a:chOff x="6102730" y="3541019"/>
            <a:chExt cx="402336" cy="402336"/>
          </a:xfrm>
        </p:grpSpPr>
        <p:sp>
          <p:nvSpPr>
            <p:cNvPr id="66" name="Rectangle: Rounded Corners 65">
              <a:extLst>
                <a:ext uri="{FF2B5EF4-FFF2-40B4-BE49-F238E27FC236}">
                  <a16:creationId xmlns:a16="http://schemas.microsoft.com/office/drawing/2014/main" id="{71C88CB0-8D1A-4773-A8C7-1F22779E5CAE}"/>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7" name="Freeform: Shape 66">
              <a:extLst>
                <a:ext uri="{FF2B5EF4-FFF2-40B4-BE49-F238E27FC236}">
                  <a16:creationId xmlns:a16="http://schemas.microsoft.com/office/drawing/2014/main" id="{4EF3ECB6-A3C9-40EC-91C1-A5D10486B66E}"/>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FA138D9B-F402-4BE2-B80B-03E386D7531B}"/>
              </a:ext>
            </a:extLst>
          </p:cNvPr>
          <p:cNvGrpSpPr/>
          <p:nvPr/>
        </p:nvGrpSpPr>
        <p:grpSpPr>
          <a:xfrm>
            <a:off x="7249276" y="3727190"/>
            <a:ext cx="394427" cy="394427"/>
            <a:chOff x="6557019" y="3541019"/>
            <a:chExt cx="402336" cy="402336"/>
          </a:xfrm>
        </p:grpSpPr>
        <p:sp>
          <p:nvSpPr>
            <p:cNvPr id="69" name="Rectangle: Rounded Corners 68">
              <a:extLst>
                <a:ext uri="{FF2B5EF4-FFF2-40B4-BE49-F238E27FC236}">
                  <a16:creationId xmlns:a16="http://schemas.microsoft.com/office/drawing/2014/main" id="{895E895D-BFBA-48B7-83B0-50A7179936B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0" name="Freeform: Shape 69">
              <a:extLst>
                <a:ext uri="{FF2B5EF4-FFF2-40B4-BE49-F238E27FC236}">
                  <a16:creationId xmlns:a16="http://schemas.microsoft.com/office/drawing/2014/main" id="{765AF509-C179-4BBD-A389-C69A91626DC0}"/>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1" name="Title 1">
            <a:extLst>
              <a:ext uri="{FF2B5EF4-FFF2-40B4-BE49-F238E27FC236}">
                <a16:creationId xmlns:a16="http://schemas.microsoft.com/office/drawing/2014/main" id="{0AF3EC80-E6DE-4C9A-8367-ECCF24B93080}"/>
              </a:ext>
            </a:extLst>
          </p:cNvPr>
          <p:cNvSpPr txBox="1">
            <a:spLocks/>
          </p:cNvSpPr>
          <p:nvPr/>
        </p:nvSpPr>
        <p:spPr>
          <a:xfrm>
            <a:off x="7105535" y="3099436"/>
            <a:ext cx="681907" cy="1206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Pod(s)</a:t>
            </a:r>
          </a:p>
        </p:txBody>
      </p:sp>
      <p:cxnSp>
        <p:nvCxnSpPr>
          <p:cNvPr id="72" name="Straight Arrow Connector 71">
            <a:extLst>
              <a:ext uri="{FF2B5EF4-FFF2-40B4-BE49-F238E27FC236}">
                <a16:creationId xmlns:a16="http://schemas.microsoft.com/office/drawing/2014/main" id="{3E8ED272-CBEB-45C2-A122-32F095224A8E}"/>
              </a:ext>
            </a:extLst>
          </p:cNvPr>
          <p:cNvCxnSpPr>
            <a:cxnSpLocks/>
            <a:endCxn id="60" idx="3"/>
          </p:cNvCxnSpPr>
          <p:nvPr/>
        </p:nvCxnSpPr>
        <p:spPr>
          <a:xfrm flipH="1" flipV="1">
            <a:off x="7009115" y="3478939"/>
            <a:ext cx="240162" cy="59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2B732E2-AE04-42FB-9DF0-5327A9694E70}"/>
              </a:ext>
            </a:extLst>
          </p:cNvPr>
          <p:cNvCxnSpPr>
            <a:cxnSpLocks/>
            <a:stCxn id="79" idx="3"/>
            <a:endCxn id="60" idx="1"/>
          </p:cNvCxnSpPr>
          <p:nvPr/>
        </p:nvCxnSpPr>
        <p:spPr>
          <a:xfrm>
            <a:off x="6340708" y="3471778"/>
            <a:ext cx="273980" cy="7161"/>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AAD0ABE-5008-4749-A39A-0F8831C1272B}"/>
              </a:ext>
            </a:extLst>
          </p:cNvPr>
          <p:cNvSpPr txBox="1"/>
          <p:nvPr/>
        </p:nvSpPr>
        <p:spPr>
          <a:xfrm>
            <a:off x="7930485" y="3207317"/>
            <a:ext cx="744990" cy="3939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Service Endpoint</a:t>
            </a:r>
          </a:p>
        </p:txBody>
      </p:sp>
      <p:pic>
        <p:nvPicPr>
          <p:cNvPr id="79" name="Graphic 78">
            <a:extLst>
              <a:ext uri="{FF2B5EF4-FFF2-40B4-BE49-F238E27FC236}">
                <a16:creationId xmlns:a16="http://schemas.microsoft.com/office/drawing/2014/main" id="{1E931AEF-6675-4BFE-9197-7A4653A88A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1095" y="3311971"/>
            <a:ext cx="319613" cy="319613"/>
          </a:xfrm>
          <a:prstGeom prst="rect">
            <a:avLst/>
          </a:prstGeom>
        </p:spPr>
      </p:pic>
      <p:sp>
        <p:nvSpPr>
          <p:cNvPr id="86" name="Title 1">
            <a:extLst>
              <a:ext uri="{FF2B5EF4-FFF2-40B4-BE49-F238E27FC236}">
                <a16:creationId xmlns:a16="http://schemas.microsoft.com/office/drawing/2014/main" id="{532A1308-7F33-42F0-867F-2DCEE4ABF117}"/>
              </a:ext>
            </a:extLst>
          </p:cNvPr>
          <p:cNvSpPr txBox="1">
            <a:spLocks/>
          </p:cNvSpPr>
          <p:nvPr/>
        </p:nvSpPr>
        <p:spPr>
          <a:xfrm>
            <a:off x="6047343" y="3631584"/>
            <a:ext cx="589663" cy="3620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Load Balancer</a:t>
            </a:r>
          </a:p>
        </p:txBody>
      </p:sp>
      <p:cxnSp>
        <p:nvCxnSpPr>
          <p:cNvPr id="87" name="Straight Arrow Connector 86">
            <a:extLst>
              <a:ext uri="{FF2B5EF4-FFF2-40B4-BE49-F238E27FC236}">
                <a16:creationId xmlns:a16="http://schemas.microsoft.com/office/drawing/2014/main" id="{4897A0AC-F9ED-45AC-A827-70A9D74C4511}"/>
              </a:ext>
            </a:extLst>
          </p:cNvPr>
          <p:cNvCxnSpPr>
            <a:cxnSpLocks/>
          </p:cNvCxnSpPr>
          <p:nvPr/>
        </p:nvCxnSpPr>
        <p:spPr>
          <a:xfrm>
            <a:off x="3396903" y="3450419"/>
            <a:ext cx="949269" cy="0"/>
          </a:xfrm>
          <a:prstGeom prst="straightConnector1">
            <a:avLst/>
          </a:prstGeom>
          <a:noFill/>
          <a:ln w="50800" cap="flat" cmpd="sng" algn="ctr">
            <a:solidFill>
              <a:srgbClr val="00B050"/>
            </a:solidFill>
            <a:prstDash val="solid"/>
            <a:headEnd type="triangle" w="med" len="sm"/>
            <a:tailEnd type="triangle" w="med" len="sm"/>
          </a:ln>
          <a:effectLst/>
        </p:spPr>
      </p:cxnSp>
      <p:cxnSp>
        <p:nvCxnSpPr>
          <p:cNvPr id="89" name="Straight Arrow Connector 88">
            <a:extLst>
              <a:ext uri="{FF2B5EF4-FFF2-40B4-BE49-F238E27FC236}">
                <a16:creationId xmlns:a16="http://schemas.microsoft.com/office/drawing/2014/main" id="{CADC95E1-B587-458F-8714-04118C6CAC47}"/>
              </a:ext>
            </a:extLst>
          </p:cNvPr>
          <p:cNvCxnSpPr>
            <a:cxnSpLocks/>
          </p:cNvCxnSpPr>
          <p:nvPr/>
        </p:nvCxnSpPr>
        <p:spPr>
          <a:xfrm>
            <a:off x="5071826" y="3429000"/>
            <a:ext cx="949269" cy="0"/>
          </a:xfrm>
          <a:prstGeom prst="straightConnector1">
            <a:avLst/>
          </a:prstGeom>
          <a:noFill/>
          <a:ln w="50800" cap="flat" cmpd="sng" algn="ctr">
            <a:solidFill>
              <a:srgbClr val="00B050"/>
            </a:solidFill>
            <a:prstDash val="solid"/>
            <a:headEnd type="triangle" w="med" len="sm"/>
            <a:tailEnd type="triangle" w="med" len="sm"/>
          </a:ln>
          <a:effectLst/>
        </p:spPr>
      </p:cxnSp>
      <p:cxnSp>
        <p:nvCxnSpPr>
          <p:cNvPr id="90" name="Connector: Elbow 89">
            <a:extLst>
              <a:ext uri="{FF2B5EF4-FFF2-40B4-BE49-F238E27FC236}">
                <a16:creationId xmlns:a16="http://schemas.microsoft.com/office/drawing/2014/main" id="{21A89680-3966-4EC5-9B91-B53339D60FCA}"/>
              </a:ext>
            </a:extLst>
          </p:cNvPr>
          <p:cNvCxnSpPr>
            <a:cxnSpLocks/>
          </p:cNvCxnSpPr>
          <p:nvPr/>
        </p:nvCxnSpPr>
        <p:spPr>
          <a:xfrm rot="16200000" flipH="1">
            <a:off x="6614569" y="3781404"/>
            <a:ext cx="1052997" cy="1"/>
          </a:xfrm>
          <a:prstGeom prst="bentConnector3">
            <a:avLst>
              <a:gd name="adj1" fmla="val 50000"/>
            </a:avLst>
          </a:prstGeom>
          <a:ln w="2540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2CC171D7-1F4E-4500-A146-D52566140449}"/>
              </a:ext>
            </a:extLst>
          </p:cNvPr>
          <p:cNvSpPr/>
          <p:nvPr/>
        </p:nvSpPr>
        <p:spPr>
          <a:xfrm rot="18227509">
            <a:off x="1334638" y="4425901"/>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41BAD9A-A13B-47C1-A302-3D3EC4DE464D}"/>
              </a:ext>
            </a:extLst>
          </p:cNvPr>
          <p:cNvSpPr txBox="1"/>
          <p:nvPr/>
        </p:nvSpPr>
        <p:spPr>
          <a:xfrm>
            <a:off x="879184" y="5207214"/>
            <a:ext cx="173342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Control Outbound Traffic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Azure Firewall</a:t>
            </a:r>
          </a:p>
        </p:txBody>
      </p:sp>
      <p:sp>
        <p:nvSpPr>
          <p:cNvPr id="96" name="Arrow: Right 95">
            <a:extLst>
              <a:ext uri="{FF2B5EF4-FFF2-40B4-BE49-F238E27FC236}">
                <a16:creationId xmlns:a16="http://schemas.microsoft.com/office/drawing/2014/main" id="{C263B37C-49E8-42D2-8F20-D10C971912FF}"/>
              </a:ext>
            </a:extLst>
          </p:cNvPr>
          <p:cNvSpPr/>
          <p:nvPr/>
        </p:nvSpPr>
        <p:spPr>
          <a:xfrm rot="18227509">
            <a:off x="3486659" y="4429317"/>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2049A74F-EFF5-4882-9602-950B5F4DEFEC}"/>
              </a:ext>
            </a:extLst>
          </p:cNvPr>
          <p:cNvSpPr txBox="1"/>
          <p:nvPr/>
        </p:nvSpPr>
        <p:spPr>
          <a:xfrm>
            <a:off x="3031205" y="5210630"/>
            <a:ext cx="156222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Adding WAF &amp; Ingress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App Gateway</a:t>
            </a:r>
          </a:p>
        </p:txBody>
      </p:sp>
      <p:sp>
        <p:nvSpPr>
          <p:cNvPr id="98" name="Arrow: Right 97">
            <a:extLst>
              <a:ext uri="{FF2B5EF4-FFF2-40B4-BE49-F238E27FC236}">
                <a16:creationId xmlns:a16="http://schemas.microsoft.com/office/drawing/2014/main" id="{697D5400-AF05-415A-9A5F-4156DF97B845}"/>
              </a:ext>
            </a:extLst>
          </p:cNvPr>
          <p:cNvSpPr/>
          <p:nvPr/>
        </p:nvSpPr>
        <p:spPr>
          <a:xfrm rot="18227509">
            <a:off x="5072864" y="4423226"/>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D6CA6194-8A57-4EB8-8A18-883650C5BE1D}"/>
              </a:ext>
            </a:extLst>
          </p:cNvPr>
          <p:cNvSpPr txBox="1"/>
          <p:nvPr/>
        </p:nvSpPr>
        <p:spPr>
          <a:xfrm>
            <a:off x="4617410" y="5204539"/>
            <a:ext cx="114486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No Public IP via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Internal LB</a:t>
            </a:r>
          </a:p>
        </p:txBody>
      </p:sp>
      <p:sp>
        <p:nvSpPr>
          <p:cNvPr id="100" name="Arrow: Right 99">
            <a:extLst>
              <a:ext uri="{FF2B5EF4-FFF2-40B4-BE49-F238E27FC236}">
                <a16:creationId xmlns:a16="http://schemas.microsoft.com/office/drawing/2014/main" id="{92DACA80-3638-4E5C-AB2F-2D4D9D9D7217}"/>
              </a:ext>
            </a:extLst>
          </p:cNvPr>
          <p:cNvSpPr/>
          <p:nvPr/>
        </p:nvSpPr>
        <p:spPr>
          <a:xfrm rot="13509103">
            <a:off x="7047496" y="4582763"/>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5B4EFD4F-EE1F-47B4-B16B-D2D61D63B084}"/>
              </a:ext>
            </a:extLst>
          </p:cNvPr>
          <p:cNvSpPr txBox="1"/>
          <p:nvPr/>
        </p:nvSpPr>
        <p:spPr>
          <a:xfrm>
            <a:off x="7159519" y="5355216"/>
            <a:ext cx="16300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Network Segmentation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Network Policy</a:t>
            </a:r>
          </a:p>
        </p:txBody>
      </p:sp>
      <p:sp>
        <p:nvSpPr>
          <p:cNvPr id="102" name="Arrow: Right 101">
            <a:extLst>
              <a:ext uri="{FF2B5EF4-FFF2-40B4-BE49-F238E27FC236}">
                <a16:creationId xmlns:a16="http://schemas.microsoft.com/office/drawing/2014/main" id="{337B6E4E-103F-436F-BEC6-564BEB85A4AA}"/>
              </a:ext>
            </a:extLst>
          </p:cNvPr>
          <p:cNvSpPr/>
          <p:nvPr/>
        </p:nvSpPr>
        <p:spPr>
          <a:xfrm rot="13509103">
            <a:off x="8077140" y="4187586"/>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CC426AB3-F1CF-4580-9470-CE8712CC1181}"/>
              </a:ext>
            </a:extLst>
          </p:cNvPr>
          <p:cNvSpPr txBox="1"/>
          <p:nvPr/>
        </p:nvSpPr>
        <p:spPr>
          <a:xfrm>
            <a:off x="8675475" y="4838254"/>
            <a:ext cx="17018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Secure File Share Access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Service Endpoints</a:t>
            </a:r>
          </a:p>
        </p:txBody>
      </p:sp>
      <p:sp>
        <p:nvSpPr>
          <p:cNvPr id="104" name="Arrow: Right 103">
            <a:extLst>
              <a:ext uri="{FF2B5EF4-FFF2-40B4-BE49-F238E27FC236}">
                <a16:creationId xmlns:a16="http://schemas.microsoft.com/office/drawing/2014/main" id="{6B204408-2B42-4710-987C-7F7140E806B2}"/>
              </a:ext>
            </a:extLst>
          </p:cNvPr>
          <p:cNvSpPr/>
          <p:nvPr/>
        </p:nvSpPr>
        <p:spPr>
          <a:xfrm rot="7392736">
            <a:off x="6527046" y="2403398"/>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8E44226C-64E4-4763-9F91-518750126FF4}"/>
              </a:ext>
            </a:extLst>
          </p:cNvPr>
          <p:cNvSpPr txBox="1"/>
          <p:nvPr/>
        </p:nvSpPr>
        <p:spPr>
          <a:xfrm>
            <a:off x="6938371" y="1405581"/>
            <a:ext cx="15450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Reduce Secrets Mgmt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AAD Pod Identity</a:t>
            </a:r>
          </a:p>
        </p:txBody>
      </p:sp>
      <p:sp>
        <p:nvSpPr>
          <p:cNvPr id="108" name="Rectangle: Rounded Corners 107">
            <a:extLst>
              <a:ext uri="{FF2B5EF4-FFF2-40B4-BE49-F238E27FC236}">
                <a16:creationId xmlns:a16="http://schemas.microsoft.com/office/drawing/2014/main" id="{74447BA1-F993-4D44-9BEC-6DEDC037C10F}"/>
              </a:ext>
            </a:extLst>
          </p:cNvPr>
          <p:cNvSpPr/>
          <p:nvPr/>
        </p:nvSpPr>
        <p:spPr bwMode="auto">
          <a:xfrm>
            <a:off x="1038384" y="1675444"/>
            <a:ext cx="806668" cy="806668"/>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9" name="Title 1">
            <a:extLst>
              <a:ext uri="{FF2B5EF4-FFF2-40B4-BE49-F238E27FC236}">
                <a16:creationId xmlns:a16="http://schemas.microsoft.com/office/drawing/2014/main" id="{BAC564B5-278A-49B0-A635-4C155DDD4637}"/>
              </a:ext>
            </a:extLst>
          </p:cNvPr>
          <p:cNvSpPr txBox="1">
            <a:spLocks/>
          </p:cNvSpPr>
          <p:nvPr/>
        </p:nvSpPr>
        <p:spPr>
          <a:xfrm>
            <a:off x="1009591" y="2008434"/>
            <a:ext cx="806668" cy="136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API server</a:t>
            </a:r>
          </a:p>
        </p:txBody>
      </p:sp>
      <p:cxnSp>
        <p:nvCxnSpPr>
          <p:cNvPr id="110" name="Straight Arrow Connector 109">
            <a:extLst>
              <a:ext uri="{FF2B5EF4-FFF2-40B4-BE49-F238E27FC236}">
                <a16:creationId xmlns:a16="http://schemas.microsoft.com/office/drawing/2014/main" id="{563E961C-EA79-42BD-9055-BE94053CB420}"/>
              </a:ext>
            </a:extLst>
          </p:cNvPr>
          <p:cNvCxnSpPr>
            <a:cxnSpLocks/>
          </p:cNvCxnSpPr>
          <p:nvPr/>
        </p:nvCxnSpPr>
        <p:spPr>
          <a:xfrm>
            <a:off x="1438059" y="2547692"/>
            <a:ext cx="747506" cy="643922"/>
          </a:xfrm>
          <a:prstGeom prst="straightConnector1">
            <a:avLst/>
          </a:prstGeom>
          <a:noFill/>
          <a:ln w="50800" cap="flat" cmpd="sng" algn="ctr">
            <a:solidFill>
              <a:srgbClr val="00B050"/>
            </a:solidFill>
            <a:prstDash val="solid"/>
            <a:headEnd type="triangle" w="med" len="sm"/>
            <a:tailEnd type="triangle" w="med" len="sm"/>
          </a:ln>
          <a:effectLst/>
        </p:spPr>
      </p:cxnSp>
      <p:grpSp>
        <p:nvGrpSpPr>
          <p:cNvPr id="112" name="Group 111">
            <a:extLst>
              <a:ext uri="{FF2B5EF4-FFF2-40B4-BE49-F238E27FC236}">
                <a16:creationId xmlns:a16="http://schemas.microsoft.com/office/drawing/2014/main" id="{99793C25-831B-4B9E-A4F1-1A9253A36616}"/>
              </a:ext>
            </a:extLst>
          </p:cNvPr>
          <p:cNvGrpSpPr/>
          <p:nvPr/>
        </p:nvGrpSpPr>
        <p:grpSpPr>
          <a:xfrm>
            <a:off x="8143728" y="2086764"/>
            <a:ext cx="1435390" cy="877975"/>
            <a:chOff x="4293153" y="2695474"/>
            <a:chExt cx="2754246" cy="1340563"/>
          </a:xfrm>
        </p:grpSpPr>
        <p:sp>
          <p:nvSpPr>
            <p:cNvPr id="113" name="Title 1">
              <a:extLst>
                <a:ext uri="{FF2B5EF4-FFF2-40B4-BE49-F238E27FC236}">
                  <a16:creationId xmlns:a16="http://schemas.microsoft.com/office/drawing/2014/main" id="{5AE6D1CE-6599-4CCF-A63F-BECCFBA5A7EC}"/>
                </a:ext>
              </a:extLst>
            </p:cNvPr>
            <p:cNvSpPr txBox="1">
              <a:spLocks/>
            </p:cNvSpPr>
            <p:nvPr/>
          </p:nvSpPr>
          <p:spPr>
            <a:xfrm>
              <a:off x="4293153" y="2695474"/>
              <a:ext cx="2754246" cy="469939"/>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114" name="Group 113">
              <a:extLst>
                <a:ext uri="{FF2B5EF4-FFF2-40B4-BE49-F238E27FC236}">
                  <a16:creationId xmlns:a16="http://schemas.microsoft.com/office/drawing/2014/main" id="{F112A0C4-6C3E-440E-8356-D37043446472}"/>
                </a:ext>
              </a:extLst>
            </p:cNvPr>
            <p:cNvGrpSpPr/>
            <p:nvPr/>
          </p:nvGrpSpPr>
          <p:grpSpPr>
            <a:xfrm>
              <a:off x="5219729" y="3213077"/>
              <a:ext cx="822960" cy="822960"/>
              <a:chOff x="5824800" y="1539202"/>
              <a:chExt cx="822960" cy="822960"/>
            </a:xfrm>
          </p:grpSpPr>
          <p:sp>
            <p:nvSpPr>
              <p:cNvPr id="115" name="Rectangle: Rounded Corners 114">
                <a:extLst>
                  <a:ext uri="{FF2B5EF4-FFF2-40B4-BE49-F238E27FC236}">
                    <a16:creationId xmlns:a16="http://schemas.microsoft.com/office/drawing/2014/main" id="{FD90E024-F5A0-45A2-A6C2-CCAF18F293FE}"/>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6" name="Graphic 115">
                <a:extLst>
                  <a:ext uri="{FF2B5EF4-FFF2-40B4-BE49-F238E27FC236}">
                    <a16:creationId xmlns:a16="http://schemas.microsoft.com/office/drawing/2014/main" id="{890405F7-C6B9-4967-A088-F37791655A7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930334" y="1644736"/>
                <a:ext cx="611893" cy="611893"/>
              </a:xfrm>
              <a:prstGeom prst="rect">
                <a:avLst/>
              </a:prstGeom>
            </p:spPr>
          </p:pic>
        </p:grpSp>
      </p:grpSp>
      <p:sp>
        <p:nvSpPr>
          <p:cNvPr id="117" name="Rectangle: Rounded Corners 116">
            <a:extLst>
              <a:ext uri="{FF2B5EF4-FFF2-40B4-BE49-F238E27FC236}">
                <a16:creationId xmlns:a16="http://schemas.microsoft.com/office/drawing/2014/main" id="{C9F176DE-C00C-4E37-A423-8A3F51635C41}"/>
              </a:ext>
            </a:extLst>
          </p:cNvPr>
          <p:cNvSpPr/>
          <p:nvPr/>
        </p:nvSpPr>
        <p:spPr bwMode="auto">
          <a:xfrm>
            <a:off x="1801000" y="2548732"/>
            <a:ext cx="6130969" cy="1954528"/>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18" name="Arrow: Right 117">
            <a:extLst>
              <a:ext uri="{FF2B5EF4-FFF2-40B4-BE49-F238E27FC236}">
                <a16:creationId xmlns:a16="http://schemas.microsoft.com/office/drawing/2014/main" id="{2AD4606E-8230-44C8-B80F-0401F1FB0020}"/>
              </a:ext>
            </a:extLst>
          </p:cNvPr>
          <p:cNvSpPr/>
          <p:nvPr/>
        </p:nvSpPr>
        <p:spPr>
          <a:xfrm rot="7392736">
            <a:off x="8976056" y="1947509"/>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3B7775B0-0F89-4C2F-A2B8-2B23D3360A81}"/>
              </a:ext>
            </a:extLst>
          </p:cNvPr>
          <p:cNvSpPr txBox="1"/>
          <p:nvPr/>
        </p:nvSpPr>
        <p:spPr>
          <a:xfrm>
            <a:off x="9289093" y="862061"/>
            <a:ext cx="150554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Secure Registry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Service Endpoints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(Coming Soon)</a:t>
            </a:r>
          </a:p>
        </p:txBody>
      </p:sp>
    </p:spTree>
    <p:extLst>
      <p:ext uri="{BB962C8B-B14F-4D97-AF65-F5344CB8AC3E}">
        <p14:creationId xmlns:p14="http://schemas.microsoft.com/office/powerpoint/2010/main" val="80963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par>
                                <p:cTn id="8" presetID="22" presetClass="entr" presetSubtype="8" fill="hold" nodeType="with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wipe(left)">
                                      <p:cBhvr>
                                        <p:cTn id="10" dur="500"/>
                                        <p:tgtEl>
                                          <p:spTgt spid="2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fade">
                                      <p:cBhvr>
                                        <p:cTn id="46" dur="500"/>
                                        <p:tgtEl>
                                          <p:spTgt spid="8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fade">
                                      <p:cBhvr>
                                        <p:cTn id="50"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71" grpId="0"/>
      <p:bldP spid="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588263" y="457200"/>
            <a:ext cx="11018520" cy="553998"/>
          </a:xfrm>
        </p:spPr>
        <p:txBody>
          <a:bodyPr/>
          <a:lstStyle/>
          <a:p>
            <a:r>
              <a:rPr lang="en-US"/>
              <a:t>Multiple Clusters - Same Region</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5512275" y="1996744"/>
            <a:ext cx="775369" cy="876360"/>
            <a:chOff x="7178767" y="1360961"/>
            <a:chExt cx="775369"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3"/>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srgbClr val="000000"/>
                  </a:solidFill>
                  <a:effectLst/>
                  <a:uLnTx/>
                  <a:uFillTx/>
                  <a:latin typeface="Segoe UI"/>
                  <a:ea typeface="+mn-ea"/>
                  <a:cs typeface="+mn-cs"/>
                </a:rPr>
                <a:t>Azure</a:t>
              </a:r>
              <a:r>
                <a:rPr kumimoji="0" lang="it-IT" sz="1000" b="0" i="0" u="none" strike="noStrike" kern="1200" cap="none" spc="0" normalizeH="0" baseline="0" noProof="0">
                  <a:ln>
                    <a:noFill/>
                  </a:ln>
                  <a:solidFill>
                    <a:srgbClr val="000000"/>
                  </a:solidFill>
                  <a:effectLst/>
                  <a:uLnTx/>
                  <a:uFillTx/>
                  <a:latin typeface="Segoe UI"/>
                  <a:ea typeface="+mn-ea"/>
                  <a:cs typeface="+mn-cs"/>
                </a:rPr>
                <a:t> </a:t>
              </a:r>
              <a:r>
                <a:rPr kumimoji="0" lang="it-IT" sz="1000" b="0" i="0" u="none" strike="noStrike" kern="1200" cap="none" spc="0" normalizeH="0" baseline="0" noProof="0" err="1">
                  <a:ln>
                    <a:noFill/>
                  </a:ln>
                  <a:solidFill>
                    <a:srgbClr val="000000"/>
                  </a:solidFill>
                  <a:effectLst/>
                  <a:uLnTx/>
                  <a:uFillTx/>
                  <a:latin typeface="Segoe UI"/>
                  <a:ea typeface="+mn-ea"/>
                  <a:cs typeface="+mn-cs"/>
                </a:rPr>
                <a:t>Load</a:t>
              </a:r>
              <a:r>
                <a:rPr kumimoji="0" lang="it-IT" sz="1000" b="0" i="0" u="none" strike="noStrike" kern="1200" cap="none" spc="0" normalizeH="0" baseline="0" noProof="0">
                  <a:ln>
                    <a:noFill/>
                  </a:ln>
                  <a:solidFill>
                    <a:srgbClr val="000000"/>
                  </a:solidFill>
                  <a:effectLst/>
                  <a:uLnTx/>
                  <a:uFillTx/>
                  <a:latin typeface="Segoe UI"/>
                  <a:ea typeface="+mn-ea"/>
                  <a:cs typeface="+mn-cs"/>
                </a:rPr>
                <a:t> </a:t>
              </a:r>
              <a:r>
                <a:rPr kumimoji="0" lang="it-IT" sz="1000" b="0" i="0" u="none" strike="noStrike" kern="1200" cap="none" spc="0" normalizeH="0" baseline="0" noProof="0" err="1">
                  <a:ln>
                    <a:noFill/>
                  </a:ln>
                  <a:solidFill>
                    <a:srgbClr val="000000"/>
                  </a:solidFill>
                  <a:effectLst/>
                  <a:uLnTx/>
                  <a:uFillTx/>
                  <a:latin typeface="Segoe UI"/>
                  <a:ea typeface="+mn-ea"/>
                  <a:cs typeface="+mn-cs"/>
                </a:rPr>
                <a:t>Balancer</a:t>
              </a:r>
              <a:endParaRPr kumimoji="0" lang="it-IT" sz="10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0694" y="1159191"/>
            <a:ext cx="469900" cy="469900"/>
          </a:xfrm>
          <a:prstGeom prst="rect">
            <a:avLst/>
          </a:prstGeom>
        </p:spPr>
      </p:pic>
      <p:grpSp>
        <p:nvGrpSpPr>
          <p:cNvPr id="92" name="Group 91">
            <a:extLst>
              <a:ext uri="{FF2B5EF4-FFF2-40B4-BE49-F238E27FC236}">
                <a16:creationId xmlns:a16="http://schemas.microsoft.com/office/drawing/2014/main" id="{4CE752BE-4F79-E64C-A13C-E7AAA2EBC12A}"/>
              </a:ext>
            </a:extLst>
          </p:cNvPr>
          <p:cNvGrpSpPr/>
          <p:nvPr/>
        </p:nvGrpSpPr>
        <p:grpSpPr>
          <a:xfrm>
            <a:off x="1156733"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gradFill>
                    <a:gsLst>
                      <a:gs pos="2917">
                        <a:srgbClr val="000000"/>
                      </a:gs>
                      <a:gs pos="30000">
                        <a:srgbClr val="000000"/>
                      </a:gs>
                    </a:gsLst>
                    <a:lin ang="5400000" scaled="0"/>
                  </a:gradFill>
                  <a:latin typeface="Segoe UI"/>
                </a:rPr>
                <a:t>Client Browser</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1795231" y="3433039"/>
            <a:ext cx="641159"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BDE9DE9-40FD-D649-B9A1-A1FBE51460F2}"/>
              </a:ext>
            </a:extLst>
          </p:cNvPr>
          <p:cNvGrpSpPr/>
          <p:nvPr/>
        </p:nvGrpSpPr>
        <p:grpSpPr>
          <a:xfrm>
            <a:off x="6946287"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8"/>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8"/>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8"/>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sp>
        <p:nvSpPr>
          <p:cNvPr id="98" name="Rectangle 97">
            <a:extLst>
              <a:ext uri="{FF2B5EF4-FFF2-40B4-BE49-F238E27FC236}">
                <a16:creationId xmlns:a16="http://schemas.microsoft.com/office/drawing/2014/main" id="{154A9C12-B1B5-8048-84D8-726A445DA613}"/>
              </a:ext>
            </a:extLst>
          </p:cNvPr>
          <p:cNvSpPr/>
          <p:nvPr/>
        </p:nvSpPr>
        <p:spPr bwMode="auto">
          <a:xfrm>
            <a:off x="3449798" y="1154178"/>
            <a:ext cx="8092751" cy="532468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2584606" y="1224475"/>
            <a:ext cx="86519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Region 1</a:t>
            </a:r>
          </a:p>
        </p:txBody>
      </p:sp>
      <p:grpSp>
        <p:nvGrpSpPr>
          <p:cNvPr id="45" name="Group 44">
            <a:extLst>
              <a:ext uri="{FF2B5EF4-FFF2-40B4-BE49-F238E27FC236}">
                <a16:creationId xmlns:a16="http://schemas.microsoft.com/office/drawing/2014/main" id="{EC1ACF89-035E-2646-9F07-B9218140E7AD}"/>
              </a:ext>
            </a:extLst>
          </p:cNvPr>
          <p:cNvGrpSpPr/>
          <p:nvPr/>
        </p:nvGrpSpPr>
        <p:grpSpPr>
          <a:xfrm>
            <a:off x="7014944"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8"/>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8"/>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8"/>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0694"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512274" y="4573443"/>
            <a:ext cx="775369" cy="876360"/>
            <a:chOff x="7178767" y="1360961"/>
            <a:chExt cx="775369" cy="876360"/>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3"/>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srgbClr val="000000"/>
                  </a:solidFill>
                  <a:effectLst/>
                  <a:uLnTx/>
                  <a:uFillTx/>
                  <a:latin typeface="Segoe UI"/>
                  <a:ea typeface="+mn-ea"/>
                  <a:cs typeface="+mn-cs"/>
                </a:rPr>
                <a:t>Azure</a:t>
              </a:r>
              <a:r>
                <a:rPr kumimoji="0" lang="it-IT" sz="1000" b="0" i="0" u="none" strike="noStrike" kern="1200" cap="none" spc="0" normalizeH="0" baseline="0" noProof="0">
                  <a:ln>
                    <a:noFill/>
                  </a:ln>
                  <a:solidFill>
                    <a:srgbClr val="000000"/>
                  </a:solidFill>
                  <a:effectLst/>
                  <a:uLnTx/>
                  <a:uFillTx/>
                  <a:latin typeface="Segoe UI"/>
                  <a:ea typeface="+mn-ea"/>
                  <a:cs typeface="+mn-cs"/>
                </a:rPr>
                <a:t> </a:t>
              </a:r>
              <a:r>
                <a:rPr kumimoji="0" lang="it-IT" sz="1000" b="0" i="0" u="none" strike="noStrike" kern="1200" cap="none" spc="0" normalizeH="0" baseline="0" noProof="0" err="1">
                  <a:ln>
                    <a:noFill/>
                  </a:ln>
                  <a:solidFill>
                    <a:srgbClr val="000000"/>
                  </a:solidFill>
                  <a:effectLst/>
                  <a:uLnTx/>
                  <a:uFillTx/>
                  <a:latin typeface="Segoe UI"/>
                  <a:ea typeface="+mn-ea"/>
                  <a:cs typeface="+mn-cs"/>
                </a:rPr>
                <a:t>Load</a:t>
              </a:r>
              <a:r>
                <a:rPr kumimoji="0" lang="it-IT" sz="1000" b="0" i="0" u="none" strike="noStrike" kern="1200" cap="none" spc="0" normalizeH="0" baseline="0" noProof="0">
                  <a:ln>
                    <a:noFill/>
                  </a:ln>
                  <a:solidFill>
                    <a:srgbClr val="000000"/>
                  </a:solidFill>
                  <a:effectLst/>
                  <a:uLnTx/>
                  <a:uFillTx/>
                  <a:latin typeface="Segoe UI"/>
                  <a:ea typeface="+mn-ea"/>
                  <a:cs typeface="+mn-cs"/>
                </a:rPr>
                <a:t> </a:t>
              </a:r>
              <a:r>
                <a:rPr kumimoji="0" lang="it-IT" sz="1000" b="0" i="0" u="none" strike="noStrike" kern="1200" cap="none" spc="0" normalizeH="0" baseline="0" noProof="0" err="1">
                  <a:ln>
                    <a:noFill/>
                  </a:ln>
                  <a:solidFill>
                    <a:srgbClr val="000000"/>
                  </a:solidFill>
                  <a:effectLst/>
                  <a:uLnTx/>
                  <a:uFillTx/>
                  <a:latin typeface="Segoe UI"/>
                  <a:ea typeface="+mn-ea"/>
                  <a:cs typeface="+mn-cs"/>
                </a:rPr>
                <a:t>Balancer</a:t>
              </a:r>
              <a:endParaRPr kumimoji="0" lang="it-IT" sz="10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p:cNvCxnSpPr>
          <p:nvPr/>
        </p:nvCxnSpPr>
        <p:spPr>
          <a:xfrm>
            <a:off x="6257108"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177509"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836485" y="1500327"/>
            <a:ext cx="842304" cy="952656"/>
            <a:chOff x="9993367" y="1500327"/>
            <a:chExt cx="842304" cy="952656"/>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93367" y="1500327"/>
              <a:ext cx="773611" cy="752259"/>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842824" y="2642558"/>
            <a:ext cx="842304" cy="952656"/>
            <a:chOff x="9993367" y="1500327"/>
            <a:chExt cx="842304" cy="952656"/>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93367" y="1500327"/>
              <a:ext cx="773611" cy="752259"/>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grpSp>
        <p:nvGrpSpPr>
          <p:cNvPr id="74" name="Group 73">
            <a:extLst>
              <a:ext uri="{FF2B5EF4-FFF2-40B4-BE49-F238E27FC236}">
                <a16:creationId xmlns:a16="http://schemas.microsoft.com/office/drawing/2014/main" id="{80EB2EB0-C074-6F43-8361-0A17CA87B7F8}"/>
              </a:ext>
            </a:extLst>
          </p:cNvPr>
          <p:cNvGrpSpPr/>
          <p:nvPr/>
        </p:nvGrpSpPr>
        <p:grpSpPr>
          <a:xfrm>
            <a:off x="9954538" y="4631352"/>
            <a:ext cx="842304" cy="952656"/>
            <a:chOff x="9993367" y="1500327"/>
            <a:chExt cx="842304" cy="952656"/>
          </a:xfrm>
        </p:grpSpPr>
        <p:pic>
          <p:nvPicPr>
            <p:cNvPr id="75" name="Graphic 74">
              <a:extLst>
                <a:ext uri="{FF2B5EF4-FFF2-40B4-BE49-F238E27FC236}">
                  <a16:creationId xmlns:a16="http://schemas.microsoft.com/office/drawing/2014/main" id="{61BBB1FC-2EC5-0A4C-8DF0-E18B9D7C4D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93367" y="1500327"/>
              <a:ext cx="773611" cy="752259"/>
            </a:xfrm>
            <a:prstGeom prst="rect">
              <a:avLst/>
            </a:prstGeom>
          </p:spPr>
        </p:pic>
        <p:sp>
          <p:nvSpPr>
            <p:cNvPr id="80" name="TextBox 79">
              <a:extLst>
                <a:ext uri="{FF2B5EF4-FFF2-40B4-BE49-F238E27FC236}">
                  <a16:creationId xmlns:a16="http://schemas.microsoft.com/office/drawing/2014/main" id="{ADCC44E8-E2AA-B749-936A-749D46A5AD49}"/>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grpSp>
      <p:cxnSp>
        <p:nvCxnSpPr>
          <p:cNvPr id="17" name="Straight Connector 16">
            <a:extLst>
              <a:ext uri="{FF2B5EF4-FFF2-40B4-BE49-F238E27FC236}">
                <a16:creationId xmlns:a16="http://schemas.microsoft.com/office/drawing/2014/main" id="{478496B2-8B11-124C-8AF2-4AECAA338EDC}"/>
              </a:ext>
            </a:extLst>
          </p:cNvPr>
          <p:cNvCxnSpPr/>
          <p:nvPr/>
        </p:nvCxnSpPr>
        <p:spPr>
          <a:xfrm>
            <a:off x="8360081" y="2391427"/>
            <a:ext cx="1073032" cy="2241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436017" y="1887124"/>
            <a:ext cx="8301" cy="122669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444318" y="1876457"/>
            <a:ext cx="392167" cy="106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p:nvPr/>
        </p:nvCxnSpPr>
        <p:spPr>
          <a:xfrm flipV="1">
            <a:off x="9436017" y="3103151"/>
            <a:ext cx="392167" cy="106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flipV="1">
            <a:off x="8370458" y="5007482"/>
            <a:ext cx="1584080"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96925" y="3194050"/>
            <a:ext cx="469900" cy="469900"/>
          </a:xfrm>
          <a:prstGeom prst="rect">
            <a:avLst/>
          </a:prstGeom>
        </p:spPr>
      </p:pic>
      <p:cxnSp>
        <p:nvCxnSpPr>
          <p:cNvPr id="89" name="Straight Connector 88">
            <a:extLst>
              <a:ext uri="{FF2B5EF4-FFF2-40B4-BE49-F238E27FC236}">
                <a16:creationId xmlns:a16="http://schemas.microsoft.com/office/drawing/2014/main" id="{2F79C385-5EFA-8548-82FF-497AB8391525}"/>
              </a:ext>
            </a:extLst>
          </p:cNvPr>
          <p:cNvCxnSpPr>
            <a:cxnSpLocks/>
            <a:stCxn id="30" idx="3"/>
          </p:cNvCxnSpPr>
          <p:nvPr/>
        </p:nvCxnSpPr>
        <p:spPr>
          <a:xfrm>
            <a:off x="8364087" y="9817100"/>
            <a:ext cx="15218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150A60C-CF61-1A43-AB90-EA1C025D9E3A}"/>
              </a:ext>
            </a:extLst>
          </p:cNvPr>
          <p:cNvCxnSpPr>
            <a:cxnSpLocks/>
          </p:cNvCxnSpPr>
          <p:nvPr/>
        </p:nvCxnSpPr>
        <p:spPr>
          <a:xfrm>
            <a:off x="4556208" y="2305912"/>
            <a:ext cx="0" cy="261566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B421D91-9DA5-7247-A02D-BB7A3E2C6A6F}"/>
              </a:ext>
            </a:extLst>
          </p:cNvPr>
          <p:cNvCxnSpPr>
            <a:cxnSpLocks/>
          </p:cNvCxnSpPr>
          <p:nvPr/>
        </p:nvCxnSpPr>
        <p:spPr>
          <a:xfrm>
            <a:off x="4545266" y="2305912"/>
            <a:ext cx="962964"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91F3B79-487C-B047-A8A5-4101B6132CBF}"/>
              </a:ext>
            </a:extLst>
          </p:cNvPr>
          <p:cNvCxnSpPr>
            <a:cxnSpLocks/>
          </p:cNvCxnSpPr>
          <p:nvPr/>
        </p:nvCxnSpPr>
        <p:spPr>
          <a:xfrm>
            <a:off x="4584231" y="4912315"/>
            <a:ext cx="962964"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3" descr="A close up of a building&#10;&#10;Description generated with high confidence">
            <a:extLst>
              <a:ext uri="{FF2B5EF4-FFF2-40B4-BE49-F238E27FC236}">
                <a16:creationId xmlns:a16="http://schemas.microsoft.com/office/drawing/2014/main" id="{E9D01C74-379C-4039-B9B1-ADB831386B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53721" y="3090903"/>
            <a:ext cx="476250" cy="476250"/>
          </a:xfrm>
          <a:prstGeom prst="rect">
            <a:avLst/>
          </a:prstGeom>
        </p:spPr>
      </p:pic>
      <p:cxnSp>
        <p:nvCxnSpPr>
          <p:cNvPr id="6" name="Straight Arrow Connector 5">
            <a:extLst>
              <a:ext uri="{FF2B5EF4-FFF2-40B4-BE49-F238E27FC236}">
                <a16:creationId xmlns:a16="http://schemas.microsoft.com/office/drawing/2014/main" id="{944F8762-977D-451F-AD17-82C33E421833}"/>
              </a:ext>
            </a:extLst>
          </p:cNvPr>
          <p:cNvCxnSpPr>
            <a:cxnSpLocks/>
          </p:cNvCxnSpPr>
          <p:nvPr/>
        </p:nvCxnSpPr>
        <p:spPr>
          <a:xfrm flipH="1" flipV="1">
            <a:off x="8355853" y="2402692"/>
            <a:ext cx="497868" cy="9263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1CAE27C-6749-2C48-949C-32411B2E34E1}"/>
              </a:ext>
            </a:extLst>
          </p:cNvPr>
          <p:cNvCxnSpPr>
            <a:cxnSpLocks/>
          </p:cNvCxnSpPr>
          <p:nvPr/>
        </p:nvCxnSpPr>
        <p:spPr>
          <a:xfrm flipH="1">
            <a:off x="8391724" y="3374253"/>
            <a:ext cx="461997" cy="11972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E7A9A0C-FE8D-A54B-BE80-62B72DD0A923}"/>
              </a:ext>
            </a:extLst>
          </p:cNvPr>
          <p:cNvSpPr txBox="1"/>
          <p:nvPr/>
        </p:nvSpPr>
        <p:spPr>
          <a:xfrm>
            <a:off x="8853721" y="3528973"/>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region1-acr</a:t>
            </a:r>
          </a:p>
        </p:txBody>
      </p:sp>
      <p:sp>
        <p:nvSpPr>
          <p:cNvPr id="66" name="TextBox 65">
            <a:extLst>
              <a:ext uri="{FF2B5EF4-FFF2-40B4-BE49-F238E27FC236}">
                <a16:creationId xmlns:a16="http://schemas.microsoft.com/office/drawing/2014/main" id="{8459C06A-A30D-9149-9FC7-C5DC1DC5BF33}"/>
              </a:ext>
            </a:extLst>
          </p:cNvPr>
          <p:cNvSpPr txBox="1"/>
          <p:nvPr/>
        </p:nvSpPr>
        <p:spPr>
          <a:xfrm>
            <a:off x="6957058" y="1227870"/>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Cluster1</a:t>
            </a:r>
          </a:p>
        </p:txBody>
      </p:sp>
      <p:sp>
        <p:nvSpPr>
          <p:cNvPr id="68" name="TextBox 67">
            <a:extLst>
              <a:ext uri="{FF2B5EF4-FFF2-40B4-BE49-F238E27FC236}">
                <a16:creationId xmlns:a16="http://schemas.microsoft.com/office/drawing/2014/main" id="{B8E35851-7C95-9D48-A783-822BB769D509}"/>
              </a:ext>
            </a:extLst>
          </p:cNvPr>
          <p:cNvSpPr txBox="1"/>
          <p:nvPr/>
        </p:nvSpPr>
        <p:spPr>
          <a:xfrm>
            <a:off x="7016623" y="3814318"/>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Cluster2</a:t>
            </a:r>
          </a:p>
        </p:txBody>
      </p:sp>
      <p:cxnSp>
        <p:nvCxnSpPr>
          <p:cNvPr id="69" name="Straight Arrow Connector 68">
            <a:extLst>
              <a:ext uri="{FF2B5EF4-FFF2-40B4-BE49-F238E27FC236}">
                <a16:creationId xmlns:a16="http://schemas.microsoft.com/office/drawing/2014/main" id="{75C5DB4D-3622-4C4E-972F-91346D38ECB5}"/>
              </a:ext>
            </a:extLst>
          </p:cNvPr>
          <p:cNvCxnSpPr>
            <a:cxnSpLocks/>
          </p:cNvCxnSpPr>
          <p:nvPr/>
        </p:nvCxnSpPr>
        <p:spPr>
          <a:xfrm>
            <a:off x="2966245" y="3444244"/>
            <a:ext cx="1582453"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a:extLst>
              <a:ext uri="{FF2B5EF4-FFF2-40B4-BE49-F238E27FC236}">
                <a16:creationId xmlns:a16="http://schemas.microsoft.com/office/drawing/2014/main" id="{5B365CAE-FED0-B64D-9F4C-B53582D2416A}"/>
              </a:ext>
            </a:extLst>
          </p:cNvPr>
          <p:cNvSpPr/>
          <p:nvPr/>
        </p:nvSpPr>
        <p:spPr bwMode="auto">
          <a:xfrm>
            <a:off x="9361326" y="1261600"/>
            <a:ext cx="1470502" cy="4646351"/>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11222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One Master - Hot</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054607" cy="2384507"/>
            <a:chOff x="5826040" y="1159191"/>
            <a:chExt cx="5054607" cy="2384507"/>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19974" cy="876360"/>
              <a:chOff x="7178767" y="1360961"/>
              <a:chExt cx="919974"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7"/>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199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993368" y="1500327"/>
              <a:ext cx="868061" cy="875382"/>
              <a:chOff x="9993368" y="1500327"/>
              <a:chExt cx="868061" cy="875382"/>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93368" y="1500327"/>
                <a:ext cx="722138" cy="702207"/>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10019125" y="2252598"/>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999707" y="2642558"/>
              <a:ext cx="880940" cy="901140"/>
              <a:chOff x="9993368" y="1500327"/>
              <a:chExt cx="880940" cy="901140"/>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93368" y="1500327"/>
                <a:ext cx="722138" cy="702207"/>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10032004" y="227835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cxnSp>
          <p:nvCxnSpPr>
            <p:cNvPr id="17" name="Straight Connector 16">
              <a:extLst>
                <a:ext uri="{FF2B5EF4-FFF2-40B4-BE49-F238E27FC236}">
                  <a16:creationId xmlns:a16="http://schemas.microsoft.com/office/drawing/2014/main" id="{478496B2-8B11-124C-8AF2-4AECAA338EDC}"/>
                </a:ext>
              </a:extLst>
            </p:cNvPr>
            <p:cNvCxnSpPr>
              <a:cxnSpLocks/>
            </p:cNvCxnSpPr>
            <p:nvPr/>
          </p:nvCxnSpPr>
          <p:spPr>
            <a:xfrm>
              <a:off x="8707914" y="2414005"/>
              <a:ext cx="8368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571984" y="1851431"/>
              <a:ext cx="18069" cy="12584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630787" y="1851431"/>
              <a:ext cx="362581" cy="78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a:cxnSpLocks/>
            </p:cNvCxnSpPr>
            <p:nvPr/>
          </p:nvCxnSpPr>
          <p:spPr>
            <a:xfrm flipV="1">
              <a:off x="9592899" y="3109833"/>
              <a:ext cx="366074" cy="39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5127685" cy="2254882"/>
            <a:chOff x="5826039" y="3653069"/>
            <a:chExt cx="5127685"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974499" cy="876360"/>
              <a:chOff x="7178767" y="1360961"/>
              <a:chExt cx="974499" cy="876360"/>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7"/>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9744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111420" y="546089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41609" y="4994353"/>
              <a:ext cx="1292537" cy="131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11289003" y="1040562"/>
            <a:ext cx="739046"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11388595" y="4077077"/>
            <a:ext cx="71245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Region2</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72159"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61018" y="2263399"/>
            <a:ext cx="3162" cy="3130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2727"/>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59" y="5372454"/>
            <a:ext cx="1050785" cy="211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dirty="0">
                <a:ln>
                  <a:noFill/>
                </a:ln>
                <a:solidFill>
                  <a:srgbClr val="000000"/>
                </a:solidFill>
                <a:effectLst/>
                <a:uLnTx/>
                <a:uFillTx/>
                <a:latin typeface="Segoe UI"/>
                <a:ea typeface="+mn-ea"/>
                <a:cs typeface="+mn-cs"/>
              </a:rPr>
              <a:t>Traffic</a:t>
            </a:r>
            <a:r>
              <a:rPr kumimoji="0" lang="it-IT" sz="1000" b="0" i="0" u="none" strike="noStrike" kern="1200" cap="none" spc="0" normalizeH="0" baseline="0" noProof="0" dirty="0">
                <a:ln>
                  <a:noFill/>
                </a:ln>
                <a:solidFill>
                  <a:srgbClr val="000000"/>
                </a:solidFill>
                <a:effectLst/>
                <a:uLnTx/>
                <a:uFillTx/>
                <a:latin typeface="Segoe UI"/>
                <a:ea typeface="+mn-ea"/>
                <a:cs typeface="+mn-cs"/>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83162" y="108787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26254" y="4318957"/>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87985" y="1325995"/>
            <a:ext cx="2895177" cy="2790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137731" y="4557082"/>
            <a:ext cx="2888523" cy="636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9870346" y="151947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10035279" y="478196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sp>
        <p:nvSpPr>
          <p:cNvPr id="20" name="TextBox 19">
            <a:extLst>
              <a:ext uri="{FF2B5EF4-FFF2-40B4-BE49-F238E27FC236}">
                <a16:creationId xmlns:a16="http://schemas.microsoft.com/office/drawing/2014/main" id="{12B90257-9772-0F48-B572-CE438B8D6290}"/>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0" name="TextBox 89">
            <a:extLst>
              <a:ext uri="{FF2B5EF4-FFF2-40B4-BE49-F238E27FC236}">
                <a16:creationId xmlns:a16="http://schemas.microsoft.com/office/drawing/2014/main" id="{1C7BA2BE-12D3-6042-BD34-84FB0DEF68D1}"/>
              </a:ext>
            </a:extLst>
          </p:cNvPr>
          <p:cNvSpPr txBox="1"/>
          <p:nvPr/>
        </p:nvSpPr>
        <p:spPr>
          <a:xfrm>
            <a:off x="3030183" y="5451577"/>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a:t>
            </a:r>
          </a:p>
        </p:txBody>
      </p:sp>
      <p:sp>
        <p:nvSpPr>
          <p:cNvPr id="91" name="TextBox 90">
            <a:extLst>
              <a:ext uri="{FF2B5EF4-FFF2-40B4-BE49-F238E27FC236}">
                <a16:creationId xmlns:a16="http://schemas.microsoft.com/office/drawing/2014/main" id="{20D771A5-96A9-B546-B2AB-9681EC9871C6}"/>
              </a:ext>
            </a:extLst>
          </p:cNvPr>
          <p:cNvSpPr txBox="1"/>
          <p:nvPr/>
        </p:nvSpPr>
        <p:spPr>
          <a:xfrm>
            <a:off x="2150659"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3" name="TextBox 92">
            <a:extLst>
              <a:ext uri="{FF2B5EF4-FFF2-40B4-BE49-F238E27FC236}">
                <a16:creationId xmlns:a16="http://schemas.microsoft.com/office/drawing/2014/main" id="{1E30E709-CD63-2D43-BE7B-2C686B1FDFEA}"/>
              </a:ext>
            </a:extLst>
          </p:cNvPr>
          <p:cNvSpPr txBox="1"/>
          <p:nvPr/>
        </p:nvSpPr>
        <p:spPr>
          <a:xfrm>
            <a:off x="2148751" y="4550803"/>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pic>
        <p:nvPicPr>
          <p:cNvPr id="95" name="Graphic 94">
            <a:extLst>
              <a:ext uri="{FF2B5EF4-FFF2-40B4-BE49-F238E27FC236}">
                <a16:creationId xmlns:a16="http://schemas.microsoft.com/office/drawing/2014/main" id="{63088949-B60C-894D-945A-C90ED765A4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0742" y="5147598"/>
            <a:ext cx="722138" cy="702207"/>
          </a:xfrm>
          <a:prstGeom prst="rect">
            <a:avLst/>
          </a:prstGeom>
        </p:spPr>
      </p:pic>
      <p:sp>
        <p:nvSpPr>
          <p:cNvPr id="34" name="Rounded Rectangle 33">
            <a:extLst>
              <a:ext uri="{FF2B5EF4-FFF2-40B4-BE49-F238E27FC236}">
                <a16:creationId xmlns:a16="http://schemas.microsoft.com/office/drawing/2014/main" id="{DA7AC68A-AE24-3444-B8E6-56B6497D1F3D}"/>
              </a:ext>
            </a:extLst>
          </p:cNvPr>
          <p:cNvSpPr/>
          <p:nvPr/>
        </p:nvSpPr>
        <p:spPr bwMode="auto">
          <a:xfrm>
            <a:off x="7880256" y="1261600"/>
            <a:ext cx="1470502" cy="5144136"/>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66C33BA7-BB1D-8045-BB14-7815B800611A}"/>
              </a:ext>
            </a:extLst>
          </p:cNvPr>
          <p:cNvSpPr/>
          <p:nvPr/>
        </p:nvSpPr>
        <p:spPr bwMode="auto">
          <a:xfrm>
            <a:off x="9779829" y="1087870"/>
            <a:ext cx="962319" cy="405972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33029E6-F72C-8A4D-9640-C3EDAB3E37C4}"/>
              </a:ext>
            </a:extLst>
          </p:cNvPr>
          <p:cNvSpPr txBox="1"/>
          <p:nvPr/>
        </p:nvSpPr>
        <p:spPr>
          <a:xfrm>
            <a:off x="9870346" y="2556570"/>
            <a:ext cx="871802" cy="153888"/>
          </a:xfrm>
          <a:prstGeom prst="rect">
            <a:avLst/>
          </a:prstGeom>
          <a:noFill/>
        </p:spPr>
        <p:txBody>
          <a:bodyPr wrap="square" lIns="0" tIns="0" rIns="0" bIns="0" rtlCol="0">
            <a:spAutoFit/>
          </a:bodyPr>
          <a:lstStyle/>
          <a:p>
            <a:pPr algn="l"/>
            <a:r>
              <a:rPr lang="en-GB" sz="1000" dirty="0">
                <a:gradFill>
                  <a:gsLst>
                    <a:gs pos="2917">
                      <a:schemeClr val="tx1"/>
                    </a:gs>
                    <a:gs pos="30000">
                      <a:schemeClr val="tx1"/>
                    </a:gs>
                  </a:gsLst>
                  <a:lin ang="5400000" scaled="0"/>
                </a:gradFill>
              </a:rPr>
              <a:t>Geo Replication</a:t>
            </a:r>
          </a:p>
        </p:txBody>
      </p:sp>
      <p:cxnSp>
        <p:nvCxnSpPr>
          <p:cNvPr id="40" name="Straight Arrow Connector 39">
            <a:extLst>
              <a:ext uri="{FF2B5EF4-FFF2-40B4-BE49-F238E27FC236}">
                <a16:creationId xmlns:a16="http://schemas.microsoft.com/office/drawing/2014/main" id="{66D1AB83-C83A-2E47-91E5-12CECD295FDF}"/>
              </a:ext>
            </a:extLst>
          </p:cNvPr>
          <p:cNvCxnSpPr>
            <a:stCxn id="86" idx="0"/>
            <a:endCxn id="69" idx="0"/>
          </p:cNvCxnSpPr>
          <p:nvPr/>
        </p:nvCxnSpPr>
        <p:spPr>
          <a:xfrm flipH="1">
            <a:off x="10264379" y="1519473"/>
            <a:ext cx="27119" cy="27994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5758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Cold/Scaled Down</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054607" cy="2384507"/>
            <a:chOff x="5826040" y="1159191"/>
            <a:chExt cx="5054607" cy="2384507"/>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19974" cy="876360"/>
              <a:chOff x="7178767" y="1360961"/>
              <a:chExt cx="919974"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7"/>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199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993368" y="1500327"/>
              <a:ext cx="868061" cy="875382"/>
              <a:chOff x="9993368" y="1500327"/>
              <a:chExt cx="868061" cy="875382"/>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93368" y="1500327"/>
                <a:ext cx="722138" cy="702207"/>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10019125" y="2252598"/>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999707" y="2642558"/>
              <a:ext cx="880940" cy="901140"/>
              <a:chOff x="9993368" y="1500327"/>
              <a:chExt cx="880940" cy="901140"/>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93368" y="1500327"/>
                <a:ext cx="722138" cy="702207"/>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10032004" y="227835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cxnSp>
          <p:nvCxnSpPr>
            <p:cNvPr id="17" name="Straight Connector 16">
              <a:extLst>
                <a:ext uri="{FF2B5EF4-FFF2-40B4-BE49-F238E27FC236}">
                  <a16:creationId xmlns:a16="http://schemas.microsoft.com/office/drawing/2014/main" id="{478496B2-8B11-124C-8AF2-4AECAA338EDC}"/>
                </a:ext>
              </a:extLst>
            </p:cNvPr>
            <p:cNvCxnSpPr>
              <a:cxnSpLocks/>
            </p:cNvCxnSpPr>
            <p:nvPr/>
          </p:nvCxnSpPr>
          <p:spPr>
            <a:xfrm>
              <a:off x="8707914" y="2414005"/>
              <a:ext cx="8368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571984" y="1851431"/>
              <a:ext cx="18069" cy="12584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630787" y="1851431"/>
              <a:ext cx="362581" cy="78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a:cxnSpLocks/>
            </p:cNvCxnSpPr>
            <p:nvPr/>
          </p:nvCxnSpPr>
          <p:spPr>
            <a:xfrm flipV="1">
              <a:off x="9592899" y="3109833"/>
              <a:ext cx="366074" cy="39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5127685" cy="2254882"/>
            <a:chOff x="5826039" y="3653069"/>
            <a:chExt cx="5127685"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2" y="2656934"/>
                <a:ext cx="715623" cy="1661507"/>
                <a:chOff x="6360801" y="2676291"/>
                <a:chExt cx="1021311" cy="1996065"/>
              </a:xfrm>
            </p:grpSpPr>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0"/>
                <a:stretch>
                  <a:fillRect/>
                </a:stretch>
              </p:blipFill>
              <p:spPr>
                <a:xfrm>
                  <a:off x="6659333" y="3582082"/>
                  <a:ext cx="419596" cy="292300"/>
                </a:xfrm>
                <a:prstGeom prst="rect">
                  <a:avLst/>
                </a:prstGeom>
              </p:spPr>
            </p:pic>
            <p:sp>
              <p:nvSpPr>
                <p:cNvPr id="51" name="Oval 50">
                  <a:extLst>
                    <a:ext uri="{FF2B5EF4-FFF2-40B4-BE49-F238E27FC236}">
                      <a16:creationId xmlns:a16="http://schemas.microsoft.com/office/drawing/2014/main" id="{9CAB3E26-5F79-994C-994E-36AEED04BE1A}"/>
                    </a:ext>
                  </a:extLst>
                </p:cNvPr>
                <p:cNvSpPr/>
                <p:nvPr/>
              </p:nvSpPr>
              <p:spPr bwMode="auto">
                <a:xfrm>
                  <a:off x="6360801" y="2676291"/>
                  <a:ext cx="1021311" cy="1996065"/>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974499" cy="876360"/>
              <a:chOff x="7178767" y="1360961"/>
              <a:chExt cx="974499" cy="876360"/>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7"/>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9744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111420" y="546089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41609" y="4994353"/>
              <a:ext cx="1292537" cy="131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11289003" y="1040562"/>
            <a:ext cx="739046"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11388595" y="4077077"/>
            <a:ext cx="712458" cy="1723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gradFill>
                <a:gsLst>
                  <a:gs pos="2917">
                    <a:srgbClr val="000000"/>
                  </a:gs>
                  <a:gs pos="30000">
                    <a:srgbClr val="000000"/>
                  </a:gs>
                </a:gsLst>
                <a:lin ang="5400000" scaled="0"/>
              </a:gra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Cold \ </a:t>
            </a:r>
            <a:b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Scaled Down</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72159"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86776" y="2289157"/>
            <a:ext cx="3162" cy="3130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2727"/>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32" y="5385332"/>
            <a:ext cx="1050812" cy="225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dirty="0">
                <a:ln>
                  <a:noFill/>
                </a:ln>
                <a:solidFill>
                  <a:srgbClr val="000000"/>
                </a:solidFill>
                <a:effectLst/>
                <a:uLnTx/>
                <a:uFillTx/>
                <a:latin typeface="Segoe UI"/>
                <a:ea typeface="+mn-ea"/>
                <a:cs typeface="+mn-cs"/>
              </a:rPr>
              <a:t>Traffic</a:t>
            </a:r>
            <a:r>
              <a:rPr kumimoji="0" lang="it-IT" sz="1000" b="0" i="0" u="none" strike="noStrike" kern="1200" cap="none" spc="0" normalizeH="0" baseline="0" noProof="0" dirty="0">
                <a:ln>
                  <a:noFill/>
                </a:ln>
                <a:solidFill>
                  <a:srgbClr val="000000"/>
                </a:solidFill>
                <a:effectLst/>
                <a:uLnTx/>
                <a:uFillTx/>
                <a:latin typeface="Segoe UI"/>
                <a:ea typeface="+mn-ea"/>
                <a:cs typeface="+mn-cs"/>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83162" y="108787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26254" y="4318957"/>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87985" y="1325995"/>
            <a:ext cx="2895177" cy="2790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137731" y="4557082"/>
            <a:ext cx="2888523" cy="636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9870346" y="151947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10035279" y="478196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sp>
        <p:nvSpPr>
          <p:cNvPr id="20" name="TextBox 19">
            <a:extLst>
              <a:ext uri="{FF2B5EF4-FFF2-40B4-BE49-F238E27FC236}">
                <a16:creationId xmlns:a16="http://schemas.microsoft.com/office/drawing/2014/main" id="{12B90257-9772-0F48-B572-CE438B8D6290}"/>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0" name="TextBox 89">
            <a:extLst>
              <a:ext uri="{FF2B5EF4-FFF2-40B4-BE49-F238E27FC236}">
                <a16:creationId xmlns:a16="http://schemas.microsoft.com/office/drawing/2014/main" id="{1C7BA2BE-12D3-6042-BD34-84FB0DEF68D1}"/>
              </a:ext>
            </a:extLst>
          </p:cNvPr>
          <p:cNvSpPr txBox="1"/>
          <p:nvPr/>
        </p:nvSpPr>
        <p:spPr>
          <a:xfrm>
            <a:off x="3030183" y="5451577"/>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a:t>
            </a:r>
          </a:p>
        </p:txBody>
      </p:sp>
      <p:sp>
        <p:nvSpPr>
          <p:cNvPr id="91" name="TextBox 90">
            <a:extLst>
              <a:ext uri="{FF2B5EF4-FFF2-40B4-BE49-F238E27FC236}">
                <a16:creationId xmlns:a16="http://schemas.microsoft.com/office/drawing/2014/main" id="{20D771A5-96A9-B546-B2AB-9681EC9871C6}"/>
              </a:ext>
            </a:extLst>
          </p:cNvPr>
          <p:cNvSpPr txBox="1"/>
          <p:nvPr/>
        </p:nvSpPr>
        <p:spPr>
          <a:xfrm>
            <a:off x="2150659"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3" name="TextBox 92">
            <a:extLst>
              <a:ext uri="{FF2B5EF4-FFF2-40B4-BE49-F238E27FC236}">
                <a16:creationId xmlns:a16="http://schemas.microsoft.com/office/drawing/2014/main" id="{1E30E709-CD63-2D43-BE7B-2C686B1FDFEA}"/>
              </a:ext>
            </a:extLst>
          </p:cNvPr>
          <p:cNvSpPr txBox="1"/>
          <p:nvPr/>
        </p:nvSpPr>
        <p:spPr>
          <a:xfrm>
            <a:off x="2148751" y="4550803"/>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pic>
        <p:nvPicPr>
          <p:cNvPr id="95" name="Graphic 94">
            <a:extLst>
              <a:ext uri="{FF2B5EF4-FFF2-40B4-BE49-F238E27FC236}">
                <a16:creationId xmlns:a16="http://schemas.microsoft.com/office/drawing/2014/main" id="{63088949-B60C-894D-945A-C90ED765A4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0742" y="5147598"/>
            <a:ext cx="722138" cy="702207"/>
          </a:xfrm>
          <a:prstGeom prst="rect">
            <a:avLst/>
          </a:prstGeom>
        </p:spPr>
      </p:pic>
      <p:sp>
        <p:nvSpPr>
          <p:cNvPr id="34" name="Rounded Rectangle 33">
            <a:extLst>
              <a:ext uri="{FF2B5EF4-FFF2-40B4-BE49-F238E27FC236}">
                <a16:creationId xmlns:a16="http://schemas.microsoft.com/office/drawing/2014/main" id="{DA7AC68A-AE24-3444-B8E6-56B6497D1F3D}"/>
              </a:ext>
            </a:extLst>
          </p:cNvPr>
          <p:cNvSpPr/>
          <p:nvPr/>
        </p:nvSpPr>
        <p:spPr bwMode="auto">
          <a:xfrm>
            <a:off x="7880256" y="1261600"/>
            <a:ext cx="1470502" cy="5144136"/>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66C33BA7-BB1D-8045-BB14-7815B800611A}"/>
              </a:ext>
            </a:extLst>
          </p:cNvPr>
          <p:cNvSpPr/>
          <p:nvPr/>
        </p:nvSpPr>
        <p:spPr bwMode="auto">
          <a:xfrm>
            <a:off x="9779829" y="1087870"/>
            <a:ext cx="962319" cy="405972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33029E6-F72C-8A4D-9640-C3EDAB3E37C4}"/>
              </a:ext>
            </a:extLst>
          </p:cNvPr>
          <p:cNvSpPr txBox="1"/>
          <p:nvPr/>
        </p:nvSpPr>
        <p:spPr>
          <a:xfrm>
            <a:off x="9870346" y="2556570"/>
            <a:ext cx="871802" cy="153888"/>
          </a:xfrm>
          <a:prstGeom prst="rect">
            <a:avLst/>
          </a:prstGeom>
          <a:noFill/>
        </p:spPr>
        <p:txBody>
          <a:bodyPr wrap="square" lIns="0" tIns="0" rIns="0" bIns="0" rtlCol="0">
            <a:spAutoFit/>
          </a:bodyPr>
          <a:lstStyle/>
          <a:p>
            <a:pPr algn="l"/>
            <a:r>
              <a:rPr lang="en-GB" sz="1000" dirty="0">
                <a:gradFill>
                  <a:gsLst>
                    <a:gs pos="2917">
                      <a:schemeClr val="tx1"/>
                    </a:gs>
                    <a:gs pos="30000">
                      <a:schemeClr val="tx1"/>
                    </a:gs>
                  </a:gsLst>
                  <a:lin ang="5400000" scaled="0"/>
                </a:gradFill>
              </a:rPr>
              <a:t>Geo Replication</a:t>
            </a:r>
          </a:p>
        </p:txBody>
      </p:sp>
      <p:cxnSp>
        <p:nvCxnSpPr>
          <p:cNvPr id="40" name="Straight Arrow Connector 39">
            <a:extLst>
              <a:ext uri="{FF2B5EF4-FFF2-40B4-BE49-F238E27FC236}">
                <a16:creationId xmlns:a16="http://schemas.microsoft.com/office/drawing/2014/main" id="{66D1AB83-C83A-2E47-91E5-12CECD295FDF}"/>
              </a:ext>
            </a:extLst>
          </p:cNvPr>
          <p:cNvCxnSpPr>
            <a:stCxn id="86" idx="0"/>
            <a:endCxn id="69" idx="0"/>
          </p:cNvCxnSpPr>
          <p:nvPr/>
        </p:nvCxnSpPr>
        <p:spPr>
          <a:xfrm flipH="1">
            <a:off x="10264379" y="1519473"/>
            <a:ext cx="27119" cy="27994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5418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Multiple Masters</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883014" cy="2174018"/>
            <a:chOff x="5826040" y="1159191"/>
            <a:chExt cx="5883014" cy="2174018"/>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63517" cy="876360"/>
              <a:chOff x="7178767" y="1360961"/>
              <a:chExt cx="963517"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7"/>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635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3C8B75E-1AA8-7544-9C9A-AF7578678B87}"/>
                </a:ext>
              </a:extLst>
            </p:cNvPr>
            <p:cNvSpPr txBox="1"/>
            <p:nvPr/>
          </p:nvSpPr>
          <p:spPr>
            <a:xfrm>
              <a:off x="10866750" y="284260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Read/Write</a:t>
              </a:r>
            </a:p>
          </p:txBody>
        </p: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6005808" cy="2254882"/>
            <a:chOff x="5826039" y="3653069"/>
            <a:chExt cx="6005808"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890950" cy="876360"/>
              <a:chOff x="7178767" y="1360961"/>
              <a:chExt cx="890950" cy="876360"/>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7"/>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89095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989543" y="5550670"/>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gradFill>
                    <a:gsLst>
                      <a:gs pos="2917">
                        <a:srgbClr val="000000"/>
                      </a:gs>
                      <a:gs pos="30000">
                        <a:srgbClr val="000000"/>
                      </a:gs>
                    </a:gsLst>
                    <a:lin ang="5400000" scaled="0"/>
                  </a:gradFill>
                  <a:latin typeface="Segoe UI"/>
                </a:rPr>
                <a:t>Read/Write</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86225" y="4994353"/>
              <a:ext cx="182908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9505507" y="552893"/>
            <a:ext cx="170612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Region 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9694003" y="3702023"/>
            <a:ext cx="170612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 2</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92841"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69256" y="2232157"/>
            <a:ext cx="20682" cy="3187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6419"/>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32" y="5389852"/>
            <a:ext cx="1050812" cy="225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dirty="0">
                <a:ln>
                  <a:noFill/>
                </a:ln>
                <a:solidFill>
                  <a:srgbClr val="000000"/>
                </a:solidFill>
                <a:effectLst/>
                <a:uLnTx/>
                <a:uFillTx/>
                <a:latin typeface="Segoe UI"/>
                <a:ea typeface="+mn-ea"/>
                <a:cs typeface="+mn-cs"/>
              </a:rPr>
              <a:t>Traffic</a:t>
            </a:r>
            <a:r>
              <a:rPr kumimoji="0" lang="it-IT" sz="1000" b="0" i="0" u="none" strike="noStrike" kern="1200" cap="none" spc="0" normalizeH="0" baseline="0" noProof="0" dirty="0">
                <a:ln>
                  <a:noFill/>
                </a:ln>
                <a:solidFill>
                  <a:srgbClr val="000000"/>
                </a:solidFill>
                <a:effectLst/>
                <a:uLnTx/>
                <a:uFillTx/>
                <a:latin typeface="Segoe UI"/>
                <a:ea typeface="+mn-ea"/>
                <a:cs typeface="+mn-cs"/>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1546" y="108896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1546" y="4241683"/>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51866" y="1327085"/>
            <a:ext cx="929680" cy="6119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235792" y="4479808"/>
            <a:ext cx="845754" cy="6493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7868730" y="152056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8090571" y="470469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pic>
        <p:nvPicPr>
          <p:cNvPr id="22" name="Graphic 21">
            <a:extLst>
              <a:ext uri="{FF2B5EF4-FFF2-40B4-BE49-F238E27FC236}">
                <a16:creationId xmlns:a16="http://schemas.microsoft.com/office/drawing/2014/main" id="{47D641F7-084B-9649-A0C5-BB6C4B72B4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3962" y="1803108"/>
            <a:ext cx="842304" cy="890065"/>
          </a:xfrm>
          <a:prstGeom prst="rect">
            <a:avLst/>
          </a:prstGeom>
        </p:spPr>
      </p:pic>
      <p:pic>
        <p:nvPicPr>
          <p:cNvPr id="90" name="Graphic 89">
            <a:extLst>
              <a:ext uri="{FF2B5EF4-FFF2-40B4-BE49-F238E27FC236}">
                <a16:creationId xmlns:a16="http://schemas.microsoft.com/office/drawing/2014/main" id="{FF08B901-FD0F-4942-8F10-186F874A4F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3962" y="5047331"/>
            <a:ext cx="842304" cy="890065"/>
          </a:xfrm>
          <a:prstGeom prst="rect">
            <a:avLst/>
          </a:prstGeom>
        </p:spPr>
      </p:pic>
      <p:sp>
        <p:nvSpPr>
          <p:cNvPr id="26" name="Rounded Rectangle 25">
            <a:extLst>
              <a:ext uri="{FF2B5EF4-FFF2-40B4-BE49-F238E27FC236}">
                <a16:creationId xmlns:a16="http://schemas.microsoft.com/office/drawing/2014/main" id="{139A5EFC-8FD3-4C48-8F80-38379F143260}"/>
              </a:ext>
            </a:extLst>
          </p:cNvPr>
          <p:cNvSpPr/>
          <p:nvPr/>
        </p:nvSpPr>
        <p:spPr bwMode="auto">
          <a:xfrm>
            <a:off x="9120552" y="1499653"/>
            <a:ext cx="1157671" cy="4906083"/>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Arrow Connector 90">
            <a:extLst>
              <a:ext uri="{FF2B5EF4-FFF2-40B4-BE49-F238E27FC236}">
                <a16:creationId xmlns:a16="http://schemas.microsoft.com/office/drawing/2014/main" id="{20CA5ADD-CFB2-A347-85FA-A35C27A3DDA9}"/>
              </a:ext>
            </a:extLst>
          </p:cNvPr>
          <p:cNvCxnSpPr>
            <a:cxnSpLocks/>
          </p:cNvCxnSpPr>
          <p:nvPr/>
        </p:nvCxnSpPr>
        <p:spPr>
          <a:xfrm>
            <a:off x="7137731" y="2321735"/>
            <a:ext cx="19239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B570E5F-1DF6-A04C-B1F5-6180295B5ED2}"/>
              </a:ext>
            </a:extLst>
          </p:cNvPr>
          <p:cNvSpPr txBox="1"/>
          <p:nvPr/>
        </p:nvSpPr>
        <p:spPr>
          <a:xfrm>
            <a:off x="9055236" y="1262744"/>
            <a:ext cx="1482135" cy="184666"/>
          </a:xfrm>
          <a:prstGeom prst="rect">
            <a:avLst/>
          </a:prstGeom>
          <a:noFill/>
        </p:spPr>
        <p:txBody>
          <a:bodyPr wrap="square" lIns="0" tIns="0" rIns="0" bIns="0" rtlCol="0">
            <a:spAutoFit/>
          </a:bodyPr>
          <a:lstStyle/>
          <a:p>
            <a:pPr algn="l"/>
            <a:r>
              <a:rPr lang="en-GB" sz="1200" dirty="0">
                <a:gradFill>
                  <a:gsLst>
                    <a:gs pos="2917">
                      <a:schemeClr val="tx1"/>
                    </a:gs>
                    <a:gs pos="30000">
                      <a:schemeClr val="tx1"/>
                    </a:gs>
                  </a:gsLst>
                  <a:lin ang="5400000" scaled="0"/>
                </a:gradFill>
              </a:rPr>
              <a:t>Multi—Master Cosmos</a:t>
            </a:r>
          </a:p>
        </p:txBody>
      </p:sp>
      <p:sp>
        <p:nvSpPr>
          <p:cNvPr id="93" name="TextBox 92">
            <a:extLst>
              <a:ext uri="{FF2B5EF4-FFF2-40B4-BE49-F238E27FC236}">
                <a16:creationId xmlns:a16="http://schemas.microsoft.com/office/drawing/2014/main" id="{A2460DF6-0A33-5647-8C5B-5083FD98ECD3}"/>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8" name="TextBox 97">
            <a:extLst>
              <a:ext uri="{FF2B5EF4-FFF2-40B4-BE49-F238E27FC236}">
                <a16:creationId xmlns:a16="http://schemas.microsoft.com/office/drawing/2014/main" id="{172EE60B-D305-DB41-A4F4-5DF53C38A1BE}"/>
              </a:ext>
            </a:extLst>
          </p:cNvPr>
          <p:cNvSpPr txBox="1"/>
          <p:nvPr/>
        </p:nvSpPr>
        <p:spPr>
          <a:xfrm>
            <a:off x="2183317"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9" name="TextBox 98">
            <a:extLst>
              <a:ext uri="{FF2B5EF4-FFF2-40B4-BE49-F238E27FC236}">
                <a16:creationId xmlns:a16="http://schemas.microsoft.com/office/drawing/2014/main" id="{37D645D6-A4AA-A543-8F04-CBACE6991384}"/>
              </a:ext>
            </a:extLst>
          </p:cNvPr>
          <p:cNvSpPr txBox="1"/>
          <p:nvPr/>
        </p:nvSpPr>
        <p:spPr>
          <a:xfrm>
            <a:off x="2172430" y="4648930"/>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67" name="TextBox 66">
            <a:extLst>
              <a:ext uri="{FF2B5EF4-FFF2-40B4-BE49-F238E27FC236}">
                <a16:creationId xmlns:a16="http://schemas.microsoft.com/office/drawing/2014/main" id="{454A7CC7-BEAE-E84D-A62A-ED2E5E510B70}"/>
              </a:ext>
            </a:extLst>
          </p:cNvPr>
          <p:cNvSpPr txBox="1"/>
          <p:nvPr/>
        </p:nvSpPr>
        <p:spPr>
          <a:xfrm>
            <a:off x="2760378" y="5454251"/>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Tree>
    <p:extLst>
      <p:ext uri="{BB962C8B-B14F-4D97-AF65-F5344CB8AC3E}">
        <p14:creationId xmlns:p14="http://schemas.microsoft.com/office/powerpoint/2010/main" val="11551179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1844-7284-9F48-B17B-EFAA8D39A2CE}"/>
              </a:ext>
            </a:extLst>
          </p:cNvPr>
          <p:cNvSpPr>
            <a:spLocks noGrp="1"/>
          </p:cNvSpPr>
          <p:nvPr>
            <p:ph type="title"/>
          </p:nvPr>
        </p:nvSpPr>
        <p:spPr/>
        <p:txBody>
          <a:bodyPr/>
          <a:lstStyle/>
          <a:p>
            <a:r>
              <a:rPr lang="en-US" dirty="0" err="1"/>
              <a:t>NodePool</a:t>
            </a:r>
            <a:r>
              <a:rPr lang="en-US" dirty="0"/>
              <a:t> considerations</a:t>
            </a:r>
          </a:p>
        </p:txBody>
      </p:sp>
      <p:sp>
        <p:nvSpPr>
          <p:cNvPr id="3" name="Content Placeholder 2">
            <a:extLst>
              <a:ext uri="{FF2B5EF4-FFF2-40B4-BE49-F238E27FC236}">
                <a16:creationId xmlns:a16="http://schemas.microsoft.com/office/drawing/2014/main" id="{D1BB4BCF-7E44-5145-9540-279B2B0A1540}"/>
              </a:ext>
            </a:extLst>
          </p:cNvPr>
          <p:cNvSpPr>
            <a:spLocks noGrp="1"/>
          </p:cNvSpPr>
          <p:nvPr>
            <p:ph idx="1"/>
          </p:nvPr>
        </p:nvSpPr>
        <p:spPr>
          <a:xfrm>
            <a:off x="584200" y="1435503"/>
            <a:ext cx="11018520" cy="5426101"/>
          </a:xfrm>
        </p:spPr>
        <p:txBody>
          <a:bodyPr/>
          <a:lstStyle/>
          <a:p>
            <a:pPr>
              <a:spcBef>
                <a:spcPts val="1200"/>
              </a:spcBef>
              <a:spcAft>
                <a:spcPts val="600"/>
              </a:spcAft>
            </a:pPr>
            <a:r>
              <a:rPr lang="en-US" dirty="0"/>
              <a:t>AKS API operations will be decoupled for control plane and node pools.</a:t>
            </a:r>
          </a:p>
          <a:p>
            <a:pPr>
              <a:spcBef>
                <a:spcPts val="1200"/>
              </a:spcBef>
              <a:spcAft>
                <a:spcPts val="600"/>
              </a:spcAft>
            </a:pPr>
            <a:r>
              <a:rPr lang="en-US" dirty="0"/>
              <a:t>Most </a:t>
            </a:r>
            <a:r>
              <a:rPr lang="en-US" dirty="0">
                <a:solidFill>
                  <a:schemeClr val="accent5">
                    <a:lumMod val="60000"/>
                    <a:lumOff val="40000"/>
                  </a:schemeClr>
                </a:solidFill>
              </a:rPr>
              <a:t>operations</a:t>
            </a:r>
            <a:r>
              <a:rPr lang="en-US" dirty="0"/>
              <a:t> are now at node pool level (scale, upgrade,…)</a:t>
            </a:r>
          </a:p>
          <a:p>
            <a:pPr>
              <a:spcBef>
                <a:spcPts val="1200"/>
              </a:spcBef>
              <a:spcAft>
                <a:spcPts val="600"/>
              </a:spcAft>
            </a:pPr>
            <a:r>
              <a:rPr lang="en-US" dirty="0"/>
              <a:t>You can add </a:t>
            </a:r>
            <a:r>
              <a:rPr lang="en-US" dirty="0">
                <a:solidFill>
                  <a:schemeClr val="accent5">
                    <a:lumMod val="60000"/>
                    <a:lumOff val="40000"/>
                  </a:schemeClr>
                </a:solidFill>
              </a:rPr>
              <a:t>taints</a:t>
            </a:r>
            <a:r>
              <a:rPr lang="en-US" dirty="0"/>
              <a:t> to the node pool profile that will automatically add them to every new node</a:t>
            </a:r>
          </a:p>
          <a:p>
            <a:pPr>
              <a:spcBef>
                <a:spcPts val="1200"/>
              </a:spcBef>
              <a:spcAft>
                <a:spcPts val="600"/>
              </a:spcAft>
            </a:pPr>
            <a:r>
              <a:rPr lang="en-US" dirty="0"/>
              <a:t>Cluster </a:t>
            </a:r>
            <a:r>
              <a:rPr lang="en-US" dirty="0" err="1"/>
              <a:t>AutoScaler</a:t>
            </a:r>
            <a:r>
              <a:rPr lang="en-US" dirty="0"/>
              <a:t> works on a per node pool basis</a:t>
            </a:r>
          </a:p>
          <a:p>
            <a:pPr>
              <a:spcBef>
                <a:spcPts val="1200"/>
              </a:spcBef>
              <a:spcAft>
                <a:spcPts val="600"/>
              </a:spcAft>
            </a:pPr>
            <a:r>
              <a:rPr lang="en-US" dirty="0"/>
              <a:t>An AKS cluster can have a maximum of  8 node pools</a:t>
            </a:r>
          </a:p>
          <a:p>
            <a:pPr>
              <a:spcBef>
                <a:spcPts val="1200"/>
              </a:spcBef>
              <a:spcAft>
                <a:spcPts val="600"/>
              </a:spcAft>
            </a:pPr>
            <a:r>
              <a:rPr lang="en-US" dirty="0"/>
              <a:t>An AKS cluster can have a maximum of 400 nodes across those node pools</a:t>
            </a:r>
          </a:p>
          <a:p>
            <a:pPr>
              <a:spcBef>
                <a:spcPts val="1200"/>
              </a:spcBef>
              <a:spcAft>
                <a:spcPts val="600"/>
              </a:spcAft>
            </a:pPr>
            <a:r>
              <a:rPr lang="en-US" dirty="0"/>
              <a:t>You can leverage the Public IP per Node feature in selected node pools</a:t>
            </a:r>
          </a:p>
          <a:p>
            <a:endParaRPr lang="en-US" dirty="0"/>
          </a:p>
        </p:txBody>
      </p:sp>
    </p:spTree>
    <p:extLst>
      <p:ext uri="{BB962C8B-B14F-4D97-AF65-F5344CB8AC3E}">
        <p14:creationId xmlns:p14="http://schemas.microsoft.com/office/powerpoint/2010/main" val="1036086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Manage Kubernetes with ease</a:t>
            </a:r>
          </a:p>
        </p:txBody>
      </p:sp>
      <p:sp>
        <p:nvSpPr>
          <p:cNvPr id="186" name="Title 16">
            <a:extLst>
              <a:ext uri="{FF2B5EF4-FFF2-40B4-BE49-F238E27FC236}">
                <a16:creationId xmlns:a16="http://schemas.microsoft.com/office/drawing/2014/main" id="{6B94E1CC-F802-43C4-85F7-429E9D53FACB}"/>
              </a:ext>
            </a:extLst>
          </p:cNvPr>
          <p:cNvSpPr txBox="1">
            <a:spLocks/>
          </p:cNvSpPr>
          <p:nvPr/>
        </p:nvSpPr>
        <p:spPr>
          <a:xfrm>
            <a:off x="455995" y="1967258"/>
            <a:ext cx="3261391" cy="168898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lvl="0" indent="-285750" defTabSz="914367">
              <a:buFont typeface="Arial" panose="020B0604020202020204" pitchFamily="34" charset="0"/>
              <a:buChar char="•"/>
              <a:defRPr/>
            </a:pPr>
            <a:r>
              <a:rPr lang="en-US" sz="1568" b="0" spc="0" dirty="0">
                <a:solidFill>
                  <a:srgbClr val="0078D4"/>
                </a:solidFill>
                <a:latin typeface="Segoe UI" panose="020B0502040204020203" pitchFamily="34" charset="0"/>
              </a:rPr>
              <a:t>With multiple node pool capabilities, you can now mix Windows and Linux VMs in your AKS clusters</a:t>
            </a:r>
          </a:p>
          <a:p>
            <a:pPr marL="285750" lvl="0" indent="-285750" defTabSz="914367">
              <a:buFont typeface="Arial" panose="020B0604020202020204" pitchFamily="34" charset="0"/>
              <a:buChar char="•"/>
              <a:defRPr/>
            </a:pPr>
            <a:endParaRPr lang="en-US" sz="1568" b="0" spc="0" dirty="0">
              <a:solidFill>
                <a:srgbClr val="0078D4"/>
              </a:solidFill>
              <a:latin typeface="Segoe UI" panose="020B0502040204020203" pitchFamily="34" charset="0"/>
            </a:endParaRPr>
          </a:p>
          <a:p>
            <a:pPr marL="285750" lvl="0" indent="-285750" defTabSz="914367">
              <a:buFont typeface="Arial" panose="020B0604020202020204" pitchFamily="34" charset="0"/>
              <a:buChar char="•"/>
              <a:defRPr/>
            </a:pPr>
            <a:r>
              <a:rPr lang="en-US" sz="1568" b="0" spc="0" dirty="0">
                <a:solidFill>
                  <a:srgbClr val="0078D4"/>
                </a:solidFill>
                <a:latin typeface="Segoe UI" panose="020B0502040204020203" pitchFamily="34" charset="0"/>
              </a:rPr>
              <a:t>Can schedule mixed-</a:t>
            </a:r>
            <a:r>
              <a:rPr lang="en-US" sz="1568" b="0" spc="0" dirty="0" err="1">
                <a:solidFill>
                  <a:srgbClr val="0078D4"/>
                </a:solidFill>
                <a:latin typeface="Segoe UI" panose="020B0502040204020203" pitchFamily="34" charset="0"/>
              </a:rPr>
              <a:t>os</a:t>
            </a:r>
            <a:r>
              <a:rPr lang="en-US" sz="1568" b="0" spc="0" dirty="0">
                <a:solidFill>
                  <a:srgbClr val="0078D4"/>
                </a:solidFill>
                <a:latin typeface="Segoe UI" panose="020B0502040204020203" pitchFamily="34" charset="0"/>
              </a:rPr>
              <a:t> workloads, using </a:t>
            </a:r>
            <a:r>
              <a:rPr lang="en-US" sz="1568" b="0" spc="0" dirty="0" err="1">
                <a:solidFill>
                  <a:srgbClr val="0078D4"/>
                </a:solidFill>
                <a:latin typeface="Segoe UI" panose="020B0502040204020203" pitchFamily="34" charset="0"/>
              </a:rPr>
              <a:t>nodeSelector</a:t>
            </a:r>
            <a:endParaRPr lang="en-US" sz="1568" b="0" spc="0" dirty="0">
              <a:solidFill>
                <a:srgbClr val="0078D4"/>
              </a:solidFill>
              <a:latin typeface="Segoe UI" panose="020B0502040204020203" pitchFamily="34" charset="0"/>
            </a:endParaRPr>
          </a:p>
        </p:txBody>
      </p:sp>
      <p:grpSp>
        <p:nvGrpSpPr>
          <p:cNvPr id="187" name="Group 186">
            <a:extLst>
              <a:ext uri="{FF2B5EF4-FFF2-40B4-BE49-F238E27FC236}">
                <a16:creationId xmlns:a16="http://schemas.microsoft.com/office/drawing/2014/main" id="{3FD6991F-CDF6-4C31-8D9C-F73D2AA80E48}"/>
              </a:ext>
            </a:extLst>
          </p:cNvPr>
          <p:cNvGrpSpPr/>
          <p:nvPr/>
        </p:nvGrpSpPr>
        <p:grpSpPr>
          <a:xfrm>
            <a:off x="8592790" y="1560046"/>
            <a:ext cx="2420347" cy="2420347"/>
            <a:chOff x="8765093" y="1977817"/>
            <a:chExt cx="2468880" cy="2468880"/>
          </a:xfrm>
        </p:grpSpPr>
        <p:sp>
          <p:nvSpPr>
            <p:cNvPr id="188" name="Rectangle: Rounded Corners 187">
              <a:extLst>
                <a:ext uri="{FF2B5EF4-FFF2-40B4-BE49-F238E27FC236}">
                  <a16:creationId xmlns:a16="http://schemas.microsoft.com/office/drawing/2014/main" id="{FE7701FB-6964-414F-9FDD-DE29050B5B25}"/>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89" name="Group 188">
              <a:extLst>
                <a:ext uri="{FF2B5EF4-FFF2-40B4-BE49-F238E27FC236}">
                  <a16:creationId xmlns:a16="http://schemas.microsoft.com/office/drawing/2014/main" id="{7D8E0B41-4196-41F0-8012-9E6D15F9F3E7}"/>
                </a:ext>
              </a:extLst>
            </p:cNvPr>
            <p:cNvGrpSpPr/>
            <p:nvPr/>
          </p:nvGrpSpPr>
          <p:grpSpPr>
            <a:xfrm>
              <a:off x="8993428" y="2197592"/>
              <a:ext cx="2012210" cy="1990003"/>
              <a:chOff x="8909291" y="2017575"/>
              <a:chExt cx="2012210" cy="1990003"/>
            </a:xfrm>
          </p:grpSpPr>
          <p:grpSp>
            <p:nvGrpSpPr>
              <p:cNvPr id="190" name="Group 189">
                <a:extLst>
                  <a:ext uri="{FF2B5EF4-FFF2-40B4-BE49-F238E27FC236}">
                    <a16:creationId xmlns:a16="http://schemas.microsoft.com/office/drawing/2014/main" id="{9645B36E-1927-4EFB-A7CF-4B5AD78F9EAC}"/>
                  </a:ext>
                </a:extLst>
              </p:cNvPr>
              <p:cNvGrpSpPr/>
              <p:nvPr/>
            </p:nvGrpSpPr>
            <p:grpSpPr>
              <a:xfrm>
                <a:off x="8919965" y="2284216"/>
                <a:ext cx="1990863" cy="1723362"/>
                <a:chOff x="8954154" y="2284216"/>
                <a:chExt cx="1990863" cy="1723362"/>
              </a:xfrm>
            </p:grpSpPr>
            <p:grpSp>
              <p:nvGrpSpPr>
                <p:cNvPr id="192" name="Group 191">
                  <a:extLst>
                    <a:ext uri="{FF2B5EF4-FFF2-40B4-BE49-F238E27FC236}">
                      <a16:creationId xmlns:a16="http://schemas.microsoft.com/office/drawing/2014/main" id="{2D724157-239C-44DE-84A8-CEC46BA7FCF6}"/>
                    </a:ext>
                  </a:extLst>
                </p:cNvPr>
                <p:cNvGrpSpPr/>
                <p:nvPr/>
              </p:nvGrpSpPr>
              <p:grpSpPr>
                <a:xfrm>
                  <a:off x="8954154" y="2404118"/>
                  <a:ext cx="601487" cy="703174"/>
                  <a:chOff x="5225756" y="3078294"/>
                  <a:chExt cx="601487" cy="703174"/>
                </a:xfrm>
              </p:grpSpPr>
              <p:sp>
                <p:nvSpPr>
                  <p:cNvPr id="209" name="Title 1">
                    <a:extLst>
                      <a:ext uri="{FF2B5EF4-FFF2-40B4-BE49-F238E27FC236}">
                        <a16:creationId xmlns:a16="http://schemas.microsoft.com/office/drawing/2014/main" id="{4B8B32E8-A0D3-4D03-AF63-086C53447066}"/>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210" name="Rectangle: Rounded Corners 209">
                    <a:extLst>
                      <a:ext uri="{FF2B5EF4-FFF2-40B4-BE49-F238E27FC236}">
                        <a16:creationId xmlns:a16="http://schemas.microsoft.com/office/drawing/2014/main" id="{147B6CAC-98EB-4B8D-929B-F988CAA3DAA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1" name="plug" title="Icon of a power plug showing an A to B connection">
                    <a:extLst>
                      <a:ext uri="{FF2B5EF4-FFF2-40B4-BE49-F238E27FC236}">
                        <a16:creationId xmlns:a16="http://schemas.microsoft.com/office/drawing/2014/main" id="{D4AB5C47-5FC0-4F4F-B2E1-6514F51036B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193" name="Group 192">
                  <a:extLst>
                    <a:ext uri="{FF2B5EF4-FFF2-40B4-BE49-F238E27FC236}">
                      <a16:creationId xmlns:a16="http://schemas.microsoft.com/office/drawing/2014/main" id="{47B704C1-8C18-457B-9B3F-D4E7C37A5234}"/>
                    </a:ext>
                  </a:extLst>
                </p:cNvPr>
                <p:cNvGrpSpPr/>
                <p:nvPr/>
              </p:nvGrpSpPr>
              <p:grpSpPr>
                <a:xfrm>
                  <a:off x="9648842" y="3181294"/>
                  <a:ext cx="601487" cy="826284"/>
                  <a:chOff x="5175257" y="3960674"/>
                  <a:chExt cx="601487" cy="826284"/>
                </a:xfrm>
              </p:grpSpPr>
              <p:sp>
                <p:nvSpPr>
                  <p:cNvPr id="206" name="Title 1">
                    <a:extLst>
                      <a:ext uri="{FF2B5EF4-FFF2-40B4-BE49-F238E27FC236}">
                        <a16:creationId xmlns:a16="http://schemas.microsoft.com/office/drawing/2014/main" id="{7220CB82-B305-4C28-8472-851FC01DB5B9}"/>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 Manager</a:t>
                    </a:r>
                  </a:p>
                </p:txBody>
              </p:sp>
              <p:sp>
                <p:nvSpPr>
                  <p:cNvPr id="207" name="Rectangle: Rounded Corners 206">
                    <a:extLst>
                      <a:ext uri="{FF2B5EF4-FFF2-40B4-BE49-F238E27FC236}">
                        <a16:creationId xmlns:a16="http://schemas.microsoft.com/office/drawing/2014/main" id="{D1585720-AABA-4A8E-8706-E828366589C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8" name="remote" title="Icon of a remote control">
                    <a:extLst>
                      <a:ext uri="{FF2B5EF4-FFF2-40B4-BE49-F238E27FC236}">
                        <a16:creationId xmlns:a16="http://schemas.microsoft.com/office/drawing/2014/main" id="{C0876A93-D3F8-4941-9AAB-C2A705A1D1C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a:solidFill>
                        <a:srgbClr val="505050"/>
                      </a:solidFill>
                      <a:latin typeface="Segoe UI"/>
                    </a:endParaRPr>
                  </a:p>
                </p:txBody>
              </p:sp>
            </p:grpSp>
            <p:grpSp>
              <p:nvGrpSpPr>
                <p:cNvPr id="194" name="Group 193">
                  <a:extLst>
                    <a:ext uri="{FF2B5EF4-FFF2-40B4-BE49-F238E27FC236}">
                      <a16:creationId xmlns:a16="http://schemas.microsoft.com/office/drawing/2014/main" id="{AF1CB730-7E57-406A-A91D-50A7B847315E}"/>
                    </a:ext>
                  </a:extLst>
                </p:cNvPr>
                <p:cNvGrpSpPr/>
                <p:nvPr/>
              </p:nvGrpSpPr>
              <p:grpSpPr>
                <a:xfrm>
                  <a:off x="8954154" y="3304404"/>
                  <a:ext cx="601487" cy="703174"/>
                  <a:chOff x="6300176" y="4082594"/>
                  <a:chExt cx="601487" cy="703174"/>
                </a:xfrm>
              </p:grpSpPr>
              <p:sp>
                <p:nvSpPr>
                  <p:cNvPr id="203" name="Title 1">
                    <a:extLst>
                      <a:ext uri="{FF2B5EF4-FFF2-40B4-BE49-F238E27FC236}">
                        <a16:creationId xmlns:a16="http://schemas.microsoft.com/office/drawing/2014/main" id="{D4DB5BA0-2E46-4EE3-8387-1379D911AE84}"/>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204" name="Rectangle: Rounded Corners 203">
                    <a:extLst>
                      <a:ext uri="{FF2B5EF4-FFF2-40B4-BE49-F238E27FC236}">
                        <a16:creationId xmlns:a16="http://schemas.microsoft.com/office/drawing/2014/main" id="{7F8D0C01-B3A3-47B7-92C8-75EB3387EA7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5" name="Calendar" title="Icon of a calendar">
                    <a:extLst>
                      <a:ext uri="{FF2B5EF4-FFF2-40B4-BE49-F238E27FC236}">
                        <a16:creationId xmlns:a16="http://schemas.microsoft.com/office/drawing/2014/main" id="{9BB43036-DAD6-4813-8834-C410BA2B213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a:solidFill>
                        <a:srgbClr val="505050"/>
                      </a:solidFill>
                      <a:latin typeface="Segoe UI"/>
                    </a:endParaRPr>
                  </a:p>
                </p:txBody>
              </p:sp>
            </p:grpSp>
            <p:grpSp>
              <p:nvGrpSpPr>
                <p:cNvPr id="195" name="Group 194">
                  <a:extLst>
                    <a:ext uri="{FF2B5EF4-FFF2-40B4-BE49-F238E27FC236}">
                      <a16:creationId xmlns:a16="http://schemas.microsoft.com/office/drawing/2014/main" id="{5B2DC289-FCC5-4EF5-A6B2-FF101FA0FB10}"/>
                    </a:ext>
                  </a:extLst>
                </p:cNvPr>
                <p:cNvGrpSpPr/>
                <p:nvPr/>
              </p:nvGrpSpPr>
              <p:grpSpPr>
                <a:xfrm>
                  <a:off x="9684409" y="2284216"/>
                  <a:ext cx="530352" cy="823076"/>
                  <a:chOff x="9663646" y="2378342"/>
                  <a:chExt cx="530352" cy="823076"/>
                </a:xfrm>
              </p:grpSpPr>
              <p:sp>
                <p:nvSpPr>
                  <p:cNvPr id="200" name="Rectangle: Rounded Corners 199">
                    <a:extLst>
                      <a:ext uri="{FF2B5EF4-FFF2-40B4-BE49-F238E27FC236}">
                        <a16:creationId xmlns:a16="http://schemas.microsoft.com/office/drawing/2014/main" id="{B6C53FD1-D9FA-4E0A-A655-6097D4032624}"/>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Database_EFC7" title="Icon of a cylinder">
                    <a:extLst>
                      <a:ext uri="{FF2B5EF4-FFF2-40B4-BE49-F238E27FC236}">
                        <a16:creationId xmlns:a16="http://schemas.microsoft.com/office/drawing/2014/main" id="{EAA9E05F-091C-46F9-8B89-E278DCE5E7D5}"/>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a:solidFill>
                        <a:srgbClr val="505050"/>
                      </a:solidFill>
                      <a:latin typeface="Segoe UI"/>
                    </a:endParaRPr>
                  </a:p>
                </p:txBody>
              </p:sp>
              <p:sp>
                <p:nvSpPr>
                  <p:cNvPr id="202" name="Title 1">
                    <a:extLst>
                      <a:ext uri="{FF2B5EF4-FFF2-40B4-BE49-F238E27FC236}">
                        <a16:creationId xmlns:a16="http://schemas.microsoft.com/office/drawing/2014/main" id="{1968AB74-4A7B-4F13-BB5E-0CBD127AD6C9}"/>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a:t>
                    </a:r>
                    <a:r>
                      <a:rPr lang="en-US" sz="784" spc="0" err="1">
                        <a:solidFill>
                          <a:srgbClr val="000000"/>
                        </a:solidFill>
                        <a:latin typeface="Segoe UI Semibold" panose="020B0702040204020203" pitchFamily="34" charset="0"/>
                        <a:cs typeface="Segoe UI Semibold" panose="020B0702040204020203" pitchFamily="34" charset="0"/>
                      </a:rPr>
                      <a:t>tcd</a:t>
                    </a:r>
                    <a:r>
                      <a:rPr lang="en-US" sz="784" spc="0">
                        <a:solidFill>
                          <a:srgbClr val="000000"/>
                        </a:solidFill>
                        <a:latin typeface="Segoe UI Semibold" panose="020B0702040204020203" pitchFamily="34" charset="0"/>
                        <a:cs typeface="Segoe UI Semibold" panose="020B0702040204020203" pitchFamily="34" charset="0"/>
                      </a:rPr>
                      <a:t> Store</a:t>
                    </a:r>
                  </a:p>
                </p:txBody>
              </p:sp>
            </p:grpSp>
            <p:grpSp>
              <p:nvGrpSpPr>
                <p:cNvPr id="196" name="Group 195">
                  <a:extLst>
                    <a:ext uri="{FF2B5EF4-FFF2-40B4-BE49-F238E27FC236}">
                      <a16:creationId xmlns:a16="http://schemas.microsoft.com/office/drawing/2014/main" id="{3CA0F691-AC07-4869-BC4C-F9B889C3C23C}"/>
                    </a:ext>
                  </a:extLst>
                </p:cNvPr>
                <p:cNvGrpSpPr/>
                <p:nvPr/>
              </p:nvGrpSpPr>
              <p:grpSpPr>
                <a:xfrm>
                  <a:off x="10343530" y="3181294"/>
                  <a:ext cx="601487" cy="826284"/>
                  <a:chOff x="10426657" y="3383175"/>
                  <a:chExt cx="601487" cy="826284"/>
                </a:xfrm>
              </p:grpSpPr>
              <p:sp>
                <p:nvSpPr>
                  <p:cNvPr id="197" name="Title 1">
                    <a:extLst>
                      <a:ext uri="{FF2B5EF4-FFF2-40B4-BE49-F238E27FC236}">
                        <a16:creationId xmlns:a16="http://schemas.microsoft.com/office/drawing/2014/main" id="{7F044CAA-C945-4F10-81AC-468890A00A32}"/>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Cloud Controller</a:t>
                    </a:r>
                  </a:p>
                </p:txBody>
              </p:sp>
              <p:sp>
                <p:nvSpPr>
                  <p:cNvPr id="198" name="Rectangle: Rounded Corners 197">
                    <a:extLst>
                      <a:ext uri="{FF2B5EF4-FFF2-40B4-BE49-F238E27FC236}">
                        <a16:creationId xmlns:a16="http://schemas.microsoft.com/office/drawing/2014/main" id="{1C7B8029-7808-4E7C-9188-17103BA3BE60}"/>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9" name="Freeform 13" title="Icon of a cloud">
                    <a:extLst>
                      <a:ext uri="{FF2B5EF4-FFF2-40B4-BE49-F238E27FC236}">
                        <a16:creationId xmlns:a16="http://schemas.microsoft.com/office/drawing/2014/main" id="{4F09B2FD-5C78-4F90-BA9F-E4A4BF8599CC}"/>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a:gradFill>
                        <a:gsLst>
                          <a:gs pos="0">
                            <a:srgbClr val="505050"/>
                          </a:gs>
                          <a:gs pos="100000">
                            <a:srgbClr val="505050"/>
                          </a:gs>
                        </a:gsLst>
                      </a:gradFill>
                      <a:latin typeface="Segoe UI"/>
                    </a:endParaRPr>
                  </a:p>
                </p:txBody>
              </p:sp>
            </p:grpSp>
          </p:grpSp>
          <p:sp>
            <p:nvSpPr>
              <p:cNvPr id="191" name="Title 1">
                <a:extLst>
                  <a:ext uri="{FF2B5EF4-FFF2-40B4-BE49-F238E27FC236}">
                    <a16:creationId xmlns:a16="http://schemas.microsoft.com/office/drawing/2014/main" id="{CF32FE30-090F-49FB-A35E-1EE5E61063A8}"/>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Self-managed master node(s)</a:t>
                </a:r>
              </a:p>
            </p:txBody>
          </p:sp>
        </p:grpSp>
      </p:grpSp>
      <p:grpSp>
        <p:nvGrpSpPr>
          <p:cNvPr id="212" name="Group 211">
            <a:extLst>
              <a:ext uri="{FF2B5EF4-FFF2-40B4-BE49-F238E27FC236}">
                <a16:creationId xmlns:a16="http://schemas.microsoft.com/office/drawing/2014/main" id="{CFFEE991-FD11-47D6-9979-765C1E6FAA26}"/>
              </a:ext>
            </a:extLst>
          </p:cNvPr>
          <p:cNvGrpSpPr/>
          <p:nvPr/>
        </p:nvGrpSpPr>
        <p:grpSpPr>
          <a:xfrm>
            <a:off x="5933775" y="4373080"/>
            <a:ext cx="5598364" cy="2188024"/>
            <a:chOff x="4934024" y="4982458"/>
            <a:chExt cx="6299946" cy="1088814"/>
          </a:xfrm>
        </p:grpSpPr>
        <p:sp>
          <p:nvSpPr>
            <p:cNvPr id="213" name="Rectangle: Rounded Corners 212">
              <a:extLst>
                <a:ext uri="{FF2B5EF4-FFF2-40B4-BE49-F238E27FC236}">
                  <a16:creationId xmlns:a16="http://schemas.microsoft.com/office/drawing/2014/main" id="{31051691-762C-4916-8A31-CD068F8E166F}"/>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14" name="Title 1">
              <a:extLst>
                <a:ext uri="{FF2B5EF4-FFF2-40B4-BE49-F238E27FC236}">
                  <a16:creationId xmlns:a16="http://schemas.microsoft.com/office/drawing/2014/main" id="{2DD2E4D8-6AEF-4681-A077-70BE757EB613}"/>
                </a:ext>
              </a:extLst>
            </p:cNvPr>
            <p:cNvSpPr txBox="1">
              <a:spLocks/>
            </p:cNvSpPr>
            <p:nvPr/>
          </p:nvSpPr>
          <p:spPr>
            <a:xfrm>
              <a:off x="4934024" y="4982458"/>
              <a:ext cx="1989770" cy="750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Customer VMs – </a:t>
              </a:r>
              <a:r>
                <a:rPr lang="en-US" sz="980" spc="0" dirty="0" err="1">
                  <a:solidFill>
                    <a:srgbClr val="000000"/>
                  </a:solidFill>
                  <a:latin typeface="Segoe UI Semibold" panose="020B0702040204020203" pitchFamily="34" charset="0"/>
                  <a:cs typeface="Segoe UI Semibold" panose="020B0702040204020203" pitchFamily="34" charset="0"/>
                </a:rPr>
                <a:t>Nodepool</a:t>
              </a:r>
              <a:r>
                <a:rPr lang="en-US" sz="980" spc="0" dirty="0">
                  <a:solidFill>
                    <a:srgbClr val="000000"/>
                  </a:solidFill>
                  <a:latin typeface="Segoe UI Semibold" panose="020B0702040204020203" pitchFamily="34" charset="0"/>
                  <a:cs typeface="Segoe UI Semibold" panose="020B0702040204020203" pitchFamily="34" charset="0"/>
                </a:rPr>
                <a:t> 1</a:t>
              </a:r>
            </a:p>
          </p:txBody>
        </p:sp>
      </p:grpSp>
      <p:grpSp>
        <p:nvGrpSpPr>
          <p:cNvPr id="215" name="Group 214">
            <a:extLst>
              <a:ext uri="{FF2B5EF4-FFF2-40B4-BE49-F238E27FC236}">
                <a16:creationId xmlns:a16="http://schemas.microsoft.com/office/drawing/2014/main" id="{90F075A9-4475-48AA-896F-001A259EF15D}"/>
              </a:ext>
            </a:extLst>
          </p:cNvPr>
          <p:cNvGrpSpPr/>
          <p:nvPr/>
        </p:nvGrpSpPr>
        <p:grpSpPr>
          <a:xfrm>
            <a:off x="5744239" y="1865027"/>
            <a:ext cx="806782" cy="1312550"/>
            <a:chOff x="5859422" y="2288913"/>
            <a:chExt cx="822960" cy="1338869"/>
          </a:xfrm>
        </p:grpSpPr>
        <p:sp>
          <p:nvSpPr>
            <p:cNvPr id="216" name="Title 1">
              <a:extLst>
                <a:ext uri="{FF2B5EF4-FFF2-40B4-BE49-F238E27FC236}">
                  <a16:creationId xmlns:a16="http://schemas.microsoft.com/office/drawing/2014/main" id="{75686685-2D6B-46AE-921C-F5268F304968}"/>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App/ workload definition</a:t>
              </a:r>
            </a:p>
          </p:txBody>
        </p:sp>
        <p:sp>
          <p:nvSpPr>
            <p:cNvPr id="217" name="Rectangle: Rounded Corners 216">
              <a:extLst>
                <a:ext uri="{FF2B5EF4-FFF2-40B4-BE49-F238E27FC236}">
                  <a16:creationId xmlns:a16="http://schemas.microsoft.com/office/drawing/2014/main" id="{93B2AA4B-BD7D-46EB-8CA4-E882ED72561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8" name="CRMArticles_EFF5" title="Icon of two documents stacked together with writing on them">
              <a:extLst>
                <a:ext uri="{FF2B5EF4-FFF2-40B4-BE49-F238E27FC236}">
                  <a16:creationId xmlns:a16="http://schemas.microsoft.com/office/drawing/2014/main" id="{62B3157E-2A47-4283-BC04-1CD5A77685CD}"/>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86">
                <a:defRPr/>
              </a:pPr>
              <a:endParaRPr lang="en-US" sz="1730">
                <a:solidFill>
                  <a:srgbClr val="505050"/>
                </a:solidFill>
                <a:latin typeface="Segoe UI"/>
              </a:endParaRPr>
            </a:p>
          </p:txBody>
        </p:sp>
      </p:grpSp>
      <p:grpSp>
        <p:nvGrpSpPr>
          <p:cNvPr id="219" name="Group 218">
            <a:extLst>
              <a:ext uri="{FF2B5EF4-FFF2-40B4-BE49-F238E27FC236}">
                <a16:creationId xmlns:a16="http://schemas.microsoft.com/office/drawing/2014/main" id="{3970B63B-8293-4EE7-A0F9-BB8616CB74C3}"/>
              </a:ext>
            </a:extLst>
          </p:cNvPr>
          <p:cNvGrpSpPr/>
          <p:nvPr/>
        </p:nvGrpSpPr>
        <p:grpSpPr>
          <a:xfrm>
            <a:off x="4837032" y="2166753"/>
            <a:ext cx="806782" cy="1010823"/>
            <a:chOff x="4934024" y="2596690"/>
            <a:chExt cx="822960" cy="1031092"/>
          </a:xfrm>
        </p:grpSpPr>
        <p:sp>
          <p:nvSpPr>
            <p:cNvPr id="220" name="Title 1">
              <a:extLst>
                <a:ext uri="{FF2B5EF4-FFF2-40B4-BE49-F238E27FC236}">
                  <a16:creationId xmlns:a16="http://schemas.microsoft.com/office/drawing/2014/main" id="{68E4B959-AC64-462C-A6BB-F0C3B8910363}"/>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User</a:t>
              </a:r>
            </a:p>
          </p:txBody>
        </p:sp>
        <p:sp>
          <p:nvSpPr>
            <p:cNvPr id="221" name="Rectangle: Rounded Corners 220">
              <a:extLst>
                <a:ext uri="{FF2B5EF4-FFF2-40B4-BE49-F238E27FC236}">
                  <a16:creationId xmlns:a16="http://schemas.microsoft.com/office/drawing/2014/main" id="{835D91DF-0612-487D-8585-816AD32638D1}"/>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22" name="people_4" title="Icon of a person">
              <a:extLst>
                <a:ext uri="{FF2B5EF4-FFF2-40B4-BE49-F238E27FC236}">
                  <a16:creationId xmlns:a16="http://schemas.microsoft.com/office/drawing/2014/main" id="{CD9F8C59-C7F8-4E6E-8153-0BE9857576AC}"/>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a:solidFill>
                  <a:srgbClr val="505050"/>
                </a:solidFill>
                <a:latin typeface="Segoe UI"/>
              </a:endParaRPr>
            </a:p>
          </p:txBody>
        </p:sp>
      </p:grpSp>
      <p:cxnSp>
        <p:nvCxnSpPr>
          <p:cNvPr id="223" name="Straight Arrow Connector 222">
            <a:extLst>
              <a:ext uri="{FF2B5EF4-FFF2-40B4-BE49-F238E27FC236}">
                <a16:creationId xmlns:a16="http://schemas.microsoft.com/office/drawing/2014/main" id="{61E33546-9E20-4621-BABD-DB8F48879CFD}"/>
              </a:ext>
            </a:extLst>
          </p:cNvPr>
          <p:cNvCxnSpPr>
            <a:cxnSpLocks/>
            <a:stCxn id="217" idx="3"/>
            <a:endCxn id="269" idx="1"/>
          </p:cNvCxnSpPr>
          <p:nvPr/>
        </p:nvCxnSpPr>
        <p:spPr>
          <a:xfrm>
            <a:off x="6551021" y="2774185"/>
            <a:ext cx="61673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B2096A3-EDD6-484A-887B-543DF5608508}"/>
              </a:ext>
            </a:extLst>
          </p:cNvPr>
          <p:cNvCxnSpPr>
            <a:cxnSpLocks/>
            <a:stCxn id="269" idx="3"/>
            <a:endCxn id="276" idx="1"/>
          </p:cNvCxnSpPr>
          <p:nvPr/>
        </p:nvCxnSpPr>
        <p:spPr>
          <a:xfrm flipV="1">
            <a:off x="7974534" y="2772203"/>
            <a:ext cx="618256" cy="198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980FFBE7-E4E4-438E-95C9-7E24B1B5E350}"/>
              </a:ext>
            </a:extLst>
          </p:cNvPr>
          <p:cNvCxnSpPr>
            <a:cxnSpLocks/>
          </p:cNvCxnSpPr>
          <p:nvPr/>
        </p:nvCxnSpPr>
        <p:spPr>
          <a:xfrm>
            <a:off x="9802964" y="3984359"/>
            <a:ext cx="0" cy="61853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6" name="Title 1">
            <a:extLst>
              <a:ext uri="{FF2B5EF4-FFF2-40B4-BE49-F238E27FC236}">
                <a16:creationId xmlns:a16="http://schemas.microsoft.com/office/drawing/2014/main" id="{0B728689-7424-452E-B620-0B5F384C6386}"/>
              </a:ext>
            </a:extLst>
          </p:cNvPr>
          <p:cNvSpPr txBox="1">
            <a:spLocks/>
          </p:cNvSpPr>
          <p:nvPr/>
        </p:nvSpPr>
        <p:spPr>
          <a:xfrm>
            <a:off x="9934058" y="4142763"/>
            <a:ext cx="116535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Schedule pods over private tunnel</a:t>
            </a:r>
          </a:p>
        </p:txBody>
      </p:sp>
      <p:grpSp>
        <p:nvGrpSpPr>
          <p:cNvPr id="267" name="Group 266">
            <a:extLst>
              <a:ext uri="{FF2B5EF4-FFF2-40B4-BE49-F238E27FC236}">
                <a16:creationId xmlns:a16="http://schemas.microsoft.com/office/drawing/2014/main" id="{CC06E252-9E88-432E-81E4-78644489198B}"/>
              </a:ext>
            </a:extLst>
          </p:cNvPr>
          <p:cNvGrpSpPr/>
          <p:nvPr/>
        </p:nvGrpSpPr>
        <p:grpSpPr>
          <a:xfrm>
            <a:off x="7167752" y="2015890"/>
            <a:ext cx="806782" cy="1161687"/>
            <a:chOff x="7311480" y="2442801"/>
            <a:chExt cx="822960" cy="1184981"/>
          </a:xfrm>
        </p:grpSpPr>
        <p:sp>
          <p:nvSpPr>
            <p:cNvPr id="268" name="Title 1">
              <a:extLst>
                <a:ext uri="{FF2B5EF4-FFF2-40B4-BE49-F238E27FC236}">
                  <a16:creationId xmlns:a16="http://schemas.microsoft.com/office/drawing/2014/main" id="{84CE57BF-21DF-4D41-A05E-C6C438361ECC}"/>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API endpoint</a:t>
              </a:r>
            </a:p>
          </p:txBody>
        </p:sp>
        <p:sp>
          <p:nvSpPr>
            <p:cNvPr id="269" name="Rectangle: Rounded Corners 268">
              <a:extLst>
                <a:ext uri="{FF2B5EF4-FFF2-40B4-BE49-F238E27FC236}">
                  <a16:creationId xmlns:a16="http://schemas.microsoft.com/office/drawing/2014/main" id="{3772E6A3-462B-49E0-9EC5-DD41338DF98A}"/>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70" name="Graphic 13">
              <a:extLst>
                <a:ext uri="{FF2B5EF4-FFF2-40B4-BE49-F238E27FC236}">
                  <a16:creationId xmlns:a16="http://schemas.microsoft.com/office/drawing/2014/main" id="{A82D610C-21C3-4EAD-8049-475FD018499E}"/>
                </a:ext>
              </a:extLst>
            </p:cNvPr>
            <p:cNvGrpSpPr/>
            <p:nvPr/>
          </p:nvGrpSpPr>
          <p:grpSpPr>
            <a:xfrm>
              <a:off x="7452453" y="2949973"/>
              <a:ext cx="541014" cy="532658"/>
              <a:chOff x="4862512" y="2214562"/>
              <a:chExt cx="2466975" cy="2428875"/>
            </a:xfrm>
          </p:grpSpPr>
          <p:sp>
            <p:nvSpPr>
              <p:cNvPr id="271" name="Freeform: Shape 270">
                <a:extLst>
                  <a:ext uri="{FF2B5EF4-FFF2-40B4-BE49-F238E27FC236}">
                    <a16:creationId xmlns:a16="http://schemas.microsoft.com/office/drawing/2014/main" id="{9C1F611A-1EDE-48EE-9DCA-38AA6497B81F}"/>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a:solidFill>
                    <a:srgbClr val="505050"/>
                  </a:solidFill>
                  <a:latin typeface="Segoe UI"/>
                </a:endParaRPr>
              </a:p>
            </p:txBody>
          </p:sp>
          <p:sp>
            <p:nvSpPr>
              <p:cNvPr id="272" name="Freeform: Shape 271">
                <a:extLst>
                  <a:ext uri="{FF2B5EF4-FFF2-40B4-BE49-F238E27FC236}">
                    <a16:creationId xmlns:a16="http://schemas.microsoft.com/office/drawing/2014/main" id="{42A75428-0A1C-4940-9EE7-EC6BE104213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a:solidFill>
                    <a:srgbClr val="505050"/>
                  </a:solidFill>
                  <a:latin typeface="Segoe UI"/>
                </a:endParaRPr>
              </a:p>
            </p:txBody>
          </p:sp>
          <p:sp>
            <p:nvSpPr>
              <p:cNvPr id="273" name="Freeform: Shape 272">
                <a:extLst>
                  <a:ext uri="{FF2B5EF4-FFF2-40B4-BE49-F238E27FC236}">
                    <a16:creationId xmlns:a16="http://schemas.microsoft.com/office/drawing/2014/main" id="{D6872AD9-1790-4FF8-85D3-20F6D8F5A453}"/>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a:solidFill>
                    <a:srgbClr val="505050"/>
                  </a:solidFill>
                  <a:latin typeface="Segoe UI"/>
                </a:endParaRPr>
              </a:p>
            </p:txBody>
          </p:sp>
          <p:sp>
            <p:nvSpPr>
              <p:cNvPr id="274" name="Freeform: Shape 273">
                <a:extLst>
                  <a:ext uri="{FF2B5EF4-FFF2-40B4-BE49-F238E27FC236}">
                    <a16:creationId xmlns:a16="http://schemas.microsoft.com/office/drawing/2014/main" id="{F3B8AB29-0A47-4AE4-9219-9FFEBC35E638}"/>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a:solidFill>
                    <a:srgbClr val="505050"/>
                  </a:solidFill>
                  <a:latin typeface="Segoe UI"/>
                </a:endParaRPr>
              </a:p>
            </p:txBody>
          </p:sp>
        </p:grpSp>
      </p:grpSp>
      <p:grpSp>
        <p:nvGrpSpPr>
          <p:cNvPr id="275" name="Group 274">
            <a:extLst>
              <a:ext uri="{FF2B5EF4-FFF2-40B4-BE49-F238E27FC236}">
                <a16:creationId xmlns:a16="http://schemas.microsoft.com/office/drawing/2014/main" id="{D0E64226-7BFE-470F-8AE1-2F39A1C8D7B0}"/>
              </a:ext>
            </a:extLst>
          </p:cNvPr>
          <p:cNvGrpSpPr/>
          <p:nvPr/>
        </p:nvGrpSpPr>
        <p:grpSpPr>
          <a:xfrm>
            <a:off x="8592790" y="1367123"/>
            <a:ext cx="2420347" cy="2617236"/>
            <a:chOff x="8765093" y="1781025"/>
            <a:chExt cx="2468880" cy="2669717"/>
          </a:xfrm>
        </p:grpSpPr>
        <p:sp>
          <p:nvSpPr>
            <p:cNvPr id="276" name="Rectangle: Rounded Corners 275">
              <a:extLst>
                <a:ext uri="{FF2B5EF4-FFF2-40B4-BE49-F238E27FC236}">
                  <a16:creationId xmlns:a16="http://schemas.microsoft.com/office/drawing/2014/main" id="{E4B82191-2B15-4865-8F5E-1D15544D8C8D}"/>
                </a:ext>
              </a:extLst>
            </p:cNvPr>
            <p:cNvSpPr/>
            <p:nvPr/>
          </p:nvSpPr>
          <p:spPr bwMode="auto">
            <a:xfrm>
              <a:off x="8765093" y="1977817"/>
              <a:ext cx="2468880" cy="2472925"/>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77" name="Title 1">
              <a:extLst>
                <a:ext uri="{FF2B5EF4-FFF2-40B4-BE49-F238E27FC236}">
                  <a16:creationId xmlns:a16="http://schemas.microsoft.com/office/drawing/2014/main" id="{33F4FC19-75A8-452A-ABCC-A7ABEFD89134}"/>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Azure managed control plane</a:t>
              </a:r>
            </a:p>
          </p:txBody>
        </p:sp>
        <p:grpSp>
          <p:nvGrpSpPr>
            <p:cNvPr id="278" name="Group 277">
              <a:extLst>
                <a:ext uri="{FF2B5EF4-FFF2-40B4-BE49-F238E27FC236}">
                  <a16:creationId xmlns:a16="http://schemas.microsoft.com/office/drawing/2014/main" id="{D296040C-7FE7-4274-8A9D-817708F47713}"/>
                </a:ext>
              </a:extLst>
            </p:cNvPr>
            <p:cNvGrpSpPr/>
            <p:nvPr/>
          </p:nvGrpSpPr>
          <p:grpSpPr>
            <a:xfrm>
              <a:off x="9162785" y="2570190"/>
              <a:ext cx="1673497" cy="1292225"/>
              <a:chOff x="9196711" y="2690054"/>
              <a:chExt cx="1673497" cy="1292225"/>
            </a:xfrm>
          </p:grpSpPr>
          <p:grpSp>
            <p:nvGrpSpPr>
              <p:cNvPr id="279" name="Group 4">
                <a:extLst>
                  <a:ext uri="{FF2B5EF4-FFF2-40B4-BE49-F238E27FC236}">
                    <a16:creationId xmlns:a16="http://schemas.microsoft.com/office/drawing/2014/main" id="{03F3C2CD-8352-432B-B2D9-F806121AF45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83" name="Freeform 5">
                  <a:extLst>
                    <a:ext uri="{FF2B5EF4-FFF2-40B4-BE49-F238E27FC236}">
                      <a16:creationId xmlns:a16="http://schemas.microsoft.com/office/drawing/2014/main" id="{BB9ED18F-6529-4712-ADD0-9F253CA48969}"/>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a:solidFill>
                      <a:srgbClr val="505050"/>
                    </a:solidFill>
                    <a:latin typeface="Segoe UI"/>
                  </a:endParaRPr>
                </a:p>
              </p:txBody>
            </p:sp>
            <p:sp>
              <p:nvSpPr>
                <p:cNvPr id="284" name="Freeform 6">
                  <a:extLst>
                    <a:ext uri="{FF2B5EF4-FFF2-40B4-BE49-F238E27FC236}">
                      <a16:creationId xmlns:a16="http://schemas.microsoft.com/office/drawing/2014/main" id="{2192E98A-9A2F-4783-98AD-0D222B4564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a:solidFill>
                      <a:srgbClr val="505050"/>
                    </a:solidFill>
                    <a:latin typeface="Segoe UI"/>
                  </a:endParaRPr>
                </a:p>
              </p:txBody>
            </p:sp>
          </p:grpSp>
          <p:grpSp>
            <p:nvGrpSpPr>
              <p:cNvPr id="280" name="Group 279">
                <a:extLst>
                  <a:ext uri="{FF2B5EF4-FFF2-40B4-BE49-F238E27FC236}">
                    <a16:creationId xmlns:a16="http://schemas.microsoft.com/office/drawing/2014/main" id="{59FAED09-854C-461E-A9B8-94A315603B5E}"/>
                  </a:ext>
                </a:extLst>
              </p:cNvPr>
              <p:cNvGrpSpPr/>
              <p:nvPr/>
            </p:nvGrpSpPr>
            <p:grpSpPr>
              <a:xfrm>
                <a:off x="10267693" y="2983633"/>
                <a:ext cx="602515" cy="602515"/>
                <a:chOff x="7211505" y="4977353"/>
                <a:chExt cx="989814" cy="989814"/>
              </a:xfrm>
            </p:grpSpPr>
            <p:sp>
              <p:nvSpPr>
                <p:cNvPr id="281" name="Oval 280">
                  <a:extLst>
                    <a:ext uri="{FF2B5EF4-FFF2-40B4-BE49-F238E27FC236}">
                      <a16:creationId xmlns:a16="http://schemas.microsoft.com/office/drawing/2014/main" id="{01071870-4137-416F-BA88-96B4F1771AB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A7C7F526-0BBB-4260-8014-6C3EF0FF3BDE}"/>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a:solidFill>
                      <a:srgbClr val="505050"/>
                    </a:solidFill>
                    <a:latin typeface="Segoe UI"/>
                  </a:endParaRPr>
                </a:p>
              </p:txBody>
            </p:sp>
          </p:grpSp>
        </p:grpSp>
      </p:grpSp>
      <p:sp>
        <p:nvSpPr>
          <p:cNvPr id="103" name="Rectangle 102">
            <a:extLst>
              <a:ext uri="{FF2B5EF4-FFF2-40B4-BE49-F238E27FC236}">
                <a16:creationId xmlns:a16="http://schemas.microsoft.com/office/drawing/2014/main" id="{806CA152-4E03-4AA9-A67D-22F3CA762C46}"/>
              </a:ext>
            </a:extLst>
          </p:cNvPr>
          <p:cNvSpPr/>
          <p:nvPr/>
        </p:nvSpPr>
        <p:spPr>
          <a:xfrm>
            <a:off x="455995" y="974458"/>
            <a:ext cx="11426970" cy="392245"/>
          </a:xfrm>
          <a:prstGeom prst="rect">
            <a:avLst/>
          </a:prstGeom>
        </p:spPr>
        <p:txBody>
          <a:bodyPr wrap="square" lIns="0">
            <a:spAutoFit/>
          </a:bodyPr>
          <a:lstStyle/>
          <a:p>
            <a:r>
              <a:rPr lang="en-US" sz="1961" dirty="0"/>
              <a:t>Windows Server Containers</a:t>
            </a:r>
          </a:p>
        </p:txBody>
      </p:sp>
      <p:grpSp>
        <p:nvGrpSpPr>
          <p:cNvPr id="7" name="Group 6">
            <a:extLst>
              <a:ext uri="{FF2B5EF4-FFF2-40B4-BE49-F238E27FC236}">
                <a16:creationId xmlns:a16="http://schemas.microsoft.com/office/drawing/2014/main" id="{32D94847-375E-4AF8-9AF9-2C2499866F43}"/>
              </a:ext>
            </a:extLst>
          </p:cNvPr>
          <p:cNvGrpSpPr/>
          <p:nvPr/>
        </p:nvGrpSpPr>
        <p:grpSpPr>
          <a:xfrm>
            <a:off x="6099642" y="4700167"/>
            <a:ext cx="2508391" cy="1754581"/>
            <a:chOff x="2148909" y="4894274"/>
            <a:chExt cx="2508391" cy="1754581"/>
          </a:xfrm>
        </p:grpSpPr>
        <p:grpSp>
          <p:nvGrpSpPr>
            <p:cNvPr id="225" name="Group 224">
              <a:extLst>
                <a:ext uri="{FF2B5EF4-FFF2-40B4-BE49-F238E27FC236}">
                  <a16:creationId xmlns:a16="http://schemas.microsoft.com/office/drawing/2014/main" id="{F1F5A5D6-EFBB-432A-8A83-6E2AA4F3B9A6}"/>
                </a:ext>
              </a:extLst>
            </p:cNvPr>
            <p:cNvGrpSpPr/>
            <p:nvPr/>
          </p:nvGrpSpPr>
          <p:grpSpPr>
            <a:xfrm>
              <a:off x="2314387" y="5099744"/>
              <a:ext cx="949124" cy="705828"/>
              <a:chOff x="4931506" y="5768408"/>
              <a:chExt cx="968156" cy="719981"/>
            </a:xfrm>
          </p:grpSpPr>
          <p:sp>
            <p:nvSpPr>
              <p:cNvPr id="226" name="Rectangle: Rounded Corners 225">
                <a:extLst>
                  <a:ext uri="{FF2B5EF4-FFF2-40B4-BE49-F238E27FC236}">
                    <a16:creationId xmlns:a16="http://schemas.microsoft.com/office/drawing/2014/main" id="{FEC324F7-0487-48B2-8123-3D78A843C046}"/>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27" name="Title 1">
                <a:extLst>
                  <a:ext uri="{FF2B5EF4-FFF2-40B4-BE49-F238E27FC236}">
                    <a16:creationId xmlns:a16="http://schemas.microsoft.com/office/drawing/2014/main" id="{C492335A-EAFF-4D6E-9889-2D38F92D298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28" name="Title 1">
                <a:extLst>
                  <a:ext uri="{FF2B5EF4-FFF2-40B4-BE49-F238E27FC236}">
                    <a16:creationId xmlns:a16="http://schemas.microsoft.com/office/drawing/2014/main" id="{D478C743-BC87-43C4-B632-8C354B418C6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29" name="Group 228">
                <a:extLst>
                  <a:ext uri="{FF2B5EF4-FFF2-40B4-BE49-F238E27FC236}">
                    <a16:creationId xmlns:a16="http://schemas.microsoft.com/office/drawing/2014/main" id="{11A63ECF-8E68-4CF1-9CA7-1D0EF482EB26}"/>
                  </a:ext>
                </a:extLst>
              </p:cNvPr>
              <p:cNvGrpSpPr/>
              <p:nvPr/>
            </p:nvGrpSpPr>
            <p:grpSpPr>
              <a:xfrm>
                <a:off x="5078564" y="6178579"/>
                <a:ext cx="674040" cy="200439"/>
                <a:chOff x="8773830" y="4177977"/>
                <a:chExt cx="757312" cy="225202"/>
              </a:xfrm>
            </p:grpSpPr>
            <p:sp>
              <p:nvSpPr>
                <p:cNvPr id="230" name="Freeform: Shape 229">
                  <a:extLst>
                    <a:ext uri="{FF2B5EF4-FFF2-40B4-BE49-F238E27FC236}">
                      <a16:creationId xmlns:a16="http://schemas.microsoft.com/office/drawing/2014/main" id="{AE861D72-8C73-43A4-99FC-91FF4C5D7C8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1" name="Freeform: Shape 230">
                  <a:extLst>
                    <a:ext uri="{FF2B5EF4-FFF2-40B4-BE49-F238E27FC236}">
                      <a16:creationId xmlns:a16="http://schemas.microsoft.com/office/drawing/2014/main" id="{201783F9-5BF0-4672-8133-E84DBAC3E65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2" name="Freeform: Shape 231">
                  <a:extLst>
                    <a:ext uri="{FF2B5EF4-FFF2-40B4-BE49-F238E27FC236}">
                      <a16:creationId xmlns:a16="http://schemas.microsoft.com/office/drawing/2014/main" id="{C4D300E0-D888-4A88-BDA4-C79C05B68F7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33" name="Group 232">
              <a:extLst>
                <a:ext uri="{FF2B5EF4-FFF2-40B4-BE49-F238E27FC236}">
                  <a16:creationId xmlns:a16="http://schemas.microsoft.com/office/drawing/2014/main" id="{EB6A86D5-DF0D-4B50-8DBE-941F316D5E76}"/>
                </a:ext>
              </a:extLst>
            </p:cNvPr>
            <p:cNvGrpSpPr/>
            <p:nvPr/>
          </p:nvGrpSpPr>
          <p:grpSpPr>
            <a:xfrm>
              <a:off x="3536700" y="5099744"/>
              <a:ext cx="949124" cy="705828"/>
              <a:chOff x="4931506" y="5768408"/>
              <a:chExt cx="968156" cy="719981"/>
            </a:xfrm>
          </p:grpSpPr>
          <p:sp>
            <p:nvSpPr>
              <p:cNvPr id="234" name="Rectangle: Rounded Corners 233">
                <a:extLst>
                  <a:ext uri="{FF2B5EF4-FFF2-40B4-BE49-F238E27FC236}">
                    <a16:creationId xmlns:a16="http://schemas.microsoft.com/office/drawing/2014/main" id="{E7FE48FA-E7F0-4A7C-BC12-EE340A019F51}"/>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35" name="Title 1">
                <a:extLst>
                  <a:ext uri="{FF2B5EF4-FFF2-40B4-BE49-F238E27FC236}">
                    <a16:creationId xmlns:a16="http://schemas.microsoft.com/office/drawing/2014/main" id="{7235E263-0B9B-4636-92EC-39EFDEB7FB0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36" name="Title 1">
                <a:extLst>
                  <a:ext uri="{FF2B5EF4-FFF2-40B4-BE49-F238E27FC236}">
                    <a16:creationId xmlns:a16="http://schemas.microsoft.com/office/drawing/2014/main" id="{762961BF-AA8C-467F-AACB-02F73EF74BE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37" name="Group 236">
                <a:extLst>
                  <a:ext uri="{FF2B5EF4-FFF2-40B4-BE49-F238E27FC236}">
                    <a16:creationId xmlns:a16="http://schemas.microsoft.com/office/drawing/2014/main" id="{D2BC3D07-954F-44AF-A0A0-0234917724A1}"/>
                  </a:ext>
                </a:extLst>
              </p:cNvPr>
              <p:cNvGrpSpPr/>
              <p:nvPr/>
            </p:nvGrpSpPr>
            <p:grpSpPr>
              <a:xfrm>
                <a:off x="5078564" y="6178579"/>
                <a:ext cx="674040" cy="200439"/>
                <a:chOff x="8773830" y="4177977"/>
                <a:chExt cx="757312" cy="225202"/>
              </a:xfrm>
            </p:grpSpPr>
            <p:sp>
              <p:nvSpPr>
                <p:cNvPr id="238" name="Freeform: Shape 237">
                  <a:extLst>
                    <a:ext uri="{FF2B5EF4-FFF2-40B4-BE49-F238E27FC236}">
                      <a16:creationId xmlns:a16="http://schemas.microsoft.com/office/drawing/2014/main" id="{1F535978-8142-45C0-88A4-A7FBD093524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9" name="Freeform: Shape 238">
                  <a:extLst>
                    <a:ext uri="{FF2B5EF4-FFF2-40B4-BE49-F238E27FC236}">
                      <a16:creationId xmlns:a16="http://schemas.microsoft.com/office/drawing/2014/main" id="{74C53430-E281-4508-9153-E2E485B227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0" name="Freeform: Shape 239">
                  <a:extLst>
                    <a:ext uri="{FF2B5EF4-FFF2-40B4-BE49-F238E27FC236}">
                      <a16:creationId xmlns:a16="http://schemas.microsoft.com/office/drawing/2014/main" id="{4B22734B-3673-44A8-8E8D-21E8C362835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107" name="Group 106">
              <a:extLst>
                <a:ext uri="{FF2B5EF4-FFF2-40B4-BE49-F238E27FC236}">
                  <a16:creationId xmlns:a16="http://schemas.microsoft.com/office/drawing/2014/main" id="{9E03A778-8EA4-4C8F-AA99-272848F78E94}"/>
                </a:ext>
              </a:extLst>
            </p:cNvPr>
            <p:cNvGrpSpPr/>
            <p:nvPr/>
          </p:nvGrpSpPr>
          <p:grpSpPr>
            <a:xfrm>
              <a:off x="2733247" y="5830818"/>
              <a:ext cx="589663" cy="689351"/>
              <a:chOff x="8858748" y="4464059"/>
              <a:chExt cx="601487" cy="703174"/>
            </a:xfrm>
          </p:grpSpPr>
          <p:sp>
            <p:nvSpPr>
              <p:cNvPr id="108" name="Rectangle: Rounded Corners 107">
                <a:extLst>
                  <a:ext uri="{FF2B5EF4-FFF2-40B4-BE49-F238E27FC236}">
                    <a16:creationId xmlns:a16="http://schemas.microsoft.com/office/drawing/2014/main" id="{2EF99F27-C288-4107-9BE0-2EAFDA2E72E0}"/>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9" name="IoT_Hub" title="Icon of circles connecting to a center circle surrounded by brackets">
                <a:extLst>
                  <a:ext uri="{FF2B5EF4-FFF2-40B4-BE49-F238E27FC236}">
                    <a16:creationId xmlns:a16="http://schemas.microsoft.com/office/drawing/2014/main" id="{3F18C78A-F235-4429-B810-AAE6098C81C4}"/>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10" name="Title 1">
                <a:extLst>
                  <a:ext uri="{FF2B5EF4-FFF2-40B4-BE49-F238E27FC236}">
                    <a16:creationId xmlns:a16="http://schemas.microsoft.com/office/drawing/2014/main" id="{C4122352-B2B7-478A-81D7-83570E5373BE}"/>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grpSp>
          <p:nvGrpSpPr>
            <p:cNvPr id="111" name="Group 110">
              <a:extLst>
                <a:ext uri="{FF2B5EF4-FFF2-40B4-BE49-F238E27FC236}">
                  <a16:creationId xmlns:a16="http://schemas.microsoft.com/office/drawing/2014/main" id="{386708F1-5699-44EE-9D1D-CF454838B59F}"/>
                </a:ext>
              </a:extLst>
            </p:cNvPr>
            <p:cNvGrpSpPr/>
            <p:nvPr/>
          </p:nvGrpSpPr>
          <p:grpSpPr>
            <a:xfrm>
              <a:off x="3525626" y="5841994"/>
              <a:ext cx="589663" cy="689351"/>
              <a:chOff x="9860544" y="4464059"/>
              <a:chExt cx="601487" cy="703174"/>
            </a:xfrm>
          </p:grpSpPr>
          <p:sp>
            <p:nvSpPr>
              <p:cNvPr id="112" name="Rectangle: Rounded Corners 111">
                <a:extLst>
                  <a:ext uri="{FF2B5EF4-FFF2-40B4-BE49-F238E27FC236}">
                    <a16:creationId xmlns:a16="http://schemas.microsoft.com/office/drawing/2014/main" id="{6DD418F5-8907-44A8-91D8-6C39EA45696F}"/>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3" name="Move_E7C2" title="Icon of four arrows pointing away from eachother">
                <a:extLst>
                  <a:ext uri="{FF2B5EF4-FFF2-40B4-BE49-F238E27FC236}">
                    <a16:creationId xmlns:a16="http://schemas.microsoft.com/office/drawing/2014/main" id="{373DE0D8-F474-4AFB-A215-A332D10CE36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14" name="Title 1">
                <a:extLst>
                  <a:ext uri="{FF2B5EF4-FFF2-40B4-BE49-F238E27FC236}">
                    <a16:creationId xmlns:a16="http://schemas.microsoft.com/office/drawing/2014/main" id="{C78BB7E5-2777-40D5-AFE8-0ED47B5ECC90}"/>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15" name="Group 114">
              <a:extLst>
                <a:ext uri="{FF2B5EF4-FFF2-40B4-BE49-F238E27FC236}">
                  <a16:creationId xmlns:a16="http://schemas.microsoft.com/office/drawing/2014/main" id="{9E080117-2907-40A3-83FB-B174C1F2373B}"/>
                </a:ext>
              </a:extLst>
            </p:cNvPr>
            <p:cNvGrpSpPr/>
            <p:nvPr/>
          </p:nvGrpSpPr>
          <p:grpSpPr>
            <a:xfrm>
              <a:off x="2148909" y="4894274"/>
              <a:ext cx="2508391" cy="1754581"/>
              <a:chOff x="4931505" y="5768408"/>
              <a:chExt cx="2558690" cy="1789763"/>
            </a:xfrm>
          </p:grpSpPr>
          <p:sp>
            <p:nvSpPr>
              <p:cNvPr id="116" name="Rectangle: Rounded Corners 115">
                <a:extLst>
                  <a:ext uri="{FF2B5EF4-FFF2-40B4-BE49-F238E27FC236}">
                    <a16:creationId xmlns:a16="http://schemas.microsoft.com/office/drawing/2014/main" id="{66F42EED-6620-4294-9B18-8B84DDDDA38D}"/>
                  </a:ext>
                </a:extLst>
              </p:cNvPr>
              <p:cNvSpPr/>
              <p:nvPr/>
            </p:nvSpPr>
            <p:spPr bwMode="auto">
              <a:xfrm>
                <a:off x="4931505" y="5941630"/>
                <a:ext cx="2558690" cy="1616541"/>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dirty="0">
                  <a:solidFill>
                    <a:srgbClr val="505050"/>
                  </a:solidFill>
                  <a:latin typeface="Segoe UI"/>
                  <a:cs typeface="Segoe UI" pitchFamily="34" charset="0"/>
                </a:endParaRPr>
              </a:p>
            </p:txBody>
          </p:sp>
          <p:sp>
            <p:nvSpPr>
              <p:cNvPr id="117" name="Title 1">
                <a:extLst>
                  <a:ext uri="{FF2B5EF4-FFF2-40B4-BE49-F238E27FC236}">
                    <a16:creationId xmlns:a16="http://schemas.microsoft.com/office/drawing/2014/main" id="{C39EEAE8-1C48-4C7A-8EEA-00F11283435E}"/>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VM</a:t>
                </a:r>
              </a:p>
            </p:txBody>
          </p:sp>
        </p:grpSp>
      </p:grpSp>
      <p:grpSp>
        <p:nvGrpSpPr>
          <p:cNvPr id="124" name="Group 123">
            <a:extLst>
              <a:ext uri="{FF2B5EF4-FFF2-40B4-BE49-F238E27FC236}">
                <a16:creationId xmlns:a16="http://schemas.microsoft.com/office/drawing/2014/main" id="{E4BAE3D9-8D91-4CF9-9332-37572D16FF52}"/>
              </a:ext>
            </a:extLst>
          </p:cNvPr>
          <p:cNvGrpSpPr/>
          <p:nvPr/>
        </p:nvGrpSpPr>
        <p:grpSpPr>
          <a:xfrm>
            <a:off x="8860647" y="4683391"/>
            <a:ext cx="2508391" cy="1754581"/>
            <a:chOff x="2148909" y="4894274"/>
            <a:chExt cx="2508391" cy="1754581"/>
          </a:xfrm>
        </p:grpSpPr>
        <p:grpSp>
          <p:nvGrpSpPr>
            <p:cNvPr id="125" name="Group 124">
              <a:extLst>
                <a:ext uri="{FF2B5EF4-FFF2-40B4-BE49-F238E27FC236}">
                  <a16:creationId xmlns:a16="http://schemas.microsoft.com/office/drawing/2014/main" id="{B6626128-29D0-4B4F-9985-F97CDA2DF86A}"/>
                </a:ext>
              </a:extLst>
            </p:cNvPr>
            <p:cNvGrpSpPr/>
            <p:nvPr/>
          </p:nvGrpSpPr>
          <p:grpSpPr>
            <a:xfrm>
              <a:off x="2314387" y="5099744"/>
              <a:ext cx="949124" cy="705828"/>
              <a:chOff x="4931506" y="5768408"/>
              <a:chExt cx="968156" cy="719981"/>
            </a:xfrm>
          </p:grpSpPr>
          <p:sp>
            <p:nvSpPr>
              <p:cNvPr id="145" name="Rectangle: Rounded Corners 144">
                <a:extLst>
                  <a:ext uri="{FF2B5EF4-FFF2-40B4-BE49-F238E27FC236}">
                    <a16:creationId xmlns:a16="http://schemas.microsoft.com/office/drawing/2014/main" id="{9DC417A0-0004-46E0-A7A3-76217A8262FA}"/>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46" name="Title 1">
                <a:extLst>
                  <a:ext uri="{FF2B5EF4-FFF2-40B4-BE49-F238E27FC236}">
                    <a16:creationId xmlns:a16="http://schemas.microsoft.com/office/drawing/2014/main" id="{ED5BB8FF-F176-4B3B-A498-4A4C6EADF720}"/>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47" name="Title 1">
                <a:extLst>
                  <a:ext uri="{FF2B5EF4-FFF2-40B4-BE49-F238E27FC236}">
                    <a16:creationId xmlns:a16="http://schemas.microsoft.com/office/drawing/2014/main" id="{E18D760E-D790-449A-A248-353D9A48D8E0}"/>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48" name="Group 147">
                <a:extLst>
                  <a:ext uri="{FF2B5EF4-FFF2-40B4-BE49-F238E27FC236}">
                    <a16:creationId xmlns:a16="http://schemas.microsoft.com/office/drawing/2014/main" id="{B301875D-B68F-4C3B-BAD1-6F42C520DABE}"/>
                  </a:ext>
                </a:extLst>
              </p:cNvPr>
              <p:cNvGrpSpPr/>
              <p:nvPr/>
            </p:nvGrpSpPr>
            <p:grpSpPr>
              <a:xfrm>
                <a:off x="5078564" y="6178579"/>
                <a:ext cx="674040" cy="200439"/>
                <a:chOff x="8773830" y="4177977"/>
                <a:chExt cx="757312" cy="225202"/>
              </a:xfrm>
            </p:grpSpPr>
            <p:sp>
              <p:nvSpPr>
                <p:cNvPr id="149" name="Freeform: Shape 148">
                  <a:extLst>
                    <a:ext uri="{FF2B5EF4-FFF2-40B4-BE49-F238E27FC236}">
                      <a16:creationId xmlns:a16="http://schemas.microsoft.com/office/drawing/2014/main" id="{528E6050-010A-422C-A004-F6F070108494}"/>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50" name="Freeform: Shape 149">
                  <a:extLst>
                    <a:ext uri="{FF2B5EF4-FFF2-40B4-BE49-F238E27FC236}">
                      <a16:creationId xmlns:a16="http://schemas.microsoft.com/office/drawing/2014/main" id="{80890095-468F-4133-B9A1-315F9DD8D291}"/>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51" name="Freeform: Shape 150">
                  <a:extLst>
                    <a:ext uri="{FF2B5EF4-FFF2-40B4-BE49-F238E27FC236}">
                      <a16:creationId xmlns:a16="http://schemas.microsoft.com/office/drawing/2014/main" id="{B9AD0AB1-73D6-4832-9CA3-C72B45E6E310}"/>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126" name="Group 125">
              <a:extLst>
                <a:ext uri="{FF2B5EF4-FFF2-40B4-BE49-F238E27FC236}">
                  <a16:creationId xmlns:a16="http://schemas.microsoft.com/office/drawing/2014/main" id="{5764D372-A184-4DB3-9F1B-B8B9771F3B52}"/>
                </a:ext>
              </a:extLst>
            </p:cNvPr>
            <p:cNvGrpSpPr/>
            <p:nvPr/>
          </p:nvGrpSpPr>
          <p:grpSpPr>
            <a:xfrm>
              <a:off x="3536700" y="5099744"/>
              <a:ext cx="949124" cy="705828"/>
              <a:chOff x="4931506" y="5768408"/>
              <a:chExt cx="968156" cy="719981"/>
            </a:xfrm>
          </p:grpSpPr>
          <p:sp>
            <p:nvSpPr>
              <p:cNvPr id="138" name="Rectangle: Rounded Corners 137">
                <a:extLst>
                  <a:ext uri="{FF2B5EF4-FFF2-40B4-BE49-F238E27FC236}">
                    <a16:creationId xmlns:a16="http://schemas.microsoft.com/office/drawing/2014/main" id="{E659FC9D-A961-4BAB-9D21-581FBA067E18}"/>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9" name="Title 1">
                <a:extLst>
                  <a:ext uri="{FF2B5EF4-FFF2-40B4-BE49-F238E27FC236}">
                    <a16:creationId xmlns:a16="http://schemas.microsoft.com/office/drawing/2014/main" id="{055D73AC-95D4-45BA-A895-4A828307CFF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40" name="Title 1">
                <a:extLst>
                  <a:ext uri="{FF2B5EF4-FFF2-40B4-BE49-F238E27FC236}">
                    <a16:creationId xmlns:a16="http://schemas.microsoft.com/office/drawing/2014/main" id="{C561A5C8-5F56-41D3-B1AB-22128E10981B}"/>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41" name="Group 140">
                <a:extLst>
                  <a:ext uri="{FF2B5EF4-FFF2-40B4-BE49-F238E27FC236}">
                    <a16:creationId xmlns:a16="http://schemas.microsoft.com/office/drawing/2014/main" id="{3E987D18-9FEE-42FE-9381-DC713F5A7881}"/>
                  </a:ext>
                </a:extLst>
              </p:cNvPr>
              <p:cNvGrpSpPr/>
              <p:nvPr/>
            </p:nvGrpSpPr>
            <p:grpSpPr>
              <a:xfrm>
                <a:off x="5078564" y="6178579"/>
                <a:ext cx="674040" cy="200439"/>
                <a:chOff x="8773830" y="4177977"/>
                <a:chExt cx="757312" cy="225202"/>
              </a:xfrm>
            </p:grpSpPr>
            <p:sp>
              <p:nvSpPr>
                <p:cNvPr id="142" name="Freeform: Shape 141">
                  <a:extLst>
                    <a:ext uri="{FF2B5EF4-FFF2-40B4-BE49-F238E27FC236}">
                      <a16:creationId xmlns:a16="http://schemas.microsoft.com/office/drawing/2014/main" id="{70AA10FD-C51F-4F42-A606-1C196D3B3FA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3" name="Freeform: Shape 142">
                  <a:extLst>
                    <a:ext uri="{FF2B5EF4-FFF2-40B4-BE49-F238E27FC236}">
                      <a16:creationId xmlns:a16="http://schemas.microsoft.com/office/drawing/2014/main" id="{AA6C25DF-C84E-402E-A479-506744A369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4" name="Freeform: Shape 143">
                  <a:extLst>
                    <a:ext uri="{FF2B5EF4-FFF2-40B4-BE49-F238E27FC236}">
                      <a16:creationId xmlns:a16="http://schemas.microsoft.com/office/drawing/2014/main" id="{7F736A4E-5ECD-4D71-B562-3F8BB079FCB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127" name="Group 126">
              <a:extLst>
                <a:ext uri="{FF2B5EF4-FFF2-40B4-BE49-F238E27FC236}">
                  <a16:creationId xmlns:a16="http://schemas.microsoft.com/office/drawing/2014/main" id="{CD5F2EF9-0405-4BE3-BF13-AAA9BB0B39D6}"/>
                </a:ext>
              </a:extLst>
            </p:cNvPr>
            <p:cNvGrpSpPr/>
            <p:nvPr/>
          </p:nvGrpSpPr>
          <p:grpSpPr>
            <a:xfrm>
              <a:off x="2733247" y="5830818"/>
              <a:ext cx="589663" cy="689351"/>
              <a:chOff x="8858748" y="4464059"/>
              <a:chExt cx="601487" cy="703174"/>
            </a:xfrm>
          </p:grpSpPr>
          <p:sp>
            <p:nvSpPr>
              <p:cNvPr id="135" name="Rectangle: Rounded Corners 134">
                <a:extLst>
                  <a:ext uri="{FF2B5EF4-FFF2-40B4-BE49-F238E27FC236}">
                    <a16:creationId xmlns:a16="http://schemas.microsoft.com/office/drawing/2014/main" id="{C020B9A0-B241-4895-B3D3-9CFAD47A61EC}"/>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36" name="IoT_Hub" title="Icon of circles connecting to a center circle surrounded by brackets">
                <a:extLst>
                  <a:ext uri="{FF2B5EF4-FFF2-40B4-BE49-F238E27FC236}">
                    <a16:creationId xmlns:a16="http://schemas.microsoft.com/office/drawing/2014/main" id="{40B8BFD0-B0C6-43AA-9054-DD6512312C4E}"/>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37" name="Title 1">
                <a:extLst>
                  <a:ext uri="{FF2B5EF4-FFF2-40B4-BE49-F238E27FC236}">
                    <a16:creationId xmlns:a16="http://schemas.microsoft.com/office/drawing/2014/main" id="{43A0994C-A114-478A-A1B2-E94A8EA9C441}"/>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grpSp>
          <p:nvGrpSpPr>
            <p:cNvPr id="128" name="Group 127">
              <a:extLst>
                <a:ext uri="{FF2B5EF4-FFF2-40B4-BE49-F238E27FC236}">
                  <a16:creationId xmlns:a16="http://schemas.microsoft.com/office/drawing/2014/main" id="{80EC8677-ADA2-4842-ACE6-B2DA785106B9}"/>
                </a:ext>
              </a:extLst>
            </p:cNvPr>
            <p:cNvGrpSpPr/>
            <p:nvPr/>
          </p:nvGrpSpPr>
          <p:grpSpPr>
            <a:xfrm>
              <a:off x="3525626" y="5841994"/>
              <a:ext cx="589663" cy="689351"/>
              <a:chOff x="9860544" y="4464059"/>
              <a:chExt cx="601487" cy="703174"/>
            </a:xfrm>
          </p:grpSpPr>
          <p:sp>
            <p:nvSpPr>
              <p:cNvPr id="132" name="Rectangle: Rounded Corners 131">
                <a:extLst>
                  <a:ext uri="{FF2B5EF4-FFF2-40B4-BE49-F238E27FC236}">
                    <a16:creationId xmlns:a16="http://schemas.microsoft.com/office/drawing/2014/main" id="{1BE2E0B6-BFF0-4E5B-87F2-864127FBCF4E}"/>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33" name="Move_E7C2" title="Icon of four arrows pointing away from eachother">
                <a:extLst>
                  <a:ext uri="{FF2B5EF4-FFF2-40B4-BE49-F238E27FC236}">
                    <a16:creationId xmlns:a16="http://schemas.microsoft.com/office/drawing/2014/main" id="{31EF0D29-1F08-4005-A6E1-7218131BCEA6}"/>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34" name="Title 1">
                <a:extLst>
                  <a:ext uri="{FF2B5EF4-FFF2-40B4-BE49-F238E27FC236}">
                    <a16:creationId xmlns:a16="http://schemas.microsoft.com/office/drawing/2014/main" id="{D035D315-EA20-49F9-A42B-262D94CA5A36}"/>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29" name="Group 128">
              <a:extLst>
                <a:ext uri="{FF2B5EF4-FFF2-40B4-BE49-F238E27FC236}">
                  <a16:creationId xmlns:a16="http://schemas.microsoft.com/office/drawing/2014/main" id="{DD39D0A0-83D1-4EF3-BC49-029E005E393E}"/>
                </a:ext>
              </a:extLst>
            </p:cNvPr>
            <p:cNvGrpSpPr/>
            <p:nvPr/>
          </p:nvGrpSpPr>
          <p:grpSpPr>
            <a:xfrm>
              <a:off x="2148909" y="4894274"/>
              <a:ext cx="2508391" cy="1754581"/>
              <a:chOff x="4931505" y="5768408"/>
              <a:chExt cx="2558690" cy="1789763"/>
            </a:xfrm>
          </p:grpSpPr>
          <p:sp>
            <p:nvSpPr>
              <p:cNvPr id="130" name="Rectangle: Rounded Corners 129">
                <a:extLst>
                  <a:ext uri="{FF2B5EF4-FFF2-40B4-BE49-F238E27FC236}">
                    <a16:creationId xmlns:a16="http://schemas.microsoft.com/office/drawing/2014/main" id="{A8B2523B-69EA-406D-A381-45827AED3A99}"/>
                  </a:ext>
                </a:extLst>
              </p:cNvPr>
              <p:cNvSpPr/>
              <p:nvPr/>
            </p:nvSpPr>
            <p:spPr bwMode="auto">
              <a:xfrm>
                <a:off x="4931505" y="5941630"/>
                <a:ext cx="2558690" cy="1616541"/>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AF0D41FD-2026-4D91-9057-D4527929102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VM</a:t>
                </a:r>
              </a:p>
            </p:txBody>
          </p:sp>
        </p:grpSp>
      </p:grpSp>
      <p:sp>
        <p:nvSpPr>
          <p:cNvPr id="157" name="Rectangle: Rounded Corners 156">
            <a:extLst>
              <a:ext uri="{FF2B5EF4-FFF2-40B4-BE49-F238E27FC236}">
                <a16:creationId xmlns:a16="http://schemas.microsoft.com/office/drawing/2014/main" id="{407DBD5F-5BA8-4BA3-8A77-110CD3BA7595}"/>
              </a:ext>
            </a:extLst>
          </p:cNvPr>
          <p:cNvSpPr/>
          <p:nvPr/>
        </p:nvSpPr>
        <p:spPr bwMode="auto">
          <a:xfrm>
            <a:off x="211169" y="4620767"/>
            <a:ext cx="5598364" cy="1940337"/>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58" name="Title 1">
            <a:extLst>
              <a:ext uri="{FF2B5EF4-FFF2-40B4-BE49-F238E27FC236}">
                <a16:creationId xmlns:a16="http://schemas.microsoft.com/office/drawing/2014/main" id="{4AAEE036-7CB4-49D9-B307-5F195EEE5304}"/>
              </a:ext>
            </a:extLst>
          </p:cNvPr>
          <p:cNvSpPr txBox="1">
            <a:spLocks/>
          </p:cNvSpPr>
          <p:nvPr/>
        </p:nvSpPr>
        <p:spPr>
          <a:xfrm>
            <a:off x="211169" y="4373080"/>
            <a:ext cx="1768183"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Customer VMs – </a:t>
            </a:r>
            <a:r>
              <a:rPr lang="en-US" sz="980" spc="0" dirty="0" err="1">
                <a:solidFill>
                  <a:srgbClr val="000000"/>
                </a:solidFill>
                <a:latin typeface="Segoe UI Semibold" panose="020B0702040204020203" pitchFamily="34" charset="0"/>
                <a:cs typeface="Segoe UI Semibold" panose="020B0702040204020203" pitchFamily="34" charset="0"/>
              </a:rPr>
              <a:t>Nodepool</a:t>
            </a:r>
            <a:r>
              <a:rPr lang="en-US" sz="980" spc="0" dirty="0">
                <a:solidFill>
                  <a:srgbClr val="000000"/>
                </a:solidFill>
                <a:latin typeface="Segoe UI Semibold" panose="020B0702040204020203" pitchFamily="34" charset="0"/>
                <a:cs typeface="Segoe UI Semibold" panose="020B0702040204020203" pitchFamily="34" charset="0"/>
              </a:rPr>
              <a:t> 2</a:t>
            </a:r>
          </a:p>
        </p:txBody>
      </p:sp>
      <p:cxnSp>
        <p:nvCxnSpPr>
          <p:cNvPr id="179" name="Straight Arrow Connector 178">
            <a:extLst>
              <a:ext uri="{FF2B5EF4-FFF2-40B4-BE49-F238E27FC236}">
                <a16:creationId xmlns:a16="http://schemas.microsoft.com/office/drawing/2014/main" id="{6890DE84-CA28-4109-971D-0FADC08D9B70}"/>
              </a:ext>
            </a:extLst>
          </p:cNvPr>
          <p:cNvCxnSpPr>
            <a:cxnSpLocks/>
          </p:cNvCxnSpPr>
          <p:nvPr/>
        </p:nvCxnSpPr>
        <p:spPr>
          <a:xfrm flipH="1">
            <a:off x="4080358" y="3574011"/>
            <a:ext cx="4457355" cy="102888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4" name="Title 1">
            <a:extLst>
              <a:ext uri="{FF2B5EF4-FFF2-40B4-BE49-F238E27FC236}">
                <a16:creationId xmlns:a16="http://schemas.microsoft.com/office/drawing/2014/main" id="{97852F31-E2A1-49E3-B72B-94AF80F53B79}"/>
              </a:ext>
            </a:extLst>
          </p:cNvPr>
          <p:cNvSpPr txBox="1">
            <a:spLocks/>
          </p:cNvSpPr>
          <p:nvPr/>
        </p:nvSpPr>
        <p:spPr>
          <a:xfrm>
            <a:off x="4444319" y="3975902"/>
            <a:ext cx="116535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Schedule pods over private tunnel</a:t>
            </a:r>
          </a:p>
        </p:txBody>
      </p:sp>
      <p:grpSp>
        <p:nvGrpSpPr>
          <p:cNvPr id="247" name="Group 246">
            <a:extLst>
              <a:ext uri="{FF2B5EF4-FFF2-40B4-BE49-F238E27FC236}">
                <a16:creationId xmlns:a16="http://schemas.microsoft.com/office/drawing/2014/main" id="{FC352068-A235-487B-9274-D95C0B9269B7}"/>
              </a:ext>
            </a:extLst>
          </p:cNvPr>
          <p:cNvGrpSpPr/>
          <p:nvPr/>
        </p:nvGrpSpPr>
        <p:grpSpPr>
          <a:xfrm>
            <a:off x="377036" y="4700167"/>
            <a:ext cx="2508391" cy="1754581"/>
            <a:chOff x="2148909" y="4894274"/>
            <a:chExt cx="2508391" cy="1754581"/>
          </a:xfrm>
        </p:grpSpPr>
        <p:grpSp>
          <p:nvGrpSpPr>
            <p:cNvPr id="248" name="Group 247">
              <a:extLst>
                <a:ext uri="{FF2B5EF4-FFF2-40B4-BE49-F238E27FC236}">
                  <a16:creationId xmlns:a16="http://schemas.microsoft.com/office/drawing/2014/main" id="{6B3B6DB8-B4A2-4CAD-87AA-E3A1B17E3F9D}"/>
                </a:ext>
              </a:extLst>
            </p:cNvPr>
            <p:cNvGrpSpPr/>
            <p:nvPr/>
          </p:nvGrpSpPr>
          <p:grpSpPr>
            <a:xfrm>
              <a:off x="2314387" y="5099744"/>
              <a:ext cx="949124" cy="705828"/>
              <a:chOff x="4931506" y="5768408"/>
              <a:chExt cx="968156" cy="719981"/>
            </a:xfrm>
          </p:grpSpPr>
          <p:sp>
            <p:nvSpPr>
              <p:cNvPr id="288" name="Rectangle: Rounded Corners 287">
                <a:extLst>
                  <a:ext uri="{FF2B5EF4-FFF2-40B4-BE49-F238E27FC236}">
                    <a16:creationId xmlns:a16="http://schemas.microsoft.com/office/drawing/2014/main" id="{CB48F157-1B3F-4078-ABF7-F291873F7FED}"/>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89" name="Title 1">
                <a:extLst>
                  <a:ext uri="{FF2B5EF4-FFF2-40B4-BE49-F238E27FC236}">
                    <a16:creationId xmlns:a16="http://schemas.microsoft.com/office/drawing/2014/main" id="{B9ABB921-0C10-45FA-8019-D09125E20E10}"/>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90" name="Title 1">
                <a:extLst>
                  <a:ext uri="{FF2B5EF4-FFF2-40B4-BE49-F238E27FC236}">
                    <a16:creationId xmlns:a16="http://schemas.microsoft.com/office/drawing/2014/main" id="{5238A85F-245F-4992-B86F-A2E5524F037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91" name="Group 290">
                <a:extLst>
                  <a:ext uri="{FF2B5EF4-FFF2-40B4-BE49-F238E27FC236}">
                    <a16:creationId xmlns:a16="http://schemas.microsoft.com/office/drawing/2014/main" id="{B0091C9D-F63B-4C84-B25A-D441317786CC}"/>
                  </a:ext>
                </a:extLst>
              </p:cNvPr>
              <p:cNvGrpSpPr/>
              <p:nvPr/>
            </p:nvGrpSpPr>
            <p:grpSpPr>
              <a:xfrm>
                <a:off x="5078564" y="6178579"/>
                <a:ext cx="674040" cy="200439"/>
                <a:chOff x="8773830" y="4177977"/>
                <a:chExt cx="757312" cy="225202"/>
              </a:xfrm>
            </p:grpSpPr>
            <p:sp>
              <p:nvSpPr>
                <p:cNvPr id="292" name="Freeform: Shape 291">
                  <a:extLst>
                    <a:ext uri="{FF2B5EF4-FFF2-40B4-BE49-F238E27FC236}">
                      <a16:creationId xmlns:a16="http://schemas.microsoft.com/office/drawing/2014/main" id="{7943F2B8-D03F-4988-96B2-22AD7E6D5D5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93" name="Freeform: Shape 292">
                  <a:extLst>
                    <a:ext uri="{FF2B5EF4-FFF2-40B4-BE49-F238E27FC236}">
                      <a16:creationId xmlns:a16="http://schemas.microsoft.com/office/drawing/2014/main" id="{B53E9970-0DB9-4413-A2B7-9DC8949B395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94" name="Freeform: Shape 293">
                  <a:extLst>
                    <a:ext uri="{FF2B5EF4-FFF2-40B4-BE49-F238E27FC236}">
                      <a16:creationId xmlns:a16="http://schemas.microsoft.com/office/drawing/2014/main" id="{DD3917F4-C630-4DDB-8D87-59A0B2D4C69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49" name="Group 248">
              <a:extLst>
                <a:ext uri="{FF2B5EF4-FFF2-40B4-BE49-F238E27FC236}">
                  <a16:creationId xmlns:a16="http://schemas.microsoft.com/office/drawing/2014/main" id="{0D4C00E5-BC51-474F-908D-0C8BEE3B3456}"/>
                </a:ext>
              </a:extLst>
            </p:cNvPr>
            <p:cNvGrpSpPr/>
            <p:nvPr/>
          </p:nvGrpSpPr>
          <p:grpSpPr>
            <a:xfrm>
              <a:off x="3536700" y="5099744"/>
              <a:ext cx="949124" cy="705828"/>
              <a:chOff x="4931506" y="5768408"/>
              <a:chExt cx="968156" cy="719981"/>
            </a:xfrm>
          </p:grpSpPr>
          <p:sp>
            <p:nvSpPr>
              <p:cNvPr id="261" name="Rectangle: Rounded Corners 260">
                <a:extLst>
                  <a:ext uri="{FF2B5EF4-FFF2-40B4-BE49-F238E27FC236}">
                    <a16:creationId xmlns:a16="http://schemas.microsoft.com/office/drawing/2014/main" id="{240AFA09-1033-4EA6-AFB7-753B5D65FEA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62" name="Title 1">
                <a:extLst>
                  <a:ext uri="{FF2B5EF4-FFF2-40B4-BE49-F238E27FC236}">
                    <a16:creationId xmlns:a16="http://schemas.microsoft.com/office/drawing/2014/main" id="{0BDCC1F8-0AF5-4370-B071-2F5586C8ED23}"/>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63" name="Title 1">
                <a:extLst>
                  <a:ext uri="{FF2B5EF4-FFF2-40B4-BE49-F238E27FC236}">
                    <a16:creationId xmlns:a16="http://schemas.microsoft.com/office/drawing/2014/main" id="{9287FD64-643B-4D68-8731-2A5398C418C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64" name="Group 263">
                <a:extLst>
                  <a:ext uri="{FF2B5EF4-FFF2-40B4-BE49-F238E27FC236}">
                    <a16:creationId xmlns:a16="http://schemas.microsoft.com/office/drawing/2014/main" id="{A122943A-D404-410F-890D-39CEF2979FBB}"/>
                  </a:ext>
                </a:extLst>
              </p:cNvPr>
              <p:cNvGrpSpPr/>
              <p:nvPr/>
            </p:nvGrpSpPr>
            <p:grpSpPr>
              <a:xfrm>
                <a:off x="5078564" y="6178579"/>
                <a:ext cx="674040" cy="200439"/>
                <a:chOff x="8773830" y="4177977"/>
                <a:chExt cx="757312" cy="225202"/>
              </a:xfrm>
            </p:grpSpPr>
            <p:sp>
              <p:nvSpPr>
                <p:cNvPr id="285" name="Freeform: Shape 284">
                  <a:extLst>
                    <a:ext uri="{FF2B5EF4-FFF2-40B4-BE49-F238E27FC236}">
                      <a16:creationId xmlns:a16="http://schemas.microsoft.com/office/drawing/2014/main" id="{B7ABDD39-6C25-413B-8885-BC99A6FC5322}"/>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86" name="Freeform: Shape 285">
                  <a:extLst>
                    <a:ext uri="{FF2B5EF4-FFF2-40B4-BE49-F238E27FC236}">
                      <a16:creationId xmlns:a16="http://schemas.microsoft.com/office/drawing/2014/main" id="{D18E99EA-21F9-4CDE-94DE-4A625B1777E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87" name="Freeform: Shape 286">
                  <a:extLst>
                    <a:ext uri="{FF2B5EF4-FFF2-40B4-BE49-F238E27FC236}">
                      <a16:creationId xmlns:a16="http://schemas.microsoft.com/office/drawing/2014/main" id="{75B8BED5-67E0-422E-8BF0-985E8ED48DE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50" name="Group 249">
              <a:extLst>
                <a:ext uri="{FF2B5EF4-FFF2-40B4-BE49-F238E27FC236}">
                  <a16:creationId xmlns:a16="http://schemas.microsoft.com/office/drawing/2014/main" id="{2FA7192B-632D-4487-B992-B04916DDD5FF}"/>
                </a:ext>
              </a:extLst>
            </p:cNvPr>
            <p:cNvGrpSpPr/>
            <p:nvPr/>
          </p:nvGrpSpPr>
          <p:grpSpPr>
            <a:xfrm>
              <a:off x="2733247" y="5830818"/>
              <a:ext cx="589663" cy="689351"/>
              <a:chOff x="8858748" y="4464059"/>
              <a:chExt cx="601487" cy="703174"/>
            </a:xfrm>
          </p:grpSpPr>
          <p:sp>
            <p:nvSpPr>
              <p:cNvPr id="258" name="Rectangle: Rounded Corners 257">
                <a:extLst>
                  <a:ext uri="{FF2B5EF4-FFF2-40B4-BE49-F238E27FC236}">
                    <a16:creationId xmlns:a16="http://schemas.microsoft.com/office/drawing/2014/main" id="{40B5357B-EF56-489E-8C15-F526896998ED}"/>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59" name="IoT_Hub" title="Icon of circles connecting to a center circle surrounded by brackets">
                <a:extLst>
                  <a:ext uri="{FF2B5EF4-FFF2-40B4-BE49-F238E27FC236}">
                    <a16:creationId xmlns:a16="http://schemas.microsoft.com/office/drawing/2014/main" id="{B8355698-4C04-4007-B694-F47193F4E319}"/>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260" name="Title 1">
                <a:extLst>
                  <a:ext uri="{FF2B5EF4-FFF2-40B4-BE49-F238E27FC236}">
                    <a16:creationId xmlns:a16="http://schemas.microsoft.com/office/drawing/2014/main" id="{2EAEC649-827D-498B-A640-1590F0800AA6}"/>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grpSp>
          <p:nvGrpSpPr>
            <p:cNvPr id="251" name="Group 250">
              <a:extLst>
                <a:ext uri="{FF2B5EF4-FFF2-40B4-BE49-F238E27FC236}">
                  <a16:creationId xmlns:a16="http://schemas.microsoft.com/office/drawing/2014/main" id="{7C414D18-935E-4DB8-8399-E2D00950385B}"/>
                </a:ext>
              </a:extLst>
            </p:cNvPr>
            <p:cNvGrpSpPr/>
            <p:nvPr/>
          </p:nvGrpSpPr>
          <p:grpSpPr>
            <a:xfrm>
              <a:off x="3525626" y="5841994"/>
              <a:ext cx="589663" cy="689351"/>
              <a:chOff x="9860544" y="4464059"/>
              <a:chExt cx="601487" cy="703174"/>
            </a:xfrm>
          </p:grpSpPr>
          <p:sp>
            <p:nvSpPr>
              <p:cNvPr id="255" name="Rectangle: Rounded Corners 254">
                <a:extLst>
                  <a:ext uri="{FF2B5EF4-FFF2-40B4-BE49-F238E27FC236}">
                    <a16:creationId xmlns:a16="http://schemas.microsoft.com/office/drawing/2014/main" id="{7972D100-23F9-4D0E-8F7E-4B672E355156}"/>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56" name="Move_E7C2" title="Icon of four arrows pointing away from eachother">
                <a:extLst>
                  <a:ext uri="{FF2B5EF4-FFF2-40B4-BE49-F238E27FC236}">
                    <a16:creationId xmlns:a16="http://schemas.microsoft.com/office/drawing/2014/main" id="{F2FE7D71-06B5-43C6-B214-68A695024BA4}"/>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257" name="Title 1">
                <a:extLst>
                  <a:ext uri="{FF2B5EF4-FFF2-40B4-BE49-F238E27FC236}">
                    <a16:creationId xmlns:a16="http://schemas.microsoft.com/office/drawing/2014/main" id="{AD4806F8-8523-40DB-9D73-095E6408A465}"/>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252" name="Group 251">
              <a:extLst>
                <a:ext uri="{FF2B5EF4-FFF2-40B4-BE49-F238E27FC236}">
                  <a16:creationId xmlns:a16="http://schemas.microsoft.com/office/drawing/2014/main" id="{9A786078-C4BA-4FAD-BDB5-060EDE5DD071}"/>
                </a:ext>
              </a:extLst>
            </p:cNvPr>
            <p:cNvGrpSpPr/>
            <p:nvPr/>
          </p:nvGrpSpPr>
          <p:grpSpPr>
            <a:xfrm>
              <a:off x="2148909" y="4894274"/>
              <a:ext cx="2508391" cy="1754581"/>
              <a:chOff x="4931505" y="5768408"/>
              <a:chExt cx="2558690" cy="1789763"/>
            </a:xfrm>
          </p:grpSpPr>
          <p:sp>
            <p:nvSpPr>
              <p:cNvPr id="253" name="Rectangle: Rounded Corners 252">
                <a:extLst>
                  <a:ext uri="{FF2B5EF4-FFF2-40B4-BE49-F238E27FC236}">
                    <a16:creationId xmlns:a16="http://schemas.microsoft.com/office/drawing/2014/main" id="{5D50BCF0-057B-446E-8360-6809BF5A8E9F}"/>
                  </a:ext>
                </a:extLst>
              </p:cNvPr>
              <p:cNvSpPr/>
              <p:nvPr/>
            </p:nvSpPr>
            <p:spPr bwMode="auto">
              <a:xfrm>
                <a:off x="4931505" y="5941630"/>
                <a:ext cx="2558690" cy="1616541"/>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dirty="0">
                  <a:solidFill>
                    <a:srgbClr val="505050"/>
                  </a:solidFill>
                  <a:latin typeface="Segoe UI"/>
                  <a:cs typeface="Segoe UI" pitchFamily="34" charset="0"/>
                </a:endParaRPr>
              </a:p>
            </p:txBody>
          </p:sp>
          <p:sp>
            <p:nvSpPr>
              <p:cNvPr id="254" name="Title 1">
                <a:extLst>
                  <a:ext uri="{FF2B5EF4-FFF2-40B4-BE49-F238E27FC236}">
                    <a16:creationId xmlns:a16="http://schemas.microsoft.com/office/drawing/2014/main" id="{54B7D485-58AB-419E-906C-1119198DF936}"/>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VM</a:t>
                </a:r>
              </a:p>
            </p:txBody>
          </p:sp>
        </p:grpSp>
      </p:grpSp>
      <p:grpSp>
        <p:nvGrpSpPr>
          <p:cNvPr id="295" name="Group 294">
            <a:extLst>
              <a:ext uri="{FF2B5EF4-FFF2-40B4-BE49-F238E27FC236}">
                <a16:creationId xmlns:a16="http://schemas.microsoft.com/office/drawing/2014/main" id="{33DC0AE0-ECDA-4243-9655-7C7F30255FD3}"/>
              </a:ext>
            </a:extLst>
          </p:cNvPr>
          <p:cNvGrpSpPr/>
          <p:nvPr/>
        </p:nvGrpSpPr>
        <p:grpSpPr>
          <a:xfrm>
            <a:off x="3138041" y="4683391"/>
            <a:ext cx="2508391" cy="1754581"/>
            <a:chOff x="2148909" y="4894274"/>
            <a:chExt cx="2508391" cy="1754581"/>
          </a:xfrm>
        </p:grpSpPr>
        <p:grpSp>
          <p:nvGrpSpPr>
            <p:cNvPr id="296" name="Group 295">
              <a:extLst>
                <a:ext uri="{FF2B5EF4-FFF2-40B4-BE49-F238E27FC236}">
                  <a16:creationId xmlns:a16="http://schemas.microsoft.com/office/drawing/2014/main" id="{1300B26F-82C4-47BD-86F9-D1F8EDDAD21E}"/>
                </a:ext>
              </a:extLst>
            </p:cNvPr>
            <p:cNvGrpSpPr/>
            <p:nvPr/>
          </p:nvGrpSpPr>
          <p:grpSpPr>
            <a:xfrm>
              <a:off x="2314387" y="5099744"/>
              <a:ext cx="949124" cy="705828"/>
              <a:chOff x="4931506" y="5768408"/>
              <a:chExt cx="968156" cy="719981"/>
            </a:xfrm>
          </p:grpSpPr>
          <p:sp>
            <p:nvSpPr>
              <p:cNvPr id="316" name="Rectangle: Rounded Corners 315">
                <a:extLst>
                  <a:ext uri="{FF2B5EF4-FFF2-40B4-BE49-F238E27FC236}">
                    <a16:creationId xmlns:a16="http://schemas.microsoft.com/office/drawing/2014/main" id="{36EF3402-10E7-4A1A-B18D-2F71FE81B0D7}"/>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317" name="Title 1">
                <a:extLst>
                  <a:ext uri="{FF2B5EF4-FFF2-40B4-BE49-F238E27FC236}">
                    <a16:creationId xmlns:a16="http://schemas.microsoft.com/office/drawing/2014/main" id="{330B1947-D342-4078-AE55-496E96ED7045}"/>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318" name="Title 1">
                <a:extLst>
                  <a:ext uri="{FF2B5EF4-FFF2-40B4-BE49-F238E27FC236}">
                    <a16:creationId xmlns:a16="http://schemas.microsoft.com/office/drawing/2014/main" id="{2156024C-DBD2-41D3-AE93-47D4B331CA0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319" name="Group 318">
                <a:extLst>
                  <a:ext uri="{FF2B5EF4-FFF2-40B4-BE49-F238E27FC236}">
                    <a16:creationId xmlns:a16="http://schemas.microsoft.com/office/drawing/2014/main" id="{890D1F92-1034-4BB2-9FC9-7FA7288CDA26}"/>
                  </a:ext>
                </a:extLst>
              </p:cNvPr>
              <p:cNvGrpSpPr/>
              <p:nvPr/>
            </p:nvGrpSpPr>
            <p:grpSpPr>
              <a:xfrm>
                <a:off x="5078564" y="6178579"/>
                <a:ext cx="674040" cy="200439"/>
                <a:chOff x="8773830" y="4177977"/>
                <a:chExt cx="757312" cy="225202"/>
              </a:xfrm>
            </p:grpSpPr>
            <p:sp>
              <p:nvSpPr>
                <p:cNvPr id="320" name="Freeform: Shape 319">
                  <a:extLst>
                    <a:ext uri="{FF2B5EF4-FFF2-40B4-BE49-F238E27FC236}">
                      <a16:creationId xmlns:a16="http://schemas.microsoft.com/office/drawing/2014/main" id="{10F2BAB9-96F4-44AA-AE86-2EAEAFF9DFB9}"/>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21" name="Freeform: Shape 320">
                  <a:extLst>
                    <a:ext uri="{FF2B5EF4-FFF2-40B4-BE49-F238E27FC236}">
                      <a16:creationId xmlns:a16="http://schemas.microsoft.com/office/drawing/2014/main" id="{3278285E-A3B8-496B-B062-469F1FD6B35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22" name="Freeform: Shape 321">
                  <a:extLst>
                    <a:ext uri="{FF2B5EF4-FFF2-40B4-BE49-F238E27FC236}">
                      <a16:creationId xmlns:a16="http://schemas.microsoft.com/office/drawing/2014/main" id="{8BC3A01A-8060-454A-9C07-7C02C320316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97" name="Group 296">
              <a:extLst>
                <a:ext uri="{FF2B5EF4-FFF2-40B4-BE49-F238E27FC236}">
                  <a16:creationId xmlns:a16="http://schemas.microsoft.com/office/drawing/2014/main" id="{745D9E4B-3A14-46F7-B6F0-2D3B820CDFA2}"/>
                </a:ext>
              </a:extLst>
            </p:cNvPr>
            <p:cNvGrpSpPr/>
            <p:nvPr/>
          </p:nvGrpSpPr>
          <p:grpSpPr>
            <a:xfrm>
              <a:off x="3536700" y="5099744"/>
              <a:ext cx="949124" cy="705828"/>
              <a:chOff x="4931506" y="5768408"/>
              <a:chExt cx="968156" cy="719981"/>
            </a:xfrm>
          </p:grpSpPr>
          <p:sp>
            <p:nvSpPr>
              <p:cNvPr id="309" name="Rectangle: Rounded Corners 308">
                <a:extLst>
                  <a:ext uri="{FF2B5EF4-FFF2-40B4-BE49-F238E27FC236}">
                    <a16:creationId xmlns:a16="http://schemas.microsoft.com/office/drawing/2014/main" id="{CEBE8A66-0C06-48C4-9EF5-470297A77333}"/>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310" name="Title 1">
                <a:extLst>
                  <a:ext uri="{FF2B5EF4-FFF2-40B4-BE49-F238E27FC236}">
                    <a16:creationId xmlns:a16="http://schemas.microsoft.com/office/drawing/2014/main" id="{91105C33-4FE6-4EA6-A04B-201EE15A9A41}"/>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311" name="Title 1">
                <a:extLst>
                  <a:ext uri="{FF2B5EF4-FFF2-40B4-BE49-F238E27FC236}">
                    <a16:creationId xmlns:a16="http://schemas.microsoft.com/office/drawing/2014/main" id="{46682FE8-0842-4A3E-B2F2-4554A4DE9D5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312" name="Group 311">
                <a:extLst>
                  <a:ext uri="{FF2B5EF4-FFF2-40B4-BE49-F238E27FC236}">
                    <a16:creationId xmlns:a16="http://schemas.microsoft.com/office/drawing/2014/main" id="{4657F157-FDC8-4485-9361-46A05851D573}"/>
                  </a:ext>
                </a:extLst>
              </p:cNvPr>
              <p:cNvGrpSpPr/>
              <p:nvPr/>
            </p:nvGrpSpPr>
            <p:grpSpPr>
              <a:xfrm>
                <a:off x="5078564" y="6178579"/>
                <a:ext cx="674040" cy="200439"/>
                <a:chOff x="8773830" y="4177977"/>
                <a:chExt cx="757312" cy="225202"/>
              </a:xfrm>
            </p:grpSpPr>
            <p:sp>
              <p:nvSpPr>
                <p:cNvPr id="313" name="Freeform: Shape 312">
                  <a:extLst>
                    <a:ext uri="{FF2B5EF4-FFF2-40B4-BE49-F238E27FC236}">
                      <a16:creationId xmlns:a16="http://schemas.microsoft.com/office/drawing/2014/main" id="{64179FBC-75EF-4DD2-9A2E-01662B3823DE}"/>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14" name="Freeform: Shape 313">
                  <a:extLst>
                    <a:ext uri="{FF2B5EF4-FFF2-40B4-BE49-F238E27FC236}">
                      <a16:creationId xmlns:a16="http://schemas.microsoft.com/office/drawing/2014/main" id="{CFE6FD4A-B6EE-4DA8-BD4B-9D4267B1E9F1}"/>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15" name="Freeform: Shape 314">
                  <a:extLst>
                    <a:ext uri="{FF2B5EF4-FFF2-40B4-BE49-F238E27FC236}">
                      <a16:creationId xmlns:a16="http://schemas.microsoft.com/office/drawing/2014/main" id="{A93932EA-4CAD-49BE-B783-8848A67F585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98" name="Group 297">
              <a:extLst>
                <a:ext uri="{FF2B5EF4-FFF2-40B4-BE49-F238E27FC236}">
                  <a16:creationId xmlns:a16="http://schemas.microsoft.com/office/drawing/2014/main" id="{B1E07784-437D-4D04-999E-EFF130689F7B}"/>
                </a:ext>
              </a:extLst>
            </p:cNvPr>
            <p:cNvGrpSpPr/>
            <p:nvPr/>
          </p:nvGrpSpPr>
          <p:grpSpPr>
            <a:xfrm>
              <a:off x="2733247" y="5830818"/>
              <a:ext cx="589663" cy="689351"/>
              <a:chOff x="8858748" y="4464059"/>
              <a:chExt cx="601487" cy="703174"/>
            </a:xfrm>
          </p:grpSpPr>
          <p:sp>
            <p:nvSpPr>
              <p:cNvPr id="306" name="Rectangle: Rounded Corners 305">
                <a:extLst>
                  <a:ext uri="{FF2B5EF4-FFF2-40B4-BE49-F238E27FC236}">
                    <a16:creationId xmlns:a16="http://schemas.microsoft.com/office/drawing/2014/main" id="{5E177214-DCE8-4E6E-8665-C360461B8B48}"/>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307" name="IoT_Hub" title="Icon of circles connecting to a center circle surrounded by brackets">
                <a:extLst>
                  <a:ext uri="{FF2B5EF4-FFF2-40B4-BE49-F238E27FC236}">
                    <a16:creationId xmlns:a16="http://schemas.microsoft.com/office/drawing/2014/main" id="{B4965C01-9BBA-4169-B047-D971940CEC0A}"/>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308" name="Title 1">
                <a:extLst>
                  <a:ext uri="{FF2B5EF4-FFF2-40B4-BE49-F238E27FC236}">
                    <a16:creationId xmlns:a16="http://schemas.microsoft.com/office/drawing/2014/main" id="{666F50A4-6BE2-4AC2-AA60-0AE1621DF4D4}"/>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grpSp>
          <p:nvGrpSpPr>
            <p:cNvPr id="299" name="Group 298">
              <a:extLst>
                <a:ext uri="{FF2B5EF4-FFF2-40B4-BE49-F238E27FC236}">
                  <a16:creationId xmlns:a16="http://schemas.microsoft.com/office/drawing/2014/main" id="{D47AE278-CC98-4F6F-80BB-7E7061E1BD2C}"/>
                </a:ext>
              </a:extLst>
            </p:cNvPr>
            <p:cNvGrpSpPr/>
            <p:nvPr/>
          </p:nvGrpSpPr>
          <p:grpSpPr>
            <a:xfrm>
              <a:off x="3525626" y="5841994"/>
              <a:ext cx="589663" cy="689351"/>
              <a:chOff x="9860544" y="4464059"/>
              <a:chExt cx="601487" cy="703174"/>
            </a:xfrm>
          </p:grpSpPr>
          <p:sp>
            <p:nvSpPr>
              <p:cNvPr id="303" name="Rectangle: Rounded Corners 302">
                <a:extLst>
                  <a:ext uri="{FF2B5EF4-FFF2-40B4-BE49-F238E27FC236}">
                    <a16:creationId xmlns:a16="http://schemas.microsoft.com/office/drawing/2014/main" id="{7139688B-4316-4927-9EE9-41375D8C5DDA}"/>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304" name="Move_E7C2" title="Icon of four arrows pointing away from eachother">
                <a:extLst>
                  <a:ext uri="{FF2B5EF4-FFF2-40B4-BE49-F238E27FC236}">
                    <a16:creationId xmlns:a16="http://schemas.microsoft.com/office/drawing/2014/main" id="{B730B9AB-2CB4-4CB9-B41F-F194DC458A55}"/>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305" name="Title 1">
                <a:extLst>
                  <a:ext uri="{FF2B5EF4-FFF2-40B4-BE49-F238E27FC236}">
                    <a16:creationId xmlns:a16="http://schemas.microsoft.com/office/drawing/2014/main" id="{5E9F2632-D376-4522-A7C5-982F0DEC9EC8}"/>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300" name="Group 299">
              <a:extLst>
                <a:ext uri="{FF2B5EF4-FFF2-40B4-BE49-F238E27FC236}">
                  <a16:creationId xmlns:a16="http://schemas.microsoft.com/office/drawing/2014/main" id="{3EC468AA-0052-47B6-AAF7-6CD5B9B839C6}"/>
                </a:ext>
              </a:extLst>
            </p:cNvPr>
            <p:cNvGrpSpPr/>
            <p:nvPr/>
          </p:nvGrpSpPr>
          <p:grpSpPr>
            <a:xfrm>
              <a:off x="2148909" y="4894274"/>
              <a:ext cx="2508391" cy="1754581"/>
              <a:chOff x="4931505" y="5768408"/>
              <a:chExt cx="2558690" cy="1789763"/>
            </a:xfrm>
          </p:grpSpPr>
          <p:sp>
            <p:nvSpPr>
              <p:cNvPr id="301" name="Rectangle: Rounded Corners 300">
                <a:extLst>
                  <a:ext uri="{FF2B5EF4-FFF2-40B4-BE49-F238E27FC236}">
                    <a16:creationId xmlns:a16="http://schemas.microsoft.com/office/drawing/2014/main" id="{388CD432-2BFC-40F8-9722-8AE19C488685}"/>
                  </a:ext>
                </a:extLst>
              </p:cNvPr>
              <p:cNvSpPr/>
              <p:nvPr/>
            </p:nvSpPr>
            <p:spPr bwMode="auto">
              <a:xfrm>
                <a:off x="4931505" y="5941630"/>
                <a:ext cx="2558690" cy="1616541"/>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302" name="Title 1">
                <a:extLst>
                  <a:ext uri="{FF2B5EF4-FFF2-40B4-BE49-F238E27FC236}">
                    <a16:creationId xmlns:a16="http://schemas.microsoft.com/office/drawing/2014/main" id="{D5066BA0-378E-4AE0-AD0B-D61FAAFEF64D}"/>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VM</a:t>
                </a:r>
              </a:p>
            </p:txBody>
          </p:sp>
        </p:grpSp>
      </p:grpSp>
      <p:pic>
        <p:nvPicPr>
          <p:cNvPr id="323" name="Picture 322">
            <a:extLst>
              <a:ext uri="{FF2B5EF4-FFF2-40B4-BE49-F238E27FC236}">
                <a16:creationId xmlns:a16="http://schemas.microsoft.com/office/drawing/2014/main" id="{7A56B2FC-7726-499F-A44C-AE262ECE3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591" y="4135786"/>
            <a:ext cx="536920" cy="632687"/>
          </a:xfrm>
          <a:prstGeom prst="rect">
            <a:avLst/>
          </a:prstGeom>
        </p:spPr>
      </p:pic>
      <p:pic>
        <p:nvPicPr>
          <p:cNvPr id="324" name="Picture 323" descr="A picture containing object&#10;&#10;Description automatically generated">
            <a:extLst>
              <a:ext uri="{FF2B5EF4-FFF2-40B4-BE49-F238E27FC236}">
                <a16:creationId xmlns:a16="http://schemas.microsoft.com/office/drawing/2014/main" id="{0EE7F27B-4690-4EF4-BA81-7C6062CBC1CE}"/>
              </a:ext>
            </a:extLst>
          </p:cNvPr>
          <p:cNvPicPr>
            <a:picLocks noChangeAspect="1"/>
          </p:cNvPicPr>
          <p:nvPr/>
        </p:nvPicPr>
        <p:blipFill rotWithShape="1">
          <a:blip r:embed="rId4"/>
          <a:srcRect r="77574"/>
          <a:stretch/>
        </p:blipFill>
        <p:spPr>
          <a:xfrm>
            <a:off x="1927870" y="4222407"/>
            <a:ext cx="539496" cy="531432"/>
          </a:xfrm>
          <a:prstGeom prst="rect">
            <a:avLst/>
          </a:prstGeom>
        </p:spPr>
      </p:pic>
    </p:spTree>
    <p:extLst>
      <p:ext uri="{BB962C8B-B14F-4D97-AF65-F5344CB8AC3E}">
        <p14:creationId xmlns:p14="http://schemas.microsoft.com/office/powerpoint/2010/main" val="16612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4"/>
                                        </p:tgtEl>
                                        <p:attrNameLst>
                                          <p:attrName>style.visibility</p:attrName>
                                        </p:attrNameLst>
                                      </p:cBhvr>
                                      <p:to>
                                        <p:strVal val="visible"/>
                                      </p:to>
                                    </p:set>
                                    <p:animEffect transition="in" filter="fade">
                                      <p:cBhvr>
                                        <p:cTn id="11" dur="500"/>
                                        <p:tgtEl>
                                          <p:spTgt spid="18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8"/>
                                        </p:tgtEl>
                                        <p:attrNameLst>
                                          <p:attrName>style.visibility</p:attrName>
                                        </p:attrNameLst>
                                      </p:cBhvr>
                                      <p:to>
                                        <p:strVal val="visible"/>
                                      </p:to>
                                    </p:set>
                                    <p:animEffect transition="in" filter="fade">
                                      <p:cBhvr>
                                        <p:cTn id="16" dur="500"/>
                                        <p:tgtEl>
                                          <p:spTgt spid="15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fade">
                                      <p:cBhvr>
                                        <p:cTn id="20" dur="500"/>
                                        <p:tgtEl>
                                          <p:spTgt spid="15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24"/>
                                        </p:tgtEl>
                                        <p:attrNameLst>
                                          <p:attrName>style.visibility</p:attrName>
                                        </p:attrNameLst>
                                      </p:cBhvr>
                                      <p:to>
                                        <p:strVal val="visible"/>
                                      </p:to>
                                    </p:set>
                                    <p:animEffect transition="in" filter="fade">
                                      <p:cBhvr>
                                        <p:cTn id="24" dur="500"/>
                                        <p:tgtEl>
                                          <p:spTgt spid="3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7"/>
                                        </p:tgtEl>
                                        <p:attrNameLst>
                                          <p:attrName>style.visibility</p:attrName>
                                        </p:attrNameLst>
                                      </p:cBhvr>
                                      <p:to>
                                        <p:strVal val="visible"/>
                                      </p:to>
                                    </p:set>
                                    <p:animEffect transition="in" filter="fade">
                                      <p:cBhvr>
                                        <p:cTn id="29" dur="500"/>
                                        <p:tgtEl>
                                          <p:spTgt spid="247"/>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95"/>
                                        </p:tgtEl>
                                        <p:attrNameLst>
                                          <p:attrName>style.visibility</p:attrName>
                                        </p:attrNameLst>
                                      </p:cBhvr>
                                      <p:to>
                                        <p:strVal val="visible"/>
                                      </p:to>
                                    </p:set>
                                    <p:animEffect transition="in" filter="fade">
                                      <p:cBhvr>
                                        <p:cTn id="33"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8" grpId="0"/>
      <p:bldP spid="18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9047" y="2667240"/>
            <a:ext cx="8010750" cy="4184648"/>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4668" y="4406690"/>
            <a:ext cx="5671333" cy="2447578"/>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970" y="2338986"/>
            <a:ext cx="4335031" cy="4515282"/>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1" y="4387642"/>
            <a:ext cx="5691815" cy="24666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504483"/>
            <a:ext cx="2296570" cy="592370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39148"/>
            <a:ext cx="7566" cy="6232447"/>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6040" y="544958"/>
            <a:ext cx="2349960" cy="588323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2321009"/>
            <a:ext cx="4380876" cy="4533257"/>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993" y="4290712"/>
            <a:ext cx="4838014" cy="2563556"/>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1066" y="5361287"/>
            <a:ext cx="2629869" cy="553920"/>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Modernization</a:t>
            </a:r>
            <a:r>
              <a:rPr kumimoji="0" lang="en-US" sz="2800" b="0" i="0" u="none" strike="noStrike" kern="1200" cap="none" spc="0" normalizeH="0" noProof="0" dirty="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 triggers</a:t>
            </a:r>
            <a:endParaRPr lang="en-US" sz="2800" b="0" spc="0" dirty="0">
              <a:solidFill>
                <a:srgbClr val="1A1A1A">
                  <a:lumMod val="90000"/>
                  <a:lumOff val="10000"/>
                </a:srgbClr>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3" y="1534798"/>
            <a:ext cx="1845726" cy="2275620"/>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43492"/>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6842" y="5293781"/>
            <a:ext cx="3035794" cy="959723"/>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687465"/>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800"/>
                </a:spcAft>
                <a:buClrTx/>
                <a:buSzTx/>
                <a:buFontTx/>
                <a:buNone/>
                <a:tabLst/>
                <a:defRPr/>
              </a:pPr>
              <a:endPar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endParaRPr>
            </a:p>
            <a:p>
              <a:pPr marL="0" marR="0" lvl="0" indent="0" algn="ctr" defTabSz="914192"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Attract new talents</a:t>
              </a:r>
              <a:endPar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764" y="2054234"/>
            <a:ext cx="2344667" cy="2182234"/>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63231"/>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195" y="3606045"/>
            <a:ext cx="3299028" cy="1592621"/>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58485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Enable new business  opportunities</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617" y="2054235"/>
            <a:ext cx="2496915" cy="2084065"/>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44380"/>
            </a:xfrm>
            <a:prstGeom prst="rect">
              <a:avLst/>
            </a:prstGeom>
          </p:spPr>
          <p:txBody>
            <a:bodyPr wrap="square" lIns="182854">
              <a:spAutoFit/>
            </a:bodyPr>
            <a:lstStyle/>
            <a:p>
              <a:pPr marL="0" marR="0" lvl="0" indent="0" algn="ctr" defTabSz="914192"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901" y="5552389"/>
            <a:ext cx="3021553" cy="978729"/>
            <a:chOff x="64045" y="4863483"/>
            <a:chExt cx="3021981" cy="97886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978867"/>
            </a:xfrm>
            <a:prstGeom prst="rect">
              <a:avLst/>
            </a:prstGeom>
          </p:spPr>
          <p:txBody>
            <a:bodyPr wrap="square" lIns="182854">
              <a:spAutoFit/>
            </a:bodyPr>
            <a:lstStyle/>
            <a:p>
              <a:pPr marL="0" marR="0" lvl="0" indent="0" algn="ctr" defTabSz="914192"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contracts expiry or Software end of support</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289" y="1534798"/>
            <a:ext cx="2130030" cy="2245477"/>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44380"/>
            </a:xfrm>
            <a:prstGeom prst="rect">
              <a:avLst/>
            </a:prstGeom>
          </p:spPr>
          <p:txBody>
            <a:bodyPr wrap="square" lIns="182854">
              <a:spAutoFit/>
            </a:bodyPr>
            <a:lstStyle/>
            <a:p>
              <a:pPr marL="0" marR="0" lvl="0" indent="0" algn="ctr" defTabSz="914192"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4665" y="3629853"/>
            <a:ext cx="2686626" cy="1532642"/>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978868"/>
            </a:xfrm>
            <a:prstGeom prst="rect">
              <a:avLst/>
            </a:prstGeom>
          </p:spPr>
          <p:txBody>
            <a:bodyPr wrap="square" lIns="182854">
              <a:spAutoFit/>
            </a:bodyPr>
            <a:lstStyle/>
            <a:p>
              <a:pPr marL="0" marR="0" lvl="0" indent="0" algn="ctr" defTabSz="914192"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Deliver innovation and new features quicker </a:t>
              </a:r>
              <a:endPar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endParaRP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8229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A633-D572-B244-80B7-9411B59C935E}"/>
              </a:ext>
            </a:extLst>
          </p:cNvPr>
          <p:cNvSpPr>
            <a:spLocks noGrp="1"/>
          </p:cNvSpPr>
          <p:nvPr>
            <p:ph type="title"/>
          </p:nvPr>
        </p:nvSpPr>
        <p:spPr/>
        <p:txBody>
          <a:bodyPr/>
          <a:lstStyle/>
          <a:p>
            <a:r>
              <a:rPr lang="en-US"/>
              <a:t>Kubernetes Versions</a:t>
            </a:r>
          </a:p>
        </p:txBody>
      </p:sp>
      <p:sp>
        <p:nvSpPr>
          <p:cNvPr id="3" name="Content Placeholder 2">
            <a:extLst>
              <a:ext uri="{FF2B5EF4-FFF2-40B4-BE49-F238E27FC236}">
                <a16:creationId xmlns:a16="http://schemas.microsoft.com/office/drawing/2014/main" id="{21F40884-38E4-7248-945E-D24AA48E2BAF}"/>
              </a:ext>
            </a:extLst>
          </p:cNvPr>
          <p:cNvSpPr>
            <a:spLocks noGrp="1"/>
          </p:cNvSpPr>
          <p:nvPr>
            <p:ph idx="1"/>
          </p:nvPr>
        </p:nvSpPr>
        <p:spPr>
          <a:xfrm>
            <a:off x="548640" y="1386348"/>
            <a:ext cx="10805160" cy="4790615"/>
          </a:xfrm>
          <a:solidFill>
            <a:schemeClr val="bg1"/>
          </a:solidFill>
        </p:spPr>
        <p:txBody>
          <a:bodyPr/>
          <a:lstStyle/>
          <a:p>
            <a:r>
              <a:rPr lang="en-US"/>
              <a:t>X.Y.Z i.e. 1.14.0</a:t>
            </a:r>
          </a:p>
          <a:p>
            <a:endParaRPr lang="en-US"/>
          </a:p>
          <a:p>
            <a:pPr marL="2798226" lvl="6" indent="0">
              <a:buNone/>
            </a:pPr>
            <a:r>
              <a:rPr lang="en-US"/>
              <a:t>                  	</a:t>
            </a:r>
            <a:endParaRPr lang="en-US" sz="5000">
              <a:solidFill>
                <a:schemeClr val="accent4"/>
              </a:solidFill>
            </a:endParaRPr>
          </a:p>
        </p:txBody>
      </p:sp>
      <p:grpSp>
        <p:nvGrpSpPr>
          <p:cNvPr id="28" name="Group 27">
            <a:extLst>
              <a:ext uri="{FF2B5EF4-FFF2-40B4-BE49-F238E27FC236}">
                <a16:creationId xmlns:a16="http://schemas.microsoft.com/office/drawing/2014/main" id="{15CE30A1-FCBD-EE48-A3DA-EDD1195A2492}"/>
              </a:ext>
            </a:extLst>
          </p:cNvPr>
          <p:cNvGrpSpPr/>
          <p:nvPr/>
        </p:nvGrpSpPr>
        <p:grpSpPr>
          <a:xfrm>
            <a:off x="1935854" y="2827683"/>
            <a:ext cx="8658962" cy="4403474"/>
            <a:chOff x="1935854" y="2827683"/>
            <a:chExt cx="8658962" cy="4403474"/>
          </a:xfrm>
        </p:grpSpPr>
        <p:cxnSp>
          <p:nvCxnSpPr>
            <p:cNvPr id="5" name="Straight Arrow Connector 4">
              <a:extLst>
                <a:ext uri="{FF2B5EF4-FFF2-40B4-BE49-F238E27FC236}">
                  <a16:creationId xmlns:a16="http://schemas.microsoft.com/office/drawing/2014/main" id="{C6038FED-0A11-5F4A-B015-306D26D40233}"/>
                </a:ext>
              </a:extLst>
            </p:cNvPr>
            <p:cNvCxnSpPr>
              <a:cxnSpLocks/>
            </p:cNvCxnSpPr>
            <p:nvPr/>
          </p:nvCxnSpPr>
          <p:spPr>
            <a:xfrm flipH="1">
              <a:off x="4057941" y="3443236"/>
              <a:ext cx="1495326" cy="98750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96B345E-DE4E-B049-93DF-252C9AE154BF}"/>
                </a:ext>
              </a:extLst>
            </p:cNvPr>
            <p:cNvSpPr txBox="1"/>
            <p:nvPr/>
          </p:nvSpPr>
          <p:spPr>
            <a:xfrm>
              <a:off x="1935854" y="4668732"/>
              <a:ext cx="287795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Major</a:t>
              </a:r>
              <a:br>
                <a:rPr kumimoji="0" lang="en-US" sz="1400" b="0" i="0" u="none" strike="noStrike" kern="1200" cap="none" spc="0" normalizeH="0" baseline="0" noProof="0">
                  <a:ln>
                    <a:noFill/>
                  </a:ln>
                  <a:solidFill>
                    <a:srgbClr val="0078D4"/>
                  </a:solidFill>
                  <a:effectLst/>
                  <a:uLnTx/>
                  <a:uFillTx/>
                  <a:latin typeface="Segoe UI"/>
                  <a:ea typeface="+mn-ea"/>
                  <a:cs typeface="+mn-cs"/>
                </a:rPr>
              </a:br>
              <a:r>
                <a:rPr kumimoji="0" lang="en-US" sz="1400" b="0" i="0" u="none" strike="noStrike" kern="1200" cap="none" spc="0" normalizeH="0" baseline="0" noProof="0">
                  <a:ln>
                    <a:noFill/>
                  </a:ln>
                  <a:solidFill>
                    <a:srgbClr val="0078D4"/>
                  </a:solidFill>
                  <a:effectLst/>
                  <a:uLnTx/>
                  <a:uFillTx/>
                  <a:latin typeface="Segoe UI"/>
                  <a:ea typeface="+mn-ea"/>
                  <a:cs typeface="+mn-cs"/>
                </a:rPr>
                <a:t>No Current Plans for v 2.0.0</a:t>
              </a:r>
              <a:br>
                <a:rPr kumimoji="0" lang="en-US" sz="1400" b="0" i="0" u="none" strike="noStrike" kern="1200" cap="none" spc="0" normalizeH="0" baseline="0" noProof="0">
                  <a:ln>
                    <a:noFill/>
                  </a:ln>
                  <a:solidFill>
                    <a:srgbClr val="0078D4"/>
                  </a:solidFill>
                  <a:effectLst/>
                  <a:uLnTx/>
                  <a:uFillTx/>
                  <a:latin typeface="Segoe UI"/>
                  <a:ea typeface="+mn-ea"/>
                  <a:cs typeface="+mn-cs"/>
                </a:rPr>
              </a:br>
              <a:endParaRPr kumimoji="0" lang="en-US" sz="1400" b="0" i="0" u="none" strike="noStrike" kern="1200" cap="none" spc="0" normalizeH="0" baseline="0" noProof="0">
                <a:ln>
                  <a:noFill/>
                </a:ln>
                <a:solidFill>
                  <a:srgbClr val="0078D4"/>
                </a:solidFill>
                <a:effectLst/>
                <a:uLnTx/>
                <a:uFillTx/>
                <a:latin typeface="Segoe UI"/>
                <a:ea typeface="+mn-ea"/>
                <a:cs typeface="+mn-cs"/>
              </a:endParaRPr>
            </a:p>
          </p:txBody>
        </p:sp>
        <p:cxnSp>
          <p:nvCxnSpPr>
            <p:cNvPr id="8" name="Straight Arrow Connector 7">
              <a:extLst>
                <a:ext uri="{FF2B5EF4-FFF2-40B4-BE49-F238E27FC236}">
                  <a16:creationId xmlns:a16="http://schemas.microsoft.com/office/drawing/2014/main" id="{DA5114B4-1A65-7246-9836-D08E1E19F6FD}"/>
                </a:ext>
              </a:extLst>
            </p:cNvPr>
            <p:cNvCxnSpPr>
              <a:cxnSpLocks/>
            </p:cNvCxnSpPr>
            <p:nvPr/>
          </p:nvCxnSpPr>
          <p:spPr>
            <a:xfrm>
              <a:off x="6120555" y="3443236"/>
              <a:ext cx="0" cy="990703"/>
            </a:xfrm>
            <a:prstGeom prst="straightConnector1">
              <a:avLst/>
            </a:prstGeom>
            <a:ln>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72A19A-0F0D-DE49-AE02-62038B50824D}"/>
                </a:ext>
              </a:extLst>
            </p:cNvPr>
            <p:cNvSpPr txBox="1"/>
            <p:nvPr/>
          </p:nvSpPr>
          <p:spPr>
            <a:xfrm>
              <a:off x="4826358" y="4645834"/>
              <a:ext cx="2877953" cy="258532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Minor</a:t>
              </a:r>
              <a:br>
                <a:rPr kumimoji="0" lang="en-US" sz="1400" b="0" i="0" u="none" strike="noStrike" kern="1200" cap="none" spc="0" normalizeH="0" baseline="0" noProof="0">
                  <a:ln>
                    <a:noFill/>
                  </a:ln>
                  <a:solidFill>
                    <a:srgbClr val="243A5E"/>
                  </a:solidFill>
                  <a:effectLst/>
                  <a:uLnTx/>
                  <a:uFillTx/>
                  <a:latin typeface="Segoe UI"/>
                  <a:ea typeface="+mn-ea"/>
                  <a:cs typeface="+mn-cs"/>
                </a:rPr>
              </a:br>
              <a:r>
                <a:rPr kumimoji="0" lang="en-US" sz="1400" b="0" i="0" u="none" strike="noStrike" kern="1200" cap="none" spc="0" normalizeH="0" baseline="0" noProof="0">
                  <a:ln>
                    <a:noFill/>
                  </a:ln>
                  <a:solidFill>
                    <a:srgbClr val="243A5E"/>
                  </a:solidFill>
                  <a:effectLst/>
                  <a:uLnTx/>
                  <a:uFillTx/>
                  <a:latin typeface="Segoe UI"/>
                  <a:ea typeface="+mn-ea"/>
                  <a:cs typeface="+mn-cs"/>
                </a:rPr>
                <a:t>Every ~ 3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New Features and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Maintained for the 3 minor release branches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Minor release branch is maintained for ~9months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7B74861C-4ABD-4949-AE2C-E10ED1EFEE29}"/>
                </a:ext>
              </a:extLst>
            </p:cNvPr>
            <p:cNvCxnSpPr>
              <a:cxnSpLocks/>
            </p:cNvCxnSpPr>
            <p:nvPr/>
          </p:nvCxnSpPr>
          <p:spPr>
            <a:xfrm>
              <a:off x="6784793" y="3443236"/>
              <a:ext cx="1258857" cy="946148"/>
            </a:xfrm>
            <a:prstGeom prst="straightConnector1">
              <a:avLst/>
            </a:prstGeom>
            <a:ln>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697C16E-9607-0D47-B9AD-8ACCFB33AC91}"/>
                </a:ext>
              </a:extLst>
            </p:cNvPr>
            <p:cNvSpPr txBox="1"/>
            <p:nvPr/>
          </p:nvSpPr>
          <p:spPr>
            <a:xfrm>
              <a:off x="7914988" y="4645833"/>
              <a:ext cx="2679828"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BF00B"/>
                  </a:solidFill>
                  <a:effectLst/>
                  <a:uLnTx/>
                  <a:uFillTx/>
                  <a:latin typeface="Segoe UI"/>
                  <a:ea typeface="+mn-ea"/>
                  <a:cs typeface="+mn-cs"/>
                </a:rPr>
                <a:t>Patch</a:t>
              </a:r>
              <a:br>
                <a:rPr kumimoji="0" lang="en-US" sz="1400" b="0" i="0" u="none" strike="noStrike" kern="1200" cap="none" spc="0" normalizeH="0" baseline="0" noProof="0">
                  <a:ln>
                    <a:noFill/>
                  </a:ln>
                  <a:solidFill>
                    <a:srgbClr val="9BF00B"/>
                  </a:solidFill>
                  <a:effectLst/>
                  <a:uLnTx/>
                  <a:uFillTx/>
                  <a:latin typeface="Segoe UI"/>
                  <a:ea typeface="+mn-ea"/>
                  <a:cs typeface="+mn-cs"/>
                </a:rPr>
              </a:br>
              <a:r>
                <a:rPr kumimoji="0" lang="en-US" sz="1400" b="0" i="0" u="none" strike="noStrike" kern="1200" cap="none" spc="0" normalizeH="0" baseline="0" noProof="0">
                  <a:ln>
                    <a:noFill/>
                  </a:ln>
                  <a:solidFill>
                    <a:srgbClr val="9BF00B"/>
                  </a:solidFill>
                  <a:effectLst/>
                  <a:uLnTx/>
                  <a:uFillTx/>
                  <a:latin typeface="Segoe UI"/>
                  <a:ea typeface="+mn-ea"/>
                  <a:cs typeface="+mn-cs"/>
                </a:rPr>
                <a:t>Keeps Ticking / Week(s)</a:t>
              </a:r>
              <a:br>
                <a:rPr kumimoji="0" lang="en-US" sz="1400" b="0" i="0" u="none" strike="noStrike" kern="1200" cap="none" spc="0" normalizeH="0" baseline="0" noProof="0">
                  <a:ln>
                    <a:noFill/>
                  </a:ln>
                  <a:solidFill>
                    <a:srgbClr val="9BF00B"/>
                  </a:solidFill>
                  <a:effectLst/>
                  <a:uLnTx/>
                  <a:uFillTx/>
                  <a:latin typeface="Segoe UI"/>
                  <a:ea typeface="+mn-ea"/>
                  <a:cs typeface="+mn-cs"/>
                </a:rPr>
              </a:br>
              <a:r>
                <a:rPr kumimoji="0" lang="en-US" sz="1400" b="0" i="0" u="none" strike="noStrike" kern="1200" cap="none" spc="0" normalizeH="0" baseline="0" noProof="0">
                  <a:ln>
                    <a:noFill/>
                  </a:ln>
                  <a:solidFill>
                    <a:srgbClr val="9BF00B"/>
                  </a:solidFill>
                  <a:effectLst/>
                  <a:uLnTx/>
                  <a:uFillTx/>
                  <a:latin typeface="Segoe UI"/>
                  <a:ea typeface="+mn-ea"/>
                  <a:cs typeface="+mn-cs"/>
                </a:rPr>
                <a:t>Critical Bug Fixes to the Latest Minor Release</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8F0EAF47-530E-1B4E-94F5-427F0FAFF8F2}"/>
                </a:ext>
              </a:extLst>
            </p:cNvPr>
            <p:cNvSpPr txBox="1"/>
            <p:nvPr/>
          </p:nvSpPr>
          <p:spPr>
            <a:xfrm>
              <a:off x="5553267" y="2827683"/>
              <a:ext cx="1515171"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78D4"/>
                  </a:solidFill>
                  <a:effectLst/>
                  <a:uLnTx/>
                  <a:uFillTx/>
                  <a:latin typeface="Segoe UI"/>
                  <a:ea typeface="+mn-ea"/>
                  <a:cs typeface="+mn-cs"/>
                </a:rPr>
                <a:t>1</a:t>
              </a:r>
              <a:r>
                <a:rPr kumimoji="0" lang="en-US" sz="4000" b="0" i="0" u="none" strike="noStrike" kern="1200" cap="none" spc="0" normalizeH="0" baseline="0" noProof="0">
                  <a:ln>
                    <a:noFill/>
                  </a:ln>
                  <a:solidFill>
                    <a:srgbClr val="000000"/>
                  </a:solidFill>
                  <a:effectLst/>
                  <a:uLnTx/>
                  <a:uFillTx/>
                  <a:latin typeface="Segoe UI"/>
                  <a:ea typeface="+mn-ea"/>
                  <a:cs typeface="+mn-cs"/>
                </a:rPr>
                <a:t>.</a:t>
              </a:r>
              <a:r>
                <a:rPr kumimoji="0" lang="en-US" sz="4000" b="0" i="0" u="none" strike="noStrike" kern="1200" cap="none" spc="0" normalizeH="0" baseline="0" noProof="0">
                  <a:ln>
                    <a:noFill/>
                  </a:ln>
                  <a:solidFill>
                    <a:srgbClr val="243A5E"/>
                  </a:solidFill>
                  <a:effectLst/>
                  <a:uLnTx/>
                  <a:uFillTx/>
                  <a:latin typeface="Segoe UI"/>
                  <a:ea typeface="+mn-ea"/>
                  <a:cs typeface="+mn-cs"/>
                </a:rPr>
                <a:t>14</a:t>
              </a:r>
              <a:r>
                <a:rPr kumimoji="0" lang="en-US" sz="4000" b="0" i="0" u="none" strike="noStrike" kern="1200" cap="none" spc="0" normalizeH="0" baseline="0" noProof="0">
                  <a:ln>
                    <a:noFill/>
                  </a:ln>
                  <a:solidFill>
                    <a:srgbClr val="000000"/>
                  </a:solidFill>
                  <a:effectLst/>
                  <a:uLnTx/>
                  <a:uFillTx/>
                  <a:latin typeface="Segoe UI"/>
                  <a:ea typeface="+mn-ea"/>
                  <a:cs typeface="+mn-cs"/>
                </a:rPr>
                <a:t>.</a:t>
              </a:r>
              <a:r>
                <a:rPr kumimoji="0" lang="en-US" sz="4000" b="0" i="0" u="none" strike="noStrike" kern="1200" cap="none" spc="0" normalizeH="0" baseline="0" noProof="0">
                  <a:ln>
                    <a:noFill/>
                  </a:ln>
                  <a:solidFill>
                    <a:srgbClr val="9BF00B"/>
                  </a:solidFill>
                  <a:effectLst/>
                  <a:uLnTx/>
                  <a:uFillTx/>
                  <a:latin typeface="Segoe UI"/>
                  <a:ea typeface="+mn-ea"/>
                  <a:cs typeface="+mn-cs"/>
                </a:rPr>
                <a:t>0</a:t>
              </a:r>
              <a:br>
                <a:rPr kumimoji="0" lang="en-US" sz="4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4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cxnSp>
        <p:nvCxnSpPr>
          <p:cNvPr id="29" name="Straight Arrow Connector 28">
            <a:extLst>
              <a:ext uri="{FF2B5EF4-FFF2-40B4-BE49-F238E27FC236}">
                <a16:creationId xmlns:a16="http://schemas.microsoft.com/office/drawing/2014/main" id="{AF9115DA-C3AE-AD41-9A0A-9B2207B85D4B}"/>
              </a:ext>
            </a:extLst>
          </p:cNvPr>
          <p:cNvCxnSpPr>
            <a:cxnSpLocks/>
          </p:cNvCxnSpPr>
          <p:nvPr/>
        </p:nvCxnSpPr>
        <p:spPr>
          <a:xfrm flipV="1">
            <a:off x="6177000" y="2396293"/>
            <a:ext cx="0" cy="459795"/>
          </a:xfrm>
          <a:prstGeom prst="straightConnector1">
            <a:avLst/>
          </a:prstGeom>
          <a:ln>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7C52FC7-FB45-534D-9733-2BF1E73B1765}"/>
              </a:ext>
            </a:extLst>
          </p:cNvPr>
          <p:cNvSpPr txBox="1"/>
          <p:nvPr/>
        </p:nvSpPr>
        <p:spPr>
          <a:xfrm>
            <a:off x="4871876" y="1773489"/>
            <a:ext cx="2832436" cy="150810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AKS Supports N-2</a:t>
            </a:r>
            <a:br>
              <a:rPr kumimoji="0" lang="en-US" sz="1400" b="0" i="0" u="none" strike="noStrike" kern="1200" cap="none" spc="0" normalizeH="0" baseline="0" noProof="0">
                <a:ln>
                  <a:noFill/>
                </a:ln>
                <a:solidFill>
                  <a:srgbClr val="243A5E"/>
                </a:solidFill>
                <a:effectLst/>
                <a:uLnTx/>
                <a:uFillTx/>
                <a:latin typeface="Segoe UI"/>
                <a:ea typeface="+mn-ea"/>
                <a:cs typeface="+mn-cs"/>
              </a:rPr>
            </a:br>
            <a:r>
              <a:rPr kumimoji="0" lang="en-US" sz="1400" b="0" i="0" u="none" strike="noStrike" kern="1200" cap="none" spc="0" normalizeH="0" baseline="0" noProof="0">
                <a:ln>
                  <a:noFill/>
                </a:ln>
                <a:solidFill>
                  <a:srgbClr val="243A5E"/>
                </a:solidFill>
                <a:effectLst/>
                <a:uLnTx/>
                <a:uFillTx/>
                <a:latin typeface="Segoe UI"/>
                <a:ea typeface="+mn-ea"/>
                <a:cs typeface="+mn-cs"/>
              </a:rPr>
              <a:t>Latest Supported Version is 1.10.X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32" name="Straight Arrow Connector 31">
            <a:extLst>
              <a:ext uri="{FF2B5EF4-FFF2-40B4-BE49-F238E27FC236}">
                <a16:creationId xmlns:a16="http://schemas.microsoft.com/office/drawing/2014/main" id="{14FBAAE3-C5B9-DF4F-953E-246C52BD1D48}"/>
              </a:ext>
            </a:extLst>
          </p:cNvPr>
          <p:cNvCxnSpPr>
            <a:cxnSpLocks/>
          </p:cNvCxnSpPr>
          <p:nvPr/>
        </p:nvCxnSpPr>
        <p:spPr>
          <a:xfrm flipV="1">
            <a:off x="6914616" y="2497088"/>
            <a:ext cx="1129033" cy="421213"/>
          </a:xfrm>
          <a:prstGeom prst="straightConnector1">
            <a:avLst/>
          </a:prstGeom>
          <a:ln>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3995EE7-E46F-D346-8611-38DF090C4915}"/>
              </a:ext>
            </a:extLst>
          </p:cNvPr>
          <p:cNvSpPr txBox="1"/>
          <p:nvPr/>
        </p:nvSpPr>
        <p:spPr>
          <a:xfrm>
            <a:off x="8019473" y="1727659"/>
            <a:ext cx="2679828"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BF00B"/>
                </a:solidFill>
                <a:effectLst/>
                <a:uLnTx/>
                <a:uFillTx/>
                <a:latin typeface="Segoe UI"/>
                <a:ea typeface="+mn-ea"/>
                <a:cs typeface="+mn-cs"/>
              </a:rPr>
              <a:t>AKS supports 2 patch versions at any given minor release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97073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296372" y="97972"/>
            <a:ext cx="10848422" cy="553998"/>
          </a:xfrm>
        </p:spPr>
        <p:txBody>
          <a:bodyPr>
            <a:normAutofit/>
          </a:bodyPr>
          <a:lstStyle/>
          <a:p>
            <a:r>
              <a:rPr lang="en-US"/>
              <a:t>Kubernetes Dashboard</a:t>
            </a:r>
          </a:p>
        </p:txBody>
      </p:sp>
      <p:pic>
        <p:nvPicPr>
          <p:cNvPr id="1034" name="Picture 10" descr="The overview page of the Kubernetes web dashboard">
            <a:extLst>
              <a:ext uri="{FF2B5EF4-FFF2-40B4-BE49-F238E27FC236}">
                <a16:creationId xmlns:a16="http://schemas.microsoft.com/office/drawing/2014/main" id="{E3D9F6CF-7E22-4410-A1D9-29BCF1957B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10031" y="1157288"/>
            <a:ext cx="8077082" cy="543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7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BDF8-8796-1247-A4F2-91336BEEC5E8}"/>
              </a:ext>
            </a:extLst>
          </p:cNvPr>
          <p:cNvSpPr>
            <a:spLocks noGrp="1"/>
          </p:cNvSpPr>
          <p:nvPr>
            <p:ph type="title"/>
          </p:nvPr>
        </p:nvSpPr>
        <p:spPr/>
        <p:txBody>
          <a:bodyPr/>
          <a:lstStyle/>
          <a:p>
            <a:r>
              <a:rPr lang="en-GB" dirty="0"/>
              <a:t>Disable the Dashboard (Recommended)</a:t>
            </a:r>
          </a:p>
        </p:txBody>
      </p:sp>
      <p:sp>
        <p:nvSpPr>
          <p:cNvPr id="3" name="Content Placeholder 2">
            <a:extLst>
              <a:ext uri="{FF2B5EF4-FFF2-40B4-BE49-F238E27FC236}">
                <a16:creationId xmlns:a16="http://schemas.microsoft.com/office/drawing/2014/main" id="{5FFED3A1-710F-2D46-81EC-6008CBC59A79}"/>
              </a:ext>
            </a:extLst>
          </p:cNvPr>
          <p:cNvSpPr>
            <a:spLocks noGrp="1"/>
          </p:cNvSpPr>
          <p:nvPr>
            <p:ph idx="1"/>
          </p:nvPr>
        </p:nvSpPr>
        <p:spPr>
          <a:xfrm>
            <a:off x="592288" y="2575534"/>
            <a:ext cx="11018520" cy="2788456"/>
          </a:xfrm>
        </p:spPr>
        <p:txBody>
          <a:bodyPr>
            <a:normAutofit/>
          </a:bodyPr>
          <a:lstStyle/>
          <a:p>
            <a:pPr marL="0" indent="0">
              <a:buNone/>
            </a:pPr>
            <a:r>
              <a:rPr lang="en-GB" sz="1800" b="1" dirty="0">
                <a:solidFill>
                  <a:srgbClr val="4472C4"/>
                </a:solidFill>
              </a:rPr>
              <a:t>$ </a:t>
            </a:r>
            <a:r>
              <a:rPr lang="en-GB" sz="1800" b="1" dirty="0" err="1">
                <a:solidFill>
                  <a:srgbClr val="4472C4"/>
                </a:solidFill>
              </a:rPr>
              <a:t>kubectl</a:t>
            </a:r>
            <a:r>
              <a:rPr lang="en-GB" sz="1800" b="1" dirty="0">
                <a:solidFill>
                  <a:srgbClr val="4472C4"/>
                </a:solidFill>
              </a:rPr>
              <a:t> get pods -n </a:t>
            </a:r>
            <a:r>
              <a:rPr lang="en-GB" sz="1800" b="1" dirty="0" err="1">
                <a:solidFill>
                  <a:srgbClr val="4472C4"/>
                </a:solidFill>
              </a:rPr>
              <a:t>kube</a:t>
            </a:r>
            <a:r>
              <a:rPr lang="en-GB" sz="1800" b="1" dirty="0">
                <a:solidFill>
                  <a:srgbClr val="4472C4"/>
                </a:solidFill>
              </a:rPr>
              <a:t>-system | grep "dashboard"</a:t>
            </a:r>
          </a:p>
          <a:p>
            <a:pPr marL="0" indent="0">
              <a:buNone/>
            </a:pPr>
            <a:r>
              <a:rPr lang="en-GB" sz="1800" dirty="0">
                <a:solidFill>
                  <a:schemeClr val="tx1"/>
                </a:solidFill>
              </a:rPr>
              <a:t>kubernetes-dashboard-cc4cc9f58-whmhv   1/1     Running   0          30d</a:t>
            </a:r>
          </a:p>
          <a:p>
            <a:pPr marL="0" indent="0">
              <a:buNone/>
            </a:pPr>
            <a:endParaRPr lang="en-GB" sz="1800" b="1" dirty="0">
              <a:solidFill>
                <a:srgbClr val="4472C4"/>
              </a:solidFill>
            </a:endParaRPr>
          </a:p>
          <a:p>
            <a:pPr marL="0" indent="0">
              <a:buNone/>
            </a:pPr>
            <a:r>
              <a:rPr lang="en-GB" sz="1800" b="1" dirty="0">
                <a:solidFill>
                  <a:srgbClr val="4472C4"/>
                </a:solidFill>
              </a:rPr>
              <a:t>$ </a:t>
            </a:r>
            <a:r>
              <a:rPr lang="en-GB" sz="1800" b="1" dirty="0" err="1">
                <a:solidFill>
                  <a:srgbClr val="4472C4"/>
                </a:solidFill>
              </a:rPr>
              <a:t>az</a:t>
            </a:r>
            <a:r>
              <a:rPr lang="en-GB" sz="1800" b="1" dirty="0">
                <a:solidFill>
                  <a:srgbClr val="4472C4"/>
                </a:solidFill>
              </a:rPr>
              <a:t> </a:t>
            </a:r>
            <a:r>
              <a:rPr lang="en-GB" sz="1800" b="1" dirty="0" err="1">
                <a:solidFill>
                  <a:srgbClr val="4472C4"/>
                </a:solidFill>
              </a:rPr>
              <a:t>aks</a:t>
            </a:r>
            <a:r>
              <a:rPr lang="en-GB" sz="1800" b="1" dirty="0">
                <a:solidFill>
                  <a:srgbClr val="4472C4"/>
                </a:solidFill>
              </a:rPr>
              <a:t> </a:t>
            </a:r>
            <a:r>
              <a:rPr lang="en-GB" sz="1800" b="1" dirty="0">
                <a:solidFill>
                  <a:schemeClr val="accent5">
                    <a:lumMod val="60000"/>
                    <a:lumOff val="40000"/>
                  </a:schemeClr>
                </a:solidFill>
              </a:rPr>
              <a:t>disable-addons -a </a:t>
            </a:r>
            <a:r>
              <a:rPr lang="en-GB" sz="1800" b="1" dirty="0" err="1">
                <a:solidFill>
                  <a:schemeClr val="accent5">
                    <a:lumMod val="60000"/>
                    <a:lumOff val="40000"/>
                  </a:schemeClr>
                </a:solidFill>
              </a:rPr>
              <a:t>kube</a:t>
            </a:r>
            <a:r>
              <a:rPr lang="en-GB" sz="1800" b="1" dirty="0">
                <a:solidFill>
                  <a:schemeClr val="accent5">
                    <a:lumMod val="60000"/>
                    <a:lumOff val="40000"/>
                  </a:schemeClr>
                </a:solidFill>
              </a:rPr>
              <a:t>-dashboard </a:t>
            </a:r>
            <a:r>
              <a:rPr lang="en-GB" sz="1800" b="1" dirty="0">
                <a:solidFill>
                  <a:srgbClr val="4472C4"/>
                </a:solidFill>
              </a:rPr>
              <a:t>-g k8s-demo -n k8s-demo-rbac</a:t>
            </a:r>
          </a:p>
          <a:p>
            <a:pPr marL="0" indent="0">
              <a:buNone/>
            </a:pPr>
            <a:endParaRPr lang="en-GB" sz="1800" b="1" dirty="0">
              <a:solidFill>
                <a:srgbClr val="4472C4"/>
              </a:solidFill>
            </a:endParaRPr>
          </a:p>
          <a:p>
            <a:pPr marL="0" indent="0">
              <a:buNone/>
            </a:pPr>
            <a:r>
              <a:rPr lang="en-GB" sz="1800" b="1" dirty="0">
                <a:solidFill>
                  <a:srgbClr val="4472C4"/>
                </a:solidFill>
              </a:rPr>
              <a:t>$ </a:t>
            </a:r>
            <a:r>
              <a:rPr lang="en-GB" sz="1800" b="1" dirty="0" err="1">
                <a:solidFill>
                  <a:srgbClr val="4472C4"/>
                </a:solidFill>
              </a:rPr>
              <a:t>kubectl</a:t>
            </a:r>
            <a:r>
              <a:rPr lang="en-GB" sz="1800" b="1" dirty="0">
                <a:solidFill>
                  <a:srgbClr val="4472C4"/>
                </a:solidFill>
              </a:rPr>
              <a:t> get pods -n </a:t>
            </a:r>
            <a:r>
              <a:rPr lang="en-GB" sz="1800" b="1" dirty="0" err="1">
                <a:solidFill>
                  <a:srgbClr val="4472C4"/>
                </a:solidFill>
              </a:rPr>
              <a:t>kube</a:t>
            </a:r>
            <a:r>
              <a:rPr lang="en-GB" sz="1800" b="1" dirty="0">
                <a:solidFill>
                  <a:srgbClr val="4472C4"/>
                </a:solidFill>
              </a:rPr>
              <a:t>-system | grep "dashboard"</a:t>
            </a:r>
          </a:p>
          <a:p>
            <a:pPr marL="0" indent="0">
              <a:buNone/>
            </a:pPr>
            <a:endParaRPr lang="en-GB" sz="1800" b="1" dirty="0">
              <a:solidFill>
                <a:srgbClr val="4472C4"/>
              </a:solidFill>
            </a:endParaRPr>
          </a:p>
          <a:p>
            <a:pPr marL="0" indent="0">
              <a:buNone/>
            </a:pPr>
            <a:endParaRPr lang="en-GB" dirty="0"/>
          </a:p>
        </p:txBody>
      </p:sp>
    </p:spTree>
    <p:extLst>
      <p:ext uri="{BB962C8B-B14F-4D97-AF65-F5344CB8AC3E}">
        <p14:creationId xmlns:p14="http://schemas.microsoft.com/office/powerpoint/2010/main" val="221631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400875" y="30129"/>
            <a:ext cx="10848422" cy="553998"/>
          </a:xfrm>
        </p:spPr>
        <p:txBody>
          <a:bodyPr>
            <a:normAutofit/>
          </a:bodyPr>
          <a:lstStyle/>
          <a:p>
            <a:r>
              <a:rPr lang="en-US" dirty="0"/>
              <a:t>Kubernetes Dashboard – less worse</a:t>
            </a:r>
          </a:p>
        </p:txBody>
      </p:sp>
      <p:sp>
        <p:nvSpPr>
          <p:cNvPr id="4" name="Content Placeholder 3">
            <a:extLst>
              <a:ext uri="{FF2B5EF4-FFF2-40B4-BE49-F238E27FC236}">
                <a16:creationId xmlns:a16="http://schemas.microsoft.com/office/drawing/2014/main" id="{E5EF0B5E-ED30-4FE1-845F-A4861FC921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FBE4ED-01A9-45AF-B37A-18D566CB3573}"/>
              </a:ext>
            </a:extLst>
          </p:cNvPr>
          <p:cNvPicPr>
            <a:picLocks noChangeAspect="1"/>
          </p:cNvPicPr>
          <p:nvPr/>
        </p:nvPicPr>
        <p:blipFill>
          <a:blip r:embed="rId3"/>
          <a:stretch>
            <a:fillRect/>
          </a:stretch>
        </p:blipFill>
        <p:spPr>
          <a:xfrm>
            <a:off x="0" y="1332411"/>
            <a:ext cx="6617899" cy="4042331"/>
          </a:xfrm>
          <a:prstGeom prst="rect">
            <a:avLst/>
          </a:prstGeom>
        </p:spPr>
      </p:pic>
      <p:pic>
        <p:nvPicPr>
          <p:cNvPr id="6" name="Picture 5">
            <a:extLst>
              <a:ext uri="{FF2B5EF4-FFF2-40B4-BE49-F238E27FC236}">
                <a16:creationId xmlns:a16="http://schemas.microsoft.com/office/drawing/2014/main" id="{E89DC465-A33C-471C-8D28-A98A66F794DB}"/>
              </a:ext>
            </a:extLst>
          </p:cNvPr>
          <p:cNvPicPr>
            <a:picLocks noChangeAspect="1"/>
          </p:cNvPicPr>
          <p:nvPr/>
        </p:nvPicPr>
        <p:blipFill>
          <a:blip r:embed="rId4"/>
          <a:stretch>
            <a:fillRect/>
          </a:stretch>
        </p:blipFill>
        <p:spPr>
          <a:xfrm>
            <a:off x="6650098" y="530522"/>
            <a:ext cx="5611290" cy="6220873"/>
          </a:xfrm>
          <a:prstGeom prst="rect">
            <a:avLst/>
          </a:prstGeom>
        </p:spPr>
      </p:pic>
    </p:spTree>
    <p:extLst>
      <p:ext uri="{BB962C8B-B14F-4D97-AF65-F5344CB8AC3E}">
        <p14:creationId xmlns:p14="http://schemas.microsoft.com/office/powerpoint/2010/main" val="427495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EFD3-9BB8-CE48-A8DC-5FAE0A85E3E1}"/>
              </a:ext>
            </a:extLst>
          </p:cNvPr>
          <p:cNvSpPr>
            <a:spLocks noGrp="1"/>
          </p:cNvSpPr>
          <p:nvPr>
            <p:ph type="title"/>
          </p:nvPr>
        </p:nvSpPr>
        <p:spPr>
          <a:xfrm>
            <a:off x="455995" y="620827"/>
            <a:ext cx="11306469" cy="403079"/>
          </a:xfrm>
        </p:spPr>
        <p:txBody>
          <a:bodyPr/>
          <a:lstStyle/>
          <a:p>
            <a:r>
              <a:rPr lang="en-US" dirty="0"/>
              <a:t>Advanced networking</a:t>
            </a:r>
          </a:p>
        </p:txBody>
      </p:sp>
      <p:sp>
        <p:nvSpPr>
          <p:cNvPr id="13" name="Text Placeholder 12">
            <a:extLst>
              <a:ext uri="{FF2B5EF4-FFF2-40B4-BE49-F238E27FC236}">
                <a16:creationId xmlns:a16="http://schemas.microsoft.com/office/drawing/2014/main" id="{7716F455-E71E-D544-B537-CF573A4BDBC3}"/>
              </a:ext>
            </a:extLst>
          </p:cNvPr>
          <p:cNvSpPr>
            <a:spLocks noGrp="1"/>
          </p:cNvSpPr>
          <p:nvPr>
            <p:ph type="body" sz="quarter" idx="13"/>
          </p:nvPr>
        </p:nvSpPr>
        <p:spPr>
          <a:xfrm>
            <a:off x="455995" y="2363774"/>
            <a:ext cx="5640005" cy="2736532"/>
          </a:xfrm>
        </p:spPr>
        <p:txBody>
          <a:bodyPr>
            <a:normAutofit/>
          </a:bodyPr>
          <a:lstStyle/>
          <a:p>
            <a:r>
              <a:rPr lang="en-GB"/>
              <a:t>Uses the Azure CNI</a:t>
            </a:r>
            <a:r>
              <a:rPr lang="en-GB" b="1"/>
              <a:t> </a:t>
            </a:r>
            <a:r>
              <a:rPr lang="en-GB"/>
              <a:t>(Container Networking Interface)</a:t>
            </a:r>
          </a:p>
          <a:p>
            <a:pPr lvl="1"/>
            <a:r>
              <a:rPr lang="en-GB">
                <a:solidFill>
                  <a:srgbClr val="0078D4"/>
                </a:solidFill>
                <a:latin typeface="Segoe UI Semibold" panose="020B0702040204020203" pitchFamily="34" charset="0"/>
              </a:rPr>
              <a:t>CNI</a:t>
            </a:r>
            <a:r>
              <a:rPr lang="en-GB"/>
              <a:t> is  a vendor-neutral protocol, used by container runtimes to make requests to Networking Providers </a:t>
            </a:r>
          </a:p>
          <a:p>
            <a:pPr lvl="1"/>
            <a:r>
              <a:rPr lang="en-GB">
                <a:solidFill>
                  <a:srgbClr val="0078D4"/>
                </a:solidFill>
                <a:latin typeface="Segoe UI Semibold" panose="020B0702040204020203" pitchFamily="34" charset="0"/>
              </a:rPr>
              <a:t>Azure</a:t>
            </a:r>
            <a:r>
              <a:rPr lang="en-GB" b="1"/>
              <a:t> </a:t>
            </a:r>
            <a:r>
              <a:rPr lang="en-GB">
                <a:solidFill>
                  <a:srgbClr val="0078D4"/>
                </a:solidFill>
                <a:latin typeface="Segoe UI Semibold" panose="020B0702040204020203" pitchFamily="34" charset="0"/>
              </a:rPr>
              <a:t>CNI</a:t>
            </a:r>
            <a:r>
              <a:rPr lang="en-GB" b="1"/>
              <a:t> </a:t>
            </a:r>
            <a:r>
              <a:rPr lang="en-GB"/>
              <a:t>is an implementation which allows you to integrate Kubernetes with your VNET</a:t>
            </a:r>
          </a:p>
          <a:p>
            <a:pPr marL="448193" lvl="1"/>
            <a:endParaRPr lang="en-GB"/>
          </a:p>
          <a:p>
            <a:r>
              <a:rPr lang="en-GB"/>
              <a:t>Advantages</a:t>
            </a:r>
          </a:p>
          <a:p>
            <a:pPr lvl="1"/>
            <a:r>
              <a:rPr lang="en-GB"/>
              <a:t>Single IP CIDR to manage</a:t>
            </a:r>
          </a:p>
          <a:p>
            <a:pPr lvl="1"/>
            <a:r>
              <a:rPr lang="en-GB"/>
              <a:t>Better Performance</a:t>
            </a:r>
          </a:p>
          <a:p>
            <a:pPr lvl="1"/>
            <a:r>
              <a:rPr lang="en-GB"/>
              <a:t>Peering and On-Premise connectivity is out of the box</a:t>
            </a:r>
          </a:p>
        </p:txBody>
      </p:sp>
      <p:sp>
        <p:nvSpPr>
          <p:cNvPr id="4" name="Footer Placeholder 3">
            <a:extLst>
              <a:ext uri="{FF2B5EF4-FFF2-40B4-BE49-F238E27FC236}">
                <a16:creationId xmlns:a16="http://schemas.microsoft.com/office/drawing/2014/main" id="{2C038D5D-2A49-0243-B19C-E6CB2B671760}"/>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 </a:t>
            </a:r>
          </a:p>
        </p:txBody>
      </p:sp>
      <p:sp>
        <p:nvSpPr>
          <p:cNvPr id="57" name="Rectangle 56">
            <a:extLst>
              <a:ext uri="{FF2B5EF4-FFF2-40B4-BE49-F238E27FC236}">
                <a16:creationId xmlns:a16="http://schemas.microsoft.com/office/drawing/2014/main" id="{242CC82D-683F-0F4C-B048-9C27F6187F0C}"/>
              </a:ext>
            </a:extLst>
          </p:cNvPr>
          <p:cNvSpPr/>
          <p:nvPr/>
        </p:nvSpPr>
        <p:spPr>
          <a:xfrm>
            <a:off x="6283465" y="2222291"/>
            <a:ext cx="594338" cy="256467"/>
          </a:xfrm>
          <a:prstGeom prst="rect">
            <a:avLst/>
          </a:prstGeom>
        </p:spPr>
        <p:txBody>
          <a:bodyPr wrap="non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78" b="0" i="0" u="none" strike="noStrike" kern="1200" cap="none" spc="0" normalizeH="0" baseline="0" noProof="0">
                <a:ln>
                  <a:noFill/>
                </a:ln>
                <a:solidFill>
                  <a:srgbClr val="0078D4"/>
                </a:solidFill>
                <a:effectLst/>
                <a:uLnTx/>
                <a:uFillTx/>
                <a:latin typeface="Segoe UI"/>
                <a:ea typeface="+mn-ea"/>
                <a:cs typeface="+mn-cs"/>
              </a:rPr>
              <a:t>Node1</a:t>
            </a: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F3477E52-0FC6-094C-A89A-F87F48595A3A}"/>
              </a:ext>
            </a:extLst>
          </p:cNvPr>
          <p:cNvGrpSpPr/>
          <p:nvPr/>
        </p:nvGrpSpPr>
        <p:grpSpPr>
          <a:xfrm>
            <a:off x="6369958" y="2520465"/>
            <a:ext cx="394411" cy="423106"/>
            <a:chOff x="3969118" y="2608329"/>
            <a:chExt cx="402320" cy="431590"/>
          </a:xfrm>
        </p:grpSpPr>
        <p:pic>
          <p:nvPicPr>
            <p:cNvPr id="59" name="Picture 58">
              <a:extLst>
                <a:ext uri="{FF2B5EF4-FFF2-40B4-BE49-F238E27FC236}">
                  <a16:creationId xmlns:a16="http://schemas.microsoft.com/office/drawing/2014/main" id="{6C52A514-5F6B-2944-8364-9F10195B9E0C}"/>
                </a:ext>
              </a:extLst>
            </p:cNvPr>
            <p:cNvPicPr>
              <a:picLocks noChangeAspect="1"/>
            </p:cNvPicPr>
            <p:nvPr/>
          </p:nvPicPr>
          <p:blipFill>
            <a:blip r:embed="rId3"/>
            <a:stretch>
              <a:fillRect/>
            </a:stretch>
          </p:blipFill>
          <p:spPr>
            <a:xfrm>
              <a:off x="4028353" y="2642469"/>
              <a:ext cx="295460" cy="224556"/>
            </a:xfrm>
            <a:prstGeom prst="rect">
              <a:avLst/>
            </a:prstGeom>
          </p:spPr>
        </p:pic>
        <p:sp>
          <p:nvSpPr>
            <p:cNvPr id="60" name="Rectangle 59">
              <a:extLst>
                <a:ext uri="{FF2B5EF4-FFF2-40B4-BE49-F238E27FC236}">
                  <a16:creationId xmlns:a16="http://schemas.microsoft.com/office/drawing/2014/main" id="{4E2A6EEB-0A27-1440-86DE-4E91117AFD49}"/>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BDDD1DAD-FF41-CB47-9287-CAE8F71C1809}"/>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grpSp>
        <p:nvGrpSpPr>
          <p:cNvPr id="62" name="Group 61">
            <a:extLst>
              <a:ext uri="{FF2B5EF4-FFF2-40B4-BE49-F238E27FC236}">
                <a16:creationId xmlns:a16="http://schemas.microsoft.com/office/drawing/2014/main" id="{4A9E904F-C0D9-EE41-9954-4583F5838F47}"/>
              </a:ext>
            </a:extLst>
          </p:cNvPr>
          <p:cNvGrpSpPr/>
          <p:nvPr/>
        </p:nvGrpSpPr>
        <p:grpSpPr>
          <a:xfrm>
            <a:off x="6845950" y="2518974"/>
            <a:ext cx="394411" cy="423106"/>
            <a:chOff x="3969118" y="2608329"/>
            <a:chExt cx="402320" cy="431590"/>
          </a:xfrm>
        </p:grpSpPr>
        <p:pic>
          <p:nvPicPr>
            <p:cNvPr id="63" name="Picture 62">
              <a:extLst>
                <a:ext uri="{FF2B5EF4-FFF2-40B4-BE49-F238E27FC236}">
                  <a16:creationId xmlns:a16="http://schemas.microsoft.com/office/drawing/2014/main" id="{B5337A01-0034-8342-B133-C3FDB73A36CC}"/>
                </a:ext>
              </a:extLst>
            </p:cNvPr>
            <p:cNvPicPr>
              <a:picLocks noChangeAspect="1"/>
            </p:cNvPicPr>
            <p:nvPr/>
          </p:nvPicPr>
          <p:blipFill>
            <a:blip r:embed="rId3"/>
            <a:stretch>
              <a:fillRect/>
            </a:stretch>
          </p:blipFill>
          <p:spPr>
            <a:xfrm>
              <a:off x="4028353" y="2642469"/>
              <a:ext cx="295460" cy="224556"/>
            </a:xfrm>
            <a:prstGeom prst="rect">
              <a:avLst/>
            </a:prstGeom>
          </p:spPr>
        </p:pic>
        <p:sp>
          <p:nvSpPr>
            <p:cNvPr id="64" name="Rectangle 63">
              <a:extLst>
                <a:ext uri="{FF2B5EF4-FFF2-40B4-BE49-F238E27FC236}">
                  <a16:creationId xmlns:a16="http://schemas.microsoft.com/office/drawing/2014/main" id="{FAA57DC1-0870-7640-9F09-B3CB5D361EC7}"/>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69E7E5BE-17C2-D840-80C4-5D7CBCCB94A7}"/>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grpSp>
        <p:nvGrpSpPr>
          <p:cNvPr id="66" name="Group 65">
            <a:extLst>
              <a:ext uri="{FF2B5EF4-FFF2-40B4-BE49-F238E27FC236}">
                <a16:creationId xmlns:a16="http://schemas.microsoft.com/office/drawing/2014/main" id="{F04F059C-1ADA-0743-91A5-00DA5AE45007}"/>
              </a:ext>
            </a:extLst>
          </p:cNvPr>
          <p:cNvGrpSpPr/>
          <p:nvPr/>
        </p:nvGrpSpPr>
        <p:grpSpPr>
          <a:xfrm>
            <a:off x="7321411" y="2518419"/>
            <a:ext cx="394411" cy="423106"/>
            <a:chOff x="3969118" y="2608329"/>
            <a:chExt cx="402320" cy="431590"/>
          </a:xfrm>
        </p:grpSpPr>
        <p:pic>
          <p:nvPicPr>
            <p:cNvPr id="67" name="Picture 66">
              <a:extLst>
                <a:ext uri="{FF2B5EF4-FFF2-40B4-BE49-F238E27FC236}">
                  <a16:creationId xmlns:a16="http://schemas.microsoft.com/office/drawing/2014/main" id="{026CB84D-182B-894B-A4B2-1D93F2C321BE}"/>
                </a:ext>
              </a:extLst>
            </p:cNvPr>
            <p:cNvPicPr>
              <a:picLocks noChangeAspect="1"/>
            </p:cNvPicPr>
            <p:nvPr/>
          </p:nvPicPr>
          <p:blipFill>
            <a:blip r:embed="rId3"/>
            <a:stretch>
              <a:fillRect/>
            </a:stretch>
          </p:blipFill>
          <p:spPr>
            <a:xfrm>
              <a:off x="4028353" y="2642469"/>
              <a:ext cx="295460" cy="224556"/>
            </a:xfrm>
            <a:prstGeom prst="rect">
              <a:avLst/>
            </a:prstGeom>
          </p:spPr>
        </p:pic>
        <p:sp>
          <p:nvSpPr>
            <p:cNvPr id="68" name="Rectangle 67">
              <a:extLst>
                <a:ext uri="{FF2B5EF4-FFF2-40B4-BE49-F238E27FC236}">
                  <a16:creationId xmlns:a16="http://schemas.microsoft.com/office/drawing/2014/main" id="{909D37AE-C66C-D54B-97F4-FE5BB0CD3000}"/>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6E6B6FAB-AD84-0E42-9070-8C0E45C29987}"/>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sp>
        <p:nvSpPr>
          <p:cNvPr id="70" name="Rectangle 69">
            <a:extLst>
              <a:ext uri="{FF2B5EF4-FFF2-40B4-BE49-F238E27FC236}">
                <a16:creationId xmlns:a16="http://schemas.microsoft.com/office/drawing/2014/main" id="{3FC97F0B-7461-764E-8E11-E1187D63710A}"/>
              </a:ext>
            </a:extLst>
          </p:cNvPr>
          <p:cNvSpPr/>
          <p:nvPr/>
        </p:nvSpPr>
        <p:spPr bwMode="auto">
          <a:xfrm>
            <a:off x="8061520" y="2946628"/>
            <a:ext cx="394411" cy="829016"/>
          </a:xfrm>
          <a:prstGeom prst="rect">
            <a:avLst/>
          </a:prstGeom>
          <a:solidFill>
            <a:schemeClr val="accent1">
              <a:lumMod val="75000"/>
            </a:schemeClr>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E6E6E6"/>
                </a:solidFill>
                <a:effectLst/>
                <a:uLnTx/>
                <a:uFillTx/>
                <a:latin typeface="Segoe UI"/>
                <a:ea typeface="+mn-ea"/>
                <a:cs typeface="+mn-cs"/>
              </a:rPr>
              <a:t>Azure CNI</a:t>
            </a:r>
          </a:p>
        </p:txBody>
      </p:sp>
      <p:sp>
        <p:nvSpPr>
          <p:cNvPr id="71" name="Rectangle 70">
            <a:extLst>
              <a:ext uri="{FF2B5EF4-FFF2-40B4-BE49-F238E27FC236}">
                <a16:creationId xmlns:a16="http://schemas.microsoft.com/office/drawing/2014/main" id="{A1EC39BB-8C8B-6546-BADE-846A7235BFB1}"/>
              </a:ext>
            </a:extLst>
          </p:cNvPr>
          <p:cNvSpPr/>
          <p:nvPr/>
        </p:nvSpPr>
        <p:spPr bwMode="auto">
          <a:xfrm>
            <a:off x="6428028" y="3233846"/>
            <a:ext cx="1241105" cy="256467"/>
          </a:xfrm>
          <a:prstGeom prst="rect">
            <a:avLst/>
          </a:prstGeom>
          <a:solidFill>
            <a:schemeClr val="accent2">
              <a:lumMod val="50000"/>
              <a:lumOff val="50000"/>
            </a:schemeClr>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E6E6E6"/>
                </a:solidFill>
                <a:effectLst/>
                <a:uLnTx/>
                <a:uFillTx/>
                <a:latin typeface="Segoe UI"/>
                <a:ea typeface="+mn-ea"/>
                <a:cs typeface="+mn-cs"/>
              </a:rPr>
              <a:t>Bridge</a:t>
            </a:r>
          </a:p>
        </p:txBody>
      </p:sp>
      <p:cxnSp>
        <p:nvCxnSpPr>
          <p:cNvPr id="72" name="Straight Arrow Connector 71">
            <a:extLst>
              <a:ext uri="{FF2B5EF4-FFF2-40B4-BE49-F238E27FC236}">
                <a16:creationId xmlns:a16="http://schemas.microsoft.com/office/drawing/2014/main" id="{FED437AB-AC69-6D4B-8BAD-37B5A613B1E3}"/>
              </a:ext>
            </a:extLst>
          </p:cNvPr>
          <p:cNvCxnSpPr>
            <a:cxnSpLocks/>
            <a:stCxn id="70" idx="1"/>
            <a:endCxn id="71" idx="3"/>
          </p:cNvCxnSpPr>
          <p:nvPr/>
        </p:nvCxnSpPr>
        <p:spPr>
          <a:xfrm flipH="1">
            <a:off x="7669134" y="3361136"/>
            <a:ext cx="392387" cy="94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EAC18BA-BAA9-9548-981B-26689CFA180F}"/>
              </a:ext>
            </a:extLst>
          </p:cNvPr>
          <p:cNvCxnSpPr>
            <a:cxnSpLocks/>
            <a:stCxn id="71" idx="0"/>
          </p:cNvCxnSpPr>
          <p:nvPr/>
        </p:nvCxnSpPr>
        <p:spPr>
          <a:xfrm flipH="1" flipV="1">
            <a:off x="7042891" y="2915382"/>
            <a:ext cx="5690" cy="318464"/>
          </a:xfrm>
          <a:prstGeom prst="straightConnector1">
            <a:avLst/>
          </a:prstGeom>
          <a:ln>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72D8172-4C93-C94A-87FE-986E08E45A5B}"/>
              </a:ext>
            </a:extLst>
          </p:cNvPr>
          <p:cNvCxnSpPr>
            <a:cxnSpLocks/>
          </p:cNvCxnSpPr>
          <p:nvPr/>
        </p:nvCxnSpPr>
        <p:spPr>
          <a:xfrm flipH="1" flipV="1">
            <a:off x="7503554" y="2915382"/>
            <a:ext cx="5690" cy="318464"/>
          </a:xfrm>
          <a:prstGeom prst="straightConnector1">
            <a:avLst/>
          </a:prstGeom>
          <a:ln>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B2E2FDC-4A0E-3844-A219-3059DB45DF5D}"/>
              </a:ext>
            </a:extLst>
          </p:cNvPr>
          <p:cNvCxnSpPr>
            <a:cxnSpLocks/>
          </p:cNvCxnSpPr>
          <p:nvPr/>
        </p:nvCxnSpPr>
        <p:spPr>
          <a:xfrm flipH="1" flipV="1">
            <a:off x="6570009" y="2915382"/>
            <a:ext cx="5690" cy="318464"/>
          </a:xfrm>
          <a:prstGeom prst="straightConnector1">
            <a:avLst/>
          </a:prstGeom>
          <a:ln>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1A82B90-094B-4E4D-83F4-DD4AE5938773}"/>
              </a:ext>
            </a:extLst>
          </p:cNvPr>
          <p:cNvCxnSpPr>
            <a:cxnSpLocks/>
            <a:endCxn id="71" idx="2"/>
          </p:cNvCxnSpPr>
          <p:nvPr/>
        </p:nvCxnSpPr>
        <p:spPr>
          <a:xfrm flipH="1" flipV="1">
            <a:off x="7048581" y="3490314"/>
            <a:ext cx="5690" cy="755088"/>
          </a:xfrm>
          <a:prstGeom prst="straightConnector1">
            <a:avLst/>
          </a:prstGeom>
          <a:ln w="127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D4BA9113-F574-AD4A-B0FC-EDFF2C55023A}"/>
              </a:ext>
            </a:extLst>
          </p:cNvPr>
          <p:cNvGrpSpPr/>
          <p:nvPr/>
        </p:nvGrpSpPr>
        <p:grpSpPr>
          <a:xfrm>
            <a:off x="6254251" y="4239042"/>
            <a:ext cx="5126174" cy="650016"/>
            <a:chOff x="6379661" y="4323547"/>
            <a:chExt cx="5228964" cy="663050"/>
          </a:xfrm>
        </p:grpSpPr>
        <p:sp>
          <p:nvSpPr>
            <p:cNvPr id="78" name="Rectangle: Rounded Corners 131">
              <a:extLst>
                <a:ext uri="{FF2B5EF4-FFF2-40B4-BE49-F238E27FC236}">
                  <a16:creationId xmlns:a16="http://schemas.microsoft.com/office/drawing/2014/main" id="{A4DA8310-EA0E-574B-896B-112715CA2B23}"/>
                </a:ext>
              </a:extLst>
            </p:cNvPr>
            <p:cNvSpPr/>
            <p:nvPr/>
          </p:nvSpPr>
          <p:spPr bwMode="auto">
            <a:xfrm>
              <a:off x="6379661" y="4323547"/>
              <a:ext cx="5228964" cy="663050"/>
            </a:xfrm>
            <a:prstGeom prst="roundRect">
              <a:avLst/>
            </a:prstGeom>
            <a:solidFill>
              <a:schemeClr val="accent2">
                <a:lumMod val="10000"/>
                <a:lumOff val="90000"/>
              </a:schemeClr>
            </a:solidFill>
            <a:ln w="19050">
              <a:solidFill>
                <a:schemeClr val="accent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srgbClr val="1A1A1A"/>
                  </a:solidFill>
                  <a:effectLst/>
                  <a:uLnTx/>
                  <a:uFillTx/>
                  <a:latin typeface="Segoe UI"/>
                  <a:ea typeface="+mn-ea"/>
                  <a:cs typeface="+mn-cs"/>
                </a:rPr>
                <a:t>Customer Managed Azure </a:t>
              </a:r>
              <a:r>
                <a:rPr kumimoji="0" lang="en-US" sz="1176" b="1" i="0" u="none" strike="noStrike" kern="1200" cap="none" spc="0" normalizeH="0" baseline="0" noProof="0" err="1">
                  <a:ln>
                    <a:noFill/>
                  </a:ln>
                  <a:solidFill>
                    <a:srgbClr val="1A1A1A"/>
                  </a:solidFill>
                  <a:effectLst/>
                  <a:uLnTx/>
                  <a:uFillTx/>
                  <a:latin typeface="Segoe UI"/>
                  <a:ea typeface="+mn-ea"/>
                  <a:cs typeface="+mn-cs"/>
                </a:rPr>
                <a:t>VNet</a:t>
              </a:r>
              <a:endParaRPr kumimoji="0" lang="en-US" sz="1176" b="1" i="0" u="none" strike="noStrike" kern="1200" cap="none" spc="0" normalizeH="0" baseline="0" noProof="0">
                <a:ln>
                  <a:noFill/>
                </a:ln>
                <a:solidFill>
                  <a:srgbClr val="1A1A1A"/>
                </a:solidFill>
                <a:effectLst/>
                <a:uLnTx/>
                <a:uFillTx/>
                <a:latin typeface="Segoe UI"/>
                <a:ea typeface="+mn-ea"/>
                <a:cs typeface="+mn-cs"/>
              </a:endParaRPr>
            </a:p>
          </p:txBody>
        </p:sp>
        <p:pic>
          <p:nvPicPr>
            <p:cNvPr id="79" name="Picture 78">
              <a:extLst>
                <a:ext uri="{FF2B5EF4-FFF2-40B4-BE49-F238E27FC236}">
                  <a16:creationId xmlns:a16="http://schemas.microsoft.com/office/drawing/2014/main" id="{7DF8EC11-04A9-5442-B4B6-09CE8042D082}"/>
                </a:ext>
              </a:extLst>
            </p:cNvPr>
            <p:cNvPicPr>
              <a:picLocks noChangeAspect="1"/>
            </p:cNvPicPr>
            <p:nvPr/>
          </p:nvPicPr>
          <p:blipFill>
            <a:blip r:embed="rId4"/>
            <a:stretch>
              <a:fillRect/>
            </a:stretch>
          </p:blipFill>
          <p:spPr>
            <a:xfrm>
              <a:off x="8699287" y="4374779"/>
              <a:ext cx="589711" cy="343615"/>
            </a:xfrm>
            <a:prstGeom prst="rect">
              <a:avLst/>
            </a:prstGeom>
          </p:spPr>
        </p:pic>
      </p:grpSp>
      <p:sp>
        <p:nvSpPr>
          <p:cNvPr id="80" name="Rectangle 79">
            <a:extLst>
              <a:ext uri="{FF2B5EF4-FFF2-40B4-BE49-F238E27FC236}">
                <a16:creationId xmlns:a16="http://schemas.microsoft.com/office/drawing/2014/main" id="{30AE6936-1393-C54D-A198-8469D02F0F4C}"/>
              </a:ext>
            </a:extLst>
          </p:cNvPr>
          <p:cNvSpPr/>
          <p:nvPr/>
        </p:nvSpPr>
        <p:spPr>
          <a:xfrm>
            <a:off x="8970399" y="2219112"/>
            <a:ext cx="594338" cy="256467"/>
          </a:xfrm>
          <a:prstGeom prst="rect">
            <a:avLst/>
          </a:prstGeom>
        </p:spPr>
        <p:txBody>
          <a:bodyPr wrap="non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78" b="0" i="0" u="none" strike="noStrike" kern="1200" cap="none" spc="0" normalizeH="0" baseline="0" noProof="0">
                <a:ln>
                  <a:noFill/>
                </a:ln>
                <a:solidFill>
                  <a:srgbClr val="0078D4"/>
                </a:solidFill>
                <a:effectLst/>
                <a:uLnTx/>
                <a:uFillTx/>
                <a:latin typeface="Segoe UI"/>
                <a:ea typeface="+mn-ea"/>
                <a:cs typeface="+mn-cs"/>
              </a:rPr>
              <a:t>Node2</a:t>
            </a: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99A0A7-D672-6646-940D-A81ED464C2D1}"/>
              </a:ext>
            </a:extLst>
          </p:cNvPr>
          <p:cNvGrpSpPr/>
          <p:nvPr/>
        </p:nvGrpSpPr>
        <p:grpSpPr>
          <a:xfrm>
            <a:off x="9056892" y="2517286"/>
            <a:ext cx="394411" cy="423106"/>
            <a:chOff x="3969118" y="2608329"/>
            <a:chExt cx="402320" cy="431590"/>
          </a:xfrm>
        </p:grpSpPr>
        <p:pic>
          <p:nvPicPr>
            <p:cNvPr id="82" name="Picture 81">
              <a:extLst>
                <a:ext uri="{FF2B5EF4-FFF2-40B4-BE49-F238E27FC236}">
                  <a16:creationId xmlns:a16="http://schemas.microsoft.com/office/drawing/2014/main" id="{250CAD8A-52F6-9D4D-A93E-83D4B95CB420}"/>
                </a:ext>
              </a:extLst>
            </p:cNvPr>
            <p:cNvPicPr>
              <a:picLocks noChangeAspect="1"/>
            </p:cNvPicPr>
            <p:nvPr/>
          </p:nvPicPr>
          <p:blipFill>
            <a:blip r:embed="rId3"/>
            <a:stretch>
              <a:fillRect/>
            </a:stretch>
          </p:blipFill>
          <p:spPr>
            <a:xfrm>
              <a:off x="4028353" y="2642469"/>
              <a:ext cx="295460" cy="224556"/>
            </a:xfrm>
            <a:prstGeom prst="rect">
              <a:avLst/>
            </a:prstGeom>
          </p:spPr>
        </p:pic>
        <p:sp>
          <p:nvSpPr>
            <p:cNvPr id="83" name="Rectangle 82">
              <a:extLst>
                <a:ext uri="{FF2B5EF4-FFF2-40B4-BE49-F238E27FC236}">
                  <a16:creationId xmlns:a16="http://schemas.microsoft.com/office/drawing/2014/main" id="{BA1BE58D-7DC8-FC40-940F-DE7261BD1D2F}"/>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24B63FAA-EBE0-2F47-94E9-4ADD412E10BB}"/>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grpSp>
        <p:nvGrpSpPr>
          <p:cNvPr id="85" name="Group 84">
            <a:extLst>
              <a:ext uri="{FF2B5EF4-FFF2-40B4-BE49-F238E27FC236}">
                <a16:creationId xmlns:a16="http://schemas.microsoft.com/office/drawing/2014/main" id="{A4AACC87-9146-4043-A5B7-EA2D45B69EFC}"/>
              </a:ext>
            </a:extLst>
          </p:cNvPr>
          <p:cNvGrpSpPr/>
          <p:nvPr/>
        </p:nvGrpSpPr>
        <p:grpSpPr>
          <a:xfrm>
            <a:off x="9532884" y="2515795"/>
            <a:ext cx="394411" cy="423106"/>
            <a:chOff x="3969118" y="2608329"/>
            <a:chExt cx="402320" cy="431590"/>
          </a:xfrm>
        </p:grpSpPr>
        <p:pic>
          <p:nvPicPr>
            <p:cNvPr id="86" name="Picture 85">
              <a:extLst>
                <a:ext uri="{FF2B5EF4-FFF2-40B4-BE49-F238E27FC236}">
                  <a16:creationId xmlns:a16="http://schemas.microsoft.com/office/drawing/2014/main" id="{BF28854C-1951-0B48-B144-1FD923FC33BF}"/>
                </a:ext>
              </a:extLst>
            </p:cNvPr>
            <p:cNvPicPr>
              <a:picLocks noChangeAspect="1"/>
            </p:cNvPicPr>
            <p:nvPr/>
          </p:nvPicPr>
          <p:blipFill>
            <a:blip r:embed="rId3"/>
            <a:stretch>
              <a:fillRect/>
            </a:stretch>
          </p:blipFill>
          <p:spPr>
            <a:xfrm>
              <a:off x="4028353" y="2642469"/>
              <a:ext cx="295460" cy="224556"/>
            </a:xfrm>
            <a:prstGeom prst="rect">
              <a:avLst/>
            </a:prstGeom>
          </p:spPr>
        </p:pic>
        <p:sp>
          <p:nvSpPr>
            <p:cNvPr id="87" name="Rectangle 86">
              <a:extLst>
                <a:ext uri="{FF2B5EF4-FFF2-40B4-BE49-F238E27FC236}">
                  <a16:creationId xmlns:a16="http://schemas.microsoft.com/office/drawing/2014/main" id="{EE127953-CCB6-6047-8AC5-94D1DF7E471A}"/>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9301C1D2-938F-3B47-97A0-A45C7D49A8A8}"/>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grpSp>
        <p:nvGrpSpPr>
          <p:cNvPr id="89" name="Group 88">
            <a:extLst>
              <a:ext uri="{FF2B5EF4-FFF2-40B4-BE49-F238E27FC236}">
                <a16:creationId xmlns:a16="http://schemas.microsoft.com/office/drawing/2014/main" id="{E97FABDA-C554-3E46-9AE4-C08623E5D3F8}"/>
              </a:ext>
            </a:extLst>
          </p:cNvPr>
          <p:cNvGrpSpPr/>
          <p:nvPr/>
        </p:nvGrpSpPr>
        <p:grpSpPr>
          <a:xfrm>
            <a:off x="10008345" y="2515240"/>
            <a:ext cx="394411" cy="423106"/>
            <a:chOff x="3969118" y="2608329"/>
            <a:chExt cx="402320" cy="431590"/>
          </a:xfrm>
        </p:grpSpPr>
        <p:pic>
          <p:nvPicPr>
            <p:cNvPr id="90" name="Picture 89">
              <a:extLst>
                <a:ext uri="{FF2B5EF4-FFF2-40B4-BE49-F238E27FC236}">
                  <a16:creationId xmlns:a16="http://schemas.microsoft.com/office/drawing/2014/main" id="{A5FB403C-E21C-AE42-AB97-E850EC752B52}"/>
                </a:ext>
              </a:extLst>
            </p:cNvPr>
            <p:cNvPicPr>
              <a:picLocks noChangeAspect="1"/>
            </p:cNvPicPr>
            <p:nvPr/>
          </p:nvPicPr>
          <p:blipFill>
            <a:blip r:embed="rId3"/>
            <a:stretch>
              <a:fillRect/>
            </a:stretch>
          </p:blipFill>
          <p:spPr>
            <a:xfrm>
              <a:off x="4028353" y="2642469"/>
              <a:ext cx="295460" cy="224556"/>
            </a:xfrm>
            <a:prstGeom prst="rect">
              <a:avLst/>
            </a:prstGeom>
          </p:spPr>
        </p:pic>
        <p:sp>
          <p:nvSpPr>
            <p:cNvPr id="91" name="Rectangle 90">
              <a:extLst>
                <a:ext uri="{FF2B5EF4-FFF2-40B4-BE49-F238E27FC236}">
                  <a16:creationId xmlns:a16="http://schemas.microsoft.com/office/drawing/2014/main" id="{E877FD23-D9E0-1D42-B7C5-EC104A7EB858}"/>
                </a:ext>
              </a:extLst>
            </p:cNvPr>
            <p:cNvSpPr/>
            <p:nvPr/>
          </p:nvSpPr>
          <p:spPr bwMode="auto">
            <a:xfrm>
              <a:off x="3969118" y="2608329"/>
              <a:ext cx="402320" cy="390525"/>
            </a:xfrm>
            <a:prstGeom prst="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82" b="0" i="0" u="none" strike="noStrike" kern="1200" cap="none" spc="0" normalizeH="0" baseline="0" noProof="0">
                <a:ln>
                  <a:noFill/>
                </a:ln>
                <a:solidFill>
                  <a:srgbClr val="0078D4"/>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01E17DC3-3972-BB40-917F-068E8E51D5A3}"/>
                </a:ext>
              </a:extLst>
            </p:cNvPr>
            <p:cNvSpPr/>
            <p:nvPr/>
          </p:nvSpPr>
          <p:spPr>
            <a:xfrm>
              <a:off x="3980984" y="2822641"/>
              <a:ext cx="378046" cy="217278"/>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Pod</a:t>
              </a:r>
            </a:p>
          </p:txBody>
        </p:sp>
      </p:grpSp>
      <p:sp>
        <p:nvSpPr>
          <p:cNvPr id="93" name="Rectangle 92">
            <a:extLst>
              <a:ext uri="{FF2B5EF4-FFF2-40B4-BE49-F238E27FC236}">
                <a16:creationId xmlns:a16="http://schemas.microsoft.com/office/drawing/2014/main" id="{1143D880-35C5-1E4D-815C-AADA562B42E6}"/>
              </a:ext>
            </a:extLst>
          </p:cNvPr>
          <p:cNvSpPr/>
          <p:nvPr/>
        </p:nvSpPr>
        <p:spPr bwMode="auto">
          <a:xfrm>
            <a:off x="10748455" y="2943449"/>
            <a:ext cx="394411" cy="829016"/>
          </a:xfrm>
          <a:prstGeom prst="rect">
            <a:avLst/>
          </a:prstGeom>
          <a:solidFill>
            <a:schemeClr val="accent1">
              <a:lumMod val="75000"/>
            </a:schemeClr>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E6E6E6"/>
                </a:solidFill>
                <a:effectLst/>
                <a:uLnTx/>
                <a:uFillTx/>
                <a:latin typeface="Segoe UI"/>
                <a:ea typeface="+mn-ea"/>
                <a:cs typeface="+mn-cs"/>
              </a:rPr>
              <a:t>Azure CNI</a:t>
            </a:r>
          </a:p>
        </p:txBody>
      </p:sp>
      <p:sp>
        <p:nvSpPr>
          <p:cNvPr id="94" name="Rectangle 93">
            <a:extLst>
              <a:ext uri="{FF2B5EF4-FFF2-40B4-BE49-F238E27FC236}">
                <a16:creationId xmlns:a16="http://schemas.microsoft.com/office/drawing/2014/main" id="{9353FDF0-5DC5-8D4C-890A-3ED8907BB59A}"/>
              </a:ext>
            </a:extLst>
          </p:cNvPr>
          <p:cNvSpPr/>
          <p:nvPr/>
        </p:nvSpPr>
        <p:spPr bwMode="auto">
          <a:xfrm>
            <a:off x="9114963" y="3230667"/>
            <a:ext cx="1241105" cy="256467"/>
          </a:xfrm>
          <a:prstGeom prst="rect">
            <a:avLst/>
          </a:prstGeom>
          <a:solidFill>
            <a:schemeClr val="accent2">
              <a:lumMod val="50000"/>
              <a:lumOff val="50000"/>
            </a:schemeClr>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E6E6E6"/>
                </a:solidFill>
                <a:effectLst/>
                <a:uLnTx/>
                <a:uFillTx/>
                <a:latin typeface="Segoe UI"/>
                <a:ea typeface="+mn-ea"/>
                <a:cs typeface="+mn-cs"/>
              </a:rPr>
              <a:t>Bridge</a:t>
            </a:r>
          </a:p>
        </p:txBody>
      </p:sp>
      <p:cxnSp>
        <p:nvCxnSpPr>
          <p:cNvPr id="95" name="Straight Arrow Connector 94">
            <a:extLst>
              <a:ext uri="{FF2B5EF4-FFF2-40B4-BE49-F238E27FC236}">
                <a16:creationId xmlns:a16="http://schemas.microsoft.com/office/drawing/2014/main" id="{5944B19C-DD8C-F44E-868F-F910C7BC79C4}"/>
              </a:ext>
            </a:extLst>
          </p:cNvPr>
          <p:cNvCxnSpPr>
            <a:cxnSpLocks/>
            <a:stCxn id="93" idx="1"/>
            <a:endCxn id="94" idx="3"/>
          </p:cNvCxnSpPr>
          <p:nvPr/>
        </p:nvCxnSpPr>
        <p:spPr>
          <a:xfrm flipH="1">
            <a:off x="10356068" y="3357957"/>
            <a:ext cx="392387" cy="94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B78BF0C-24C7-2745-9E36-AA3743131E2D}"/>
              </a:ext>
            </a:extLst>
          </p:cNvPr>
          <p:cNvCxnSpPr>
            <a:cxnSpLocks/>
            <a:stCxn id="94" idx="0"/>
          </p:cNvCxnSpPr>
          <p:nvPr/>
        </p:nvCxnSpPr>
        <p:spPr>
          <a:xfrm flipH="1" flipV="1">
            <a:off x="9729825" y="2912203"/>
            <a:ext cx="5690" cy="318464"/>
          </a:xfrm>
          <a:prstGeom prst="straightConnector1">
            <a:avLst/>
          </a:prstGeom>
          <a:ln>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91E888E-F220-FE4F-829B-3C6769CD441D}"/>
              </a:ext>
            </a:extLst>
          </p:cNvPr>
          <p:cNvCxnSpPr>
            <a:cxnSpLocks/>
          </p:cNvCxnSpPr>
          <p:nvPr/>
        </p:nvCxnSpPr>
        <p:spPr>
          <a:xfrm flipH="1" flipV="1">
            <a:off x="10190488" y="2912203"/>
            <a:ext cx="5690" cy="318464"/>
          </a:xfrm>
          <a:prstGeom prst="straightConnector1">
            <a:avLst/>
          </a:prstGeom>
          <a:ln>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7A9E4C3-FF46-7546-A37A-70804D101FD4}"/>
              </a:ext>
            </a:extLst>
          </p:cNvPr>
          <p:cNvCxnSpPr>
            <a:cxnSpLocks/>
          </p:cNvCxnSpPr>
          <p:nvPr/>
        </p:nvCxnSpPr>
        <p:spPr>
          <a:xfrm flipH="1" flipV="1">
            <a:off x="9256943" y="2912203"/>
            <a:ext cx="5690" cy="318464"/>
          </a:xfrm>
          <a:prstGeom prst="straightConnector1">
            <a:avLst/>
          </a:prstGeom>
          <a:ln>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206849F-442E-8B43-A776-4D6289B47776}"/>
              </a:ext>
            </a:extLst>
          </p:cNvPr>
          <p:cNvCxnSpPr>
            <a:cxnSpLocks/>
            <a:endCxn id="94" idx="2"/>
          </p:cNvCxnSpPr>
          <p:nvPr/>
        </p:nvCxnSpPr>
        <p:spPr>
          <a:xfrm flipH="1" flipV="1">
            <a:off x="9735515" y="3487135"/>
            <a:ext cx="5690" cy="755088"/>
          </a:xfrm>
          <a:prstGeom prst="straightConnector1">
            <a:avLst/>
          </a:prstGeom>
          <a:ln w="127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4CB2AB0A-269B-6041-9813-8F3804792CF6}"/>
              </a:ext>
            </a:extLst>
          </p:cNvPr>
          <p:cNvSpPr/>
          <p:nvPr/>
        </p:nvSpPr>
        <p:spPr>
          <a:xfrm>
            <a:off x="6242189" y="4588550"/>
            <a:ext cx="1149075" cy="271554"/>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a:ln>
                  <a:noFill/>
                </a:ln>
                <a:solidFill>
                  <a:srgbClr val="1A1A1A"/>
                </a:solidFill>
                <a:effectLst/>
                <a:uLnTx/>
                <a:uFillTx/>
                <a:latin typeface="Segoe UI"/>
                <a:ea typeface="+mn-ea"/>
                <a:cs typeface="+mn-cs"/>
              </a:rPr>
              <a:t>172.19.0.0/16</a:t>
            </a:r>
            <a:endParaRPr kumimoji="0" lang="sv-SE" sz="1176"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Rounded Corners 68">
            <a:extLst>
              <a:ext uri="{FF2B5EF4-FFF2-40B4-BE49-F238E27FC236}">
                <a16:creationId xmlns:a16="http://schemas.microsoft.com/office/drawing/2014/main" id="{C667F6E6-32FE-144D-9C05-677CF6B72B84}"/>
              </a:ext>
            </a:extLst>
          </p:cNvPr>
          <p:cNvSpPr/>
          <p:nvPr/>
        </p:nvSpPr>
        <p:spPr bwMode="auto">
          <a:xfrm>
            <a:off x="6269993" y="2195135"/>
            <a:ext cx="2411328" cy="1792575"/>
          </a:xfrm>
          <a:prstGeom prst="round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2" name="Rectangle: Rounded Corners 138">
            <a:extLst>
              <a:ext uri="{FF2B5EF4-FFF2-40B4-BE49-F238E27FC236}">
                <a16:creationId xmlns:a16="http://schemas.microsoft.com/office/drawing/2014/main" id="{C77C67FD-A4BC-0F47-9F0F-37DD3A5CEFDB}"/>
              </a:ext>
            </a:extLst>
          </p:cNvPr>
          <p:cNvSpPr/>
          <p:nvPr/>
        </p:nvSpPr>
        <p:spPr bwMode="auto">
          <a:xfrm>
            <a:off x="8956927" y="2191955"/>
            <a:ext cx="2411328" cy="1792575"/>
          </a:xfrm>
          <a:prstGeom prst="roundRect">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43064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0" grpId="0" animBg="1"/>
      <p:bldP spid="71" grpId="0" animBg="1"/>
      <p:bldP spid="80" grpId="0"/>
      <p:bldP spid="93" grpId="0" animBg="1"/>
      <p:bldP spid="94" grpId="0" animBg="1"/>
      <p:bldP spid="100" grpId="0"/>
      <p:bldP spid="101" grpId="0" animBg="1"/>
      <p:bldP spid="10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5995" y="620827"/>
            <a:ext cx="9796864" cy="402302"/>
          </a:xfrm>
        </p:spPr>
        <p:txBody>
          <a:bodyPr wrap="square">
            <a:spAutoFit/>
          </a:bodyPr>
          <a:lstStyle/>
          <a:p>
            <a:r>
              <a:rPr lang="en-US"/>
              <a:t>Networking</a:t>
            </a:r>
          </a:p>
        </p:txBody>
      </p:sp>
      <p:sp>
        <p:nvSpPr>
          <p:cNvPr id="72" name="Rectangle 71">
            <a:extLst>
              <a:ext uri="{FF2B5EF4-FFF2-40B4-BE49-F238E27FC236}">
                <a16:creationId xmlns:a16="http://schemas.microsoft.com/office/drawing/2014/main" id="{D320A34E-B0E7-4621-BE27-A9DD756290DB}"/>
              </a:ext>
            </a:extLst>
          </p:cNvPr>
          <p:cNvSpPr/>
          <p:nvPr/>
        </p:nvSpPr>
        <p:spPr>
          <a:xfrm>
            <a:off x="455995" y="974458"/>
            <a:ext cx="11426970" cy="693970"/>
          </a:xfrm>
          <a:prstGeom prst="rect">
            <a:avLst/>
          </a:prstGeom>
        </p:spPr>
        <p:txBody>
          <a:bodyPr wrap="square" lIns="0">
            <a:spAutoFit/>
          </a:bodyPr>
          <a:lstStyle/>
          <a:p>
            <a:pPr>
              <a:tabLst>
                <a:tab pos="456908" algn="l"/>
              </a:tabLst>
            </a:pPr>
            <a:r>
              <a:rPr lang="en-US" sz="1961">
                <a:latin typeface="Segoe UI" panose="020B0502040204020203" pitchFamily="34" charset="0"/>
                <a:ea typeface="Malgun Gothic" panose="020B0503020000020004" pitchFamily="34" charset="-127"/>
                <a:cs typeface="Times New Roman" panose="02020603050405020304" pitchFamily="18" charset="0"/>
              </a:rPr>
              <a:t>Secure your Kubernetes workloads with </a:t>
            </a:r>
            <a:r>
              <a:rPr lang="en-US" sz="1961" u="sng">
                <a:solidFill>
                  <a:srgbClr val="4472C4"/>
                </a:solidFill>
                <a:latin typeface="Segoe UI" panose="020B0502040204020203" pitchFamily="34" charset="0"/>
                <a:ea typeface="Malgun Gothic" panose="020B0503020000020004" pitchFamily="34" charset="-127"/>
                <a:cs typeface="Times New Roman" panose="02020603050405020304" pitchFamily="18" charset="0"/>
                <a:hlinkClick r:id="rId2"/>
              </a:rPr>
              <a:t>virtual network</a:t>
            </a:r>
            <a:r>
              <a:rPr lang="en-US" sz="1961" u="sng">
                <a:solidFill>
                  <a:srgbClr val="4472C4"/>
                </a:solidFill>
                <a:latin typeface="Segoe UI" panose="020B0502040204020203" pitchFamily="34" charset="0"/>
                <a:ea typeface="Malgun Gothic" panose="020B0503020000020004" pitchFamily="34" charset="-127"/>
                <a:cs typeface="Times New Roman" panose="02020603050405020304" pitchFamily="18" charset="0"/>
              </a:rPr>
              <a:t> </a:t>
            </a:r>
            <a:r>
              <a:rPr lang="en-US" sz="1961">
                <a:latin typeface="Segoe UI" panose="020B0502040204020203" pitchFamily="34" charset="0"/>
                <a:ea typeface="Calibri" panose="020F0502020204030204" pitchFamily="34" charset="0"/>
                <a:cs typeface="Times New Roman" panose="02020603050405020304" pitchFamily="18" charset="0"/>
              </a:rPr>
              <a:t>and policy-driven communication paths between resources </a:t>
            </a:r>
          </a:p>
        </p:txBody>
      </p:sp>
      <p:grpSp>
        <p:nvGrpSpPr>
          <p:cNvPr id="26" name="Group 25">
            <a:extLst>
              <a:ext uri="{FF2B5EF4-FFF2-40B4-BE49-F238E27FC236}">
                <a16:creationId xmlns:a16="http://schemas.microsoft.com/office/drawing/2014/main" id="{0AB51F28-97CE-4CF5-9C07-6047E123E9FA}"/>
              </a:ext>
            </a:extLst>
          </p:cNvPr>
          <p:cNvGrpSpPr/>
          <p:nvPr/>
        </p:nvGrpSpPr>
        <p:grpSpPr>
          <a:xfrm>
            <a:off x="3185821" y="2236546"/>
            <a:ext cx="8040028" cy="4210804"/>
            <a:chOff x="3249703" y="2438064"/>
            <a:chExt cx="8201247" cy="4295239"/>
          </a:xfrm>
        </p:grpSpPr>
        <p:cxnSp>
          <p:nvCxnSpPr>
            <p:cNvPr id="91" name="Straight Arrow Connector 90">
              <a:extLst>
                <a:ext uri="{FF2B5EF4-FFF2-40B4-BE49-F238E27FC236}">
                  <a16:creationId xmlns:a16="http://schemas.microsoft.com/office/drawing/2014/main" id="{046EC13F-6C10-45E4-9146-A4510554DBC7}"/>
                </a:ext>
              </a:extLst>
            </p:cNvPr>
            <p:cNvCxnSpPr>
              <a:cxnSpLocks/>
              <a:stCxn id="70" idx="0"/>
              <a:endCxn id="125" idx="3"/>
            </p:cNvCxnSpPr>
            <p:nvPr/>
          </p:nvCxnSpPr>
          <p:spPr>
            <a:xfrm flipH="1" flipV="1">
              <a:off x="9186771" y="4716821"/>
              <a:ext cx="1913770" cy="3406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globe_2" title="Icon of a sphere made of lines">
              <a:extLst>
                <a:ext uri="{FF2B5EF4-FFF2-40B4-BE49-F238E27FC236}">
                  <a16:creationId xmlns:a16="http://schemas.microsoft.com/office/drawing/2014/main" id="{00ECBA24-A10C-4CD6-B436-5C92093F2350}"/>
                </a:ext>
              </a:extLst>
            </p:cNvPr>
            <p:cNvSpPr>
              <a:spLocks noChangeAspect="1" noEditPoints="1"/>
            </p:cNvSpPr>
            <p:nvPr/>
          </p:nvSpPr>
          <p:spPr bwMode="auto">
            <a:xfrm>
              <a:off x="11100541" y="4575163"/>
              <a:ext cx="350409" cy="3504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125" name="Rectangle: Rounded Corners 124">
              <a:extLst>
                <a:ext uri="{FF2B5EF4-FFF2-40B4-BE49-F238E27FC236}">
                  <a16:creationId xmlns:a16="http://schemas.microsoft.com/office/drawing/2014/main" id="{CA505A20-6046-4DE2-81FC-BB4E6C40DEAA}"/>
                </a:ext>
              </a:extLst>
            </p:cNvPr>
            <p:cNvSpPr/>
            <p:nvPr/>
          </p:nvSpPr>
          <p:spPr bwMode="auto">
            <a:xfrm>
              <a:off x="3249703" y="2700338"/>
              <a:ext cx="5937068" cy="4032965"/>
            </a:xfrm>
            <a:prstGeom prst="roundRect">
              <a:avLst>
                <a:gd name="adj" fmla="val 2052"/>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26" name="Title 1">
              <a:extLst>
                <a:ext uri="{FF2B5EF4-FFF2-40B4-BE49-F238E27FC236}">
                  <a16:creationId xmlns:a16="http://schemas.microsoft.com/office/drawing/2014/main" id="{3C956D26-9B83-4984-B773-2A4981292AE0}"/>
                </a:ext>
              </a:extLst>
            </p:cNvPr>
            <p:cNvSpPr txBox="1">
              <a:spLocks/>
            </p:cNvSpPr>
            <p:nvPr/>
          </p:nvSpPr>
          <p:spPr>
            <a:xfrm>
              <a:off x="3249703" y="2438064"/>
              <a:ext cx="243928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176" spc="0">
                  <a:solidFill>
                    <a:sysClr val="windowText" lastClr="000000"/>
                  </a:solidFill>
                  <a:latin typeface="Segoe UI Semibold" panose="020B0702040204020203" pitchFamily="34" charset="0"/>
                  <a:cs typeface="Segoe UI Semibold" panose="020B0702040204020203" pitchFamily="34" charset="0"/>
                </a:rPr>
                <a:t>Kubernetes cluster:</a:t>
              </a:r>
              <a:r>
                <a:rPr lang="en-US" sz="1176" spc="0">
                  <a:solidFill>
                    <a:schemeClr val="tx1"/>
                  </a:solidFill>
                  <a:latin typeface="Segoe UI Semibold" panose="020B0702040204020203" pitchFamily="34" charset="0"/>
                  <a:cs typeface="Segoe UI Semibold" panose="020B0702040204020203" pitchFamily="34" charset="0"/>
                </a:rPr>
                <a:t> </a:t>
              </a:r>
              <a:r>
                <a:rPr lang="en-US" sz="1176" spc="0">
                  <a:solidFill>
                    <a:srgbClr val="0078D4"/>
                  </a:solidFill>
                  <a:latin typeface="Segoe UI Semibold" panose="020B0702040204020203" pitchFamily="34" charset="0"/>
                  <a:cs typeface="Segoe UI Semibold" panose="020B0702040204020203" pitchFamily="34" charset="0"/>
                </a:rPr>
                <a:t>Azure VNET</a:t>
              </a:r>
            </a:p>
          </p:txBody>
        </p:sp>
        <p:grpSp>
          <p:nvGrpSpPr>
            <p:cNvPr id="30" name="Group 29">
              <a:extLst>
                <a:ext uri="{FF2B5EF4-FFF2-40B4-BE49-F238E27FC236}">
                  <a16:creationId xmlns:a16="http://schemas.microsoft.com/office/drawing/2014/main" id="{350C7A6B-1BD7-44AA-96D2-9767F14CBB50}"/>
                </a:ext>
              </a:extLst>
            </p:cNvPr>
            <p:cNvGrpSpPr/>
            <p:nvPr/>
          </p:nvGrpSpPr>
          <p:grpSpPr>
            <a:xfrm>
              <a:off x="3449129" y="2796921"/>
              <a:ext cx="5538217" cy="3752167"/>
              <a:chOff x="3587616" y="2981693"/>
              <a:chExt cx="5538217" cy="3752167"/>
            </a:xfrm>
          </p:grpSpPr>
          <p:sp>
            <p:nvSpPr>
              <p:cNvPr id="128" name="Rectangle: Rounded Corners 127">
                <a:extLst>
                  <a:ext uri="{FF2B5EF4-FFF2-40B4-BE49-F238E27FC236}">
                    <a16:creationId xmlns:a16="http://schemas.microsoft.com/office/drawing/2014/main" id="{49559AFB-38FA-4555-8EC3-DC399CDB1FDE}"/>
                  </a:ext>
                </a:extLst>
              </p:cNvPr>
              <p:cNvSpPr/>
              <p:nvPr/>
            </p:nvSpPr>
            <p:spPr bwMode="auto">
              <a:xfrm>
                <a:off x="4383474" y="5116667"/>
                <a:ext cx="3513066" cy="1222095"/>
              </a:xfrm>
              <a:prstGeom prst="roundRect">
                <a:avLst>
                  <a:gd name="adj" fmla="val 6960"/>
                </a:avLst>
              </a:prstGeom>
              <a:noFill/>
              <a:ln w="127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554BD83D-031A-4BEF-9B68-75D353821916}"/>
                  </a:ext>
                </a:extLst>
              </p:cNvPr>
              <p:cNvSpPr/>
              <p:nvPr/>
            </p:nvSpPr>
            <p:spPr bwMode="auto">
              <a:xfrm>
                <a:off x="3587616" y="4851928"/>
                <a:ext cx="2331761" cy="1881932"/>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0" name="Title 1">
                <a:extLst>
                  <a:ext uri="{FF2B5EF4-FFF2-40B4-BE49-F238E27FC236}">
                    <a16:creationId xmlns:a16="http://schemas.microsoft.com/office/drawing/2014/main" id="{64AA1C53-1ED7-4607-B3D6-C36FF13A10CA}"/>
                  </a:ext>
                </a:extLst>
              </p:cNvPr>
              <p:cNvSpPr txBox="1">
                <a:spLocks/>
              </p:cNvSpPr>
              <p:nvPr/>
            </p:nvSpPr>
            <p:spPr>
              <a:xfrm>
                <a:off x="3587616" y="4628682"/>
                <a:ext cx="1671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176" spc="0">
                    <a:solidFill>
                      <a:sysClr val="windowText" lastClr="000000"/>
                    </a:solidFill>
                    <a:latin typeface="Segoe UI Semibold" panose="020B0702040204020203" pitchFamily="34" charset="0"/>
                    <a:cs typeface="Segoe UI Semibold" panose="020B0702040204020203" pitchFamily="34" charset="0"/>
                  </a:rPr>
                  <a:t>Worker node</a:t>
                </a:r>
              </a:p>
            </p:txBody>
          </p:sp>
          <p:grpSp>
            <p:nvGrpSpPr>
              <p:cNvPr id="8" name="Group 7">
                <a:extLst>
                  <a:ext uri="{FF2B5EF4-FFF2-40B4-BE49-F238E27FC236}">
                    <a16:creationId xmlns:a16="http://schemas.microsoft.com/office/drawing/2014/main" id="{CBD7139E-EE70-4A06-AC51-B821830A0683}"/>
                  </a:ext>
                </a:extLst>
              </p:cNvPr>
              <p:cNvGrpSpPr/>
              <p:nvPr/>
            </p:nvGrpSpPr>
            <p:grpSpPr>
              <a:xfrm>
                <a:off x="4532344" y="5272519"/>
                <a:ext cx="1270632" cy="910390"/>
                <a:chOff x="4477842" y="4850466"/>
                <a:chExt cx="1270632" cy="910390"/>
              </a:xfrm>
            </p:grpSpPr>
            <p:sp>
              <p:nvSpPr>
                <p:cNvPr id="129" name="Rectangle: Rounded Corners 128">
                  <a:extLst>
                    <a:ext uri="{FF2B5EF4-FFF2-40B4-BE49-F238E27FC236}">
                      <a16:creationId xmlns:a16="http://schemas.microsoft.com/office/drawing/2014/main" id="{79A1DBFA-1C32-4AED-89D6-A415018AFFFD}"/>
                    </a:ext>
                  </a:extLst>
                </p:cNvPr>
                <p:cNvSpPr/>
                <p:nvPr/>
              </p:nvSpPr>
              <p:spPr bwMode="auto">
                <a:xfrm>
                  <a:off x="4477842" y="5080042"/>
                  <a:ext cx="1270632" cy="680814"/>
                </a:xfrm>
                <a:prstGeom prst="roundRect">
                  <a:avLst>
                    <a:gd name="adj" fmla="val 10922"/>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11E869E8-7F1D-4869-9245-F548DC13130D}"/>
                    </a:ext>
                  </a:extLst>
                </p:cNvPr>
                <p:cNvSpPr txBox="1">
                  <a:spLocks/>
                </p:cNvSpPr>
                <p:nvPr/>
              </p:nvSpPr>
              <p:spPr>
                <a:xfrm>
                  <a:off x="4650786" y="4850466"/>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Pods</a:t>
                  </a:r>
                </a:p>
              </p:txBody>
            </p:sp>
            <p:grpSp>
              <p:nvGrpSpPr>
                <p:cNvPr id="7" name="Group 6">
                  <a:extLst>
                    <a:ext uri="{FF2B5EF4-FFF2-40B4-BE49-F238E27FC236}">
                      <a16:creationId xmlns:a16="http://schemas.microsoft.com/office/drawing/2014/main" id="{B3440041-F59E-4BFE-A7A1-5CAFF38147AB}"/>
                    </a:ext>
                  </a:extLst>
                </p:cNvPr>
                <p:cNvGrpSpPr/>
                <p:nvPr/>
              </p:nvGrpSpPr>
              <p:grpSpPr>
                <a:xfrm>
                  <a:off x="4626516" y="5152929"/>
                  <a:ext cx="973285" cy="535040"/>
                  <a:chOff x="4520542" y="5151982"/>
                  <a:chExt cx="973285" cy="535040"/>
                </a:xfrm>
              </p:grpSpPr>
              <p:sp>
                <p:nvSpPr>
                  <p:cNvPr id="134" name="Title 1">
                    <a:extLst>
                      <a:ext uri="{FF2B5EF4-FFF2-40B4-BE49-F238E27FC236}">
                        <a16:creationId xmlns:a16="http://schemas.microsoft.com/office/drawing/2014/main" id="{0DA5F123-775C-4185-A618-42B2EE0681FC}"/>
                      </a:ext>
                    </a:extLst>
                  </p:cNvPr>
                  <p:cNvSpPr txBox="1">
                    <a:spLocks/>
                  </p:cNvSpPr>
                  <p:nvPr/>
                </p:nvSpPr>
                <p:spPr>
                  <a:xfrm>
                    <a:off x="4544812" y="5151982"/>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Containers</a:t>
                    </a:r>
                  </a:p>
                </p:txBody>
              </p:sp>
              <p:grpSp>
                <p:nvGrpSpPr>
                  <p:cNvPr id="5" name="Group 4">
                    <a:extLst>
                      <a:ext uri="{FF2B5EF4-FFF2-40B4-BE49-F238E27FC236}">
                        <a16:creationId xmlns:a16="http://schemas.microsoft.com/office/drawing/2014/main" id="{986A8A88-C31F-4F4F-A5D6-0976CB96B8F8}"/>
                      </a:ext>
                    </a:extLst>
                  </p:cNvPr>
                  <p:cNvGrpSpPr/>
                  <p:nvPr/>
                </p:nvGrpSpPr>
                <p:grpSpPr>
                  <a:xfrm>
                    <a:off x="4520542" y="5401786"/>
                    <a:ext cx="973285" cy="285236"/>
                    <a:chOff x="4493108" y="5401786"/>
                    <a:chExt cx="973285" cy="285236"/>
                  </a:xfrm>
                </p:grpSpPr>
                <p:sp>
                  <p:nvSpPr>
                    <p:cNvPr id="136" name="Freeform: Shape 135">
                      <a:extLst>
                        <a:ext uri="{FF2B5EF4-FFF2-40B4-BE49-F238E27FC236}">
                          <a16:creationId xmlns:a16="http://schemas.microsoft.com/office/drawing/2014/main" id="{62CFF6DE-58A2-45FD-BBE2-C74B5C9C2336}"/>
                        </a:ext>
                      </a:extLst>
                    </p:cNvPr>
                    <p:cNvSpPr/>
                    <p:nvPr/>
                  </p:nvSpPr>
                  <p:spPr>
                    <a:xfrm>
                      <a:off x="4493108"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sp>
                  <p:nvSpPr>
                    <p:cNvPr id="137" name="Freeform: Shape 136">
                      <a:extLst>
                        <a:ext uri="{FF2B5EF4-FFF2-40B4-BE49-F238E27FC236}">
                          <a16:creationId xmlns:a16="http://schemas.microsoft.com/office/drawing/2014/main" id="{B395E21B-A985-4EDF-A39A-690039EF01D1}"/>
                        </a:ext>
                      </a:extLst>
                    </p:cNvPr>
                    <p:cNvSpPr/>
                    <p:nvPr/>
                  </p:nvSpPr>
                  <p:spPr>
                    <a:xfrm>
                      <a:off x="4849615"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39D992F8-2A46-4A14-8300-8726A9985191}"/>
                        </a:ext>
                      </a:extLst>
                    </p:cNvPr>
                    <p:cNvSpPr/>
                    <p:nvPr/>
                  </p:nvSpPr>
                  <p:spPr>
                    <a:xfrm>
                      <a:off x="5206122"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grpSp>
          </p:grpSp>
          <p:grpSp>
            <p:nvGrpSpPr>
              <p:cNvPr id="4" name="Group 3">
                <a:extLst>
                  <a:ext uri="{FF2B5EF4-FFF2-40B4-BE49-F238E27FC236}">
                    <a16:creationId xmlns:a16="http://schemas.microsoft.com/office/drawing/2014/main" id="{0D5A0174-8C17-49B7-A500-B946935CFF7D}"/>
                  </a:ext>
                </a:extLst>
              </p:cNvPr>
              <p:cNvGrpSpPr/>
              <p:nvPr/>
            </p:nvGrpSpPr>
            <p:grpSpPr>
              <a:xfrm>
                <a:off x="3682619" y="5336984"/>
                <a:ext cx="601487" cy="766071"/>
                <a:chOff x="2277712" y="4505904"/>
                <a:chExt cx="601487" cy="766071"/>
              </a:xfrm>
            </p:grpSpPr>
            <p:grpSp>
              <p:nvGrpSpPr>
                <p:cNvPr id="2" name="Group 1">
                  <a:extLst>
                    <a:ext uri="{FF2B5EF4-FFF2-40B4-BE49-F238E27FC236}">
                      <a16:creationId xmlns:a16="http://schemas.microsoft.com/office/drawing/2014/main" id="{5035B468-1B3A-462A-956F-33DA83F5558D}"/>
                    </a:ext>
                  </a:extLst>
                </p:cNvPr>
                <p:cNvGrpSpPr/>
                <p:nvPr/>
              </p:nvGrpSpPr>
              <p:grpSpPr>
                <a:xfrm>
                  <a:off x="2311661" y="4738386"/>
                  <a:ext cx="533589" cy="533589"/>
                  <a:chOff x="2334501" y="4738386"/>
                  <a:chExt cx="533589" cy="533589"/>
                </a:xfrm>
              </p:grpSpPr>
              <p:sp>
                <p:nvSpPr>
                  <p:cNvPr id="122" name="Rectangle: Rounded Corners 121">
                    <a:extLst>
                      <a:ext uri="{FF2B5EF4-FFF2-40B4-BE49-F238E27FC236}">
                        <a16:creationId xmlns:a16="http://schemas.microsoft.com/office/drawing/2014/main" id="{E10A422B-9C9B-4959-ABE7-54BDEDB22AE7}"/>
                      </a:ext>
                    </a:extLst>
                  </p:cNvPr>
                  <p:cNvSpPr/>
                  <p:nvPr/>
                </p:nvSpPr>
                <p:spPr bwMode="auto">
                  <a:xfrm>
                    <a:off x="2334501" y="4738386"/>
                    <a:ext cx="533589" cy="533589"/>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078">
                      <a:solidFill>
                        <a:srgbClr val="505050"/>
                      </a:solidFill>
                      <a:latin typeface="Segoe UI"/>
                      <a:cs typeface="Segoe UI" pitchFamily="34" charset="0"/>
                    </a:endParaRPr>
                  </a:p>
                </p:txBody>
              </p:sp>
              <p:sp>
                <p:nvSpPr>
                  <p:cNvPr id="123" name="IoT_Hub" title="Icon of circles connecting to a center circle surrounded by brackets">
                    <a:extLst>
                      <a:ext uri="{FF2B5EF4-FFF2-40B4-BE49-F238E27FC236}">
                        <a16:creationId xmlns:a16="http://schemas.microsoft.com/office/drawing/2014/main" id="{8E81E01F-E7D5-4CCF-B338-018AF75C3A36}"/>
                      </a:ext>
                    </a:extLst>
                  </p:cNvPr>
                  <p:cNvSpPr>
                    <a:spLocks noChangeAspect="1" noEditPoints="1"/>
                  </p:cNvSpPr>
                  <p:nvPr/>
                </p:nvSpPr>
                <p:spPr bwMode="auto">
                  <a:xfrm>
                    <a:off x="2415851" y="4819736"/>
                    <a:ext cx="370888" cy="37088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078">
                      <a:gradFill>
                        <a:gsLst>
                          <a:gs pos="0">
                            <a:srgbClr val="505050"/>
                          </a:gs>
                          <a:gs pos="100000">
                            <a:srgbClr val="505050"/>
                          </a:gs>
                        </a:gsLst>
                      </a:gradFill>
                      <a:latin typeface="Segoe UI"/>
                    </a:endParaRPr>
                  </a:p>
                </p:txBody>
              </p:sp>
            </p:grpSp>
            <p:sp>
              <p:nvSpPr>
                <p:cNvPr id="124" name="Title 1">
                  <a:extLst>
                    <a:ext uri="{FF2B5EF4-FFF2-40B4-BE49-F238E27FC236}">
                      <a16:creationId xmlns:a16="http://schemas.microsoft.com/office/drawing/2014/main" id="{3CF5F66D-85AF-4325-9AEA-FBBEE17C12A3}"/>
                    </a:ext>
                  </a:extLst>
                </p:cNvPr>
                <p:cNvSpPr txBox="1">
                  <a:spLocks/>
                </p:cNvSpPr>
                <p:nvPr/>
              </p:nvSpPr>
              <p:spPr>
                <a:xfrm>
                  <a:off x="2277712" y="4505904"/>
                  <a:ext cx="6014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kubelet</a:t>
                  </a:r>
                  <a:endParaRPr lang="en-US" sz="1176" spc="0">
                    <a:solidFill>
                      <a:srgbClr val="000000"/>
                    </a:solidFill>
                    <a:latin typeface="Segoe UI Semibold" panose="020B0702040204020203" pitchFamily="34" charset="0"/>
                    <a:cs typeface="Segoe UI Semibold" panose="020B0702040204020203" pitchFamily="34" charset="0"/>
                  </a:endParaRPr>
                </a:p>
              </p:txBody>
            </p:sp>
          </p:grpSp>
          <p:sp>
            <p:nvSpPr>
              <p:cNvPr id="90" name="Rectangle 89">
                <a:extLst>
                  <a:ext uri="{FF2B5EF4-FFF2-40B4-BE49-F238E27FC236}">
                    <a16:creationId xmlns:a16="http://schemas.microsoft.com/office/drawing/2014/main" id="{674165C9-7740-4D36-A0C6-8F01F6CB1F68}"/>
                  </a:ext>
                </a:extLst>
              </p:cNvPr>
              <p:cNvSpPr/>
              <p:nvPr/>
            </p:nvSpPr>
            <p:spPr bwMode="auto">
              <a:xfrm>
                <a:off x="3587616" y="3914964"/>
                <a:ext cx="5538217" cy="590425"/>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078">
                    <a:ln w="3175">
                      <a:noFill/>
                    </a:ln>
                    <a:solidFill>
                      <a:sysClr val="windowText" lastClr="000000"/>
                    </a:solidFill>
                    <a:latin typeface="Segoe UI Semibold" panose="020B0702040204020203" pitchFamily="34" charset="0"/>
                    <a:cs typeface="Segoe UI Semibold" panose="020B0702040204020203" pitchFamily="34" charset="0"/>
                  </a:rPr>
                  <a:t>Control plane</a:t>
                </a:r>
              </a:p>
            </p:txBody>
          </p:sp>
          <p:grpSp>
            <p:nvGrpSpPr>
              <p:cNvPr id="93" name="Group 92">
                <a:extLst>
                  <a:ext uri="{FF2B5EF4-FFF2-40B4-BE49-F238E27FC236}">
                    <a16:creationId xmlns:a16="http://schemas.microsoft.com/office/drawing/2014/main" id="{3EF10FA3-E863-46DB-A85C-0A19786F20FA}"/>
                  </a:ext>
                </a:extLst>
              </p:cNvPr>
              <p:cNvGrpSpPr/>
              <p:nvPr/>
            </p:nvGrpSpPr>
            <p:grpSpPr>
              <a:xfrm>
                <a:off x="5800367" y="2981693"/>
                <a:ext cx="1112707" cy="776526"/>
                <a:chOff x="6849811" y="1490843"/>
                <a:chExt cx="1774521" cy="1309070"/>
              </a:xfrm>
            </p:grpSpPr>
            <p:grpSp>
              <p:nvGrpSpPr>
                <p:cNvPr id="113" name="Group 112">
                  <a:extLst>
                    <a:ext uri="{FF2B5EF4-FFF2-40B4-BE49-F238E27FC236}">
                      <a16:creationId xmlns:a16="http://schemas.microsoft.com/office/drawing/2014/main" id="{8C83FA99-4C79-494B-A761-30599CA92522}"/>
                    </a:ext>
                  </a:extLst>
                </p:cNvPr>
                <p:cNvGrpSpPr/>
                <p:nvPr/>
              </p:nvGrpSpPr>
              <p:grpSpPr>
                <a:xfrm>
                  <a:off x="7445420" y="2183313"/>
                  <a:ext cx="583306" cy="616600"/>
                  <a:chOff x="5760882" y="473048"/>
                  <a:chExt cx="874959" cy="924900"/>
                </a:xfrm>
              </p:grpSpPr>
              <p:sp>
                <p:nvSpPr>
                  <p:cNvPr id="117" name="Rectangle: Rounded Corners 68">
                    <a:extLst>
                      <a:ext uri="{FF2B5EF4-FFF2-40B4-BE49-F238E27FC236}">
                        <a16:creationId xmlns:a16="http://schemas.microsoft.com/office/drawing/2014/main" id="{4ECC7833-AF55-44AA-8E3F-E2AA9025A302}"/>
                      </a:ext>
                    </a:extLst>
                  </p:cNvPr>
                  <p:cNvSpPr/>
                  <p:nvPr/>
                </p:nvSpPr>
                <p:spPr bwMode="auto">
                  <a:xfrm>
                    <a:off x="5760882" y="473048"/>
                    <a:ext cx="874959" cy="92490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18" name="Freeform: Shape 117">
                    <a:extLst>
                      <a:ext uri="{FF2B5EF4-FFF2-40B4-BE49-F238E27FC236}">
                        <a16:creationId xmlns:a16="http://schemas.microsoft.com/office/drawing/2014/main" id="{277F04D3-3C35-44BF-972C-E3BAEB75E34A}"/>
                      </a:ext>
                    </a:extLst>
                  </p:cNvPr>
                  <p:cNvSpPr/>
                  <p:nvPr/>
                </p:nvSpPr>
                <p:spPr>
                  <a:xfrm>
                    <a:off x="5877725" y="717708"/>
                    <a:ext cx="641271" cy="43558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sz="1730"/>
                  </a:p>
                </p:txBody>
              </p:sp>
            </p:grpSp>
            <p:sp>
              <p:nvSpPr>
                <p:cNvPr id="114" name="Title 1">
                  <a:extLst>
                    <a:ext uri="{FF2B5EF4-FFF2-40B4-BE49-F238E27FC236}">
                      <a16:creationId xmlns:a16="http://schemas.microsoft.com/office/drawing/2014/main" id="{8997D134-60C8-4656-A6DD-65C0C34B962C}"/>
                    </a:ext>
                  </a:extLst>
                </p:cNvPr>
                <p:cNvSpPr txBox="1">
                  <a:spLocks/>
                </p:cNvSpPr>
                <p:nvPr/>
              </p:nvSpPr>
              <p:spPr>
                <a:xfrm>
                  <a:off x="6849811" y="1490843"/>
                  <a:ext cx="1774521" cy="622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78527">
                    <a:lnSpc>
                      <a:spcPct val="100000"/>
                    </a:lnSpc>
                    <a:defRPr/>
                  </a:pPr>
                  <a:r>
                    <a:rPr lang="en-US" sz="1176" spc="0">
                      <a:solidFill>
                        <a:schemeClr val="tx2"/>
                      </a:solidFill>
                      <a:latin typeface="Segoe UI Semibold" panose="020B0702040204020203" pitchFamily="34" charset="0"/>
                      <a:cs typeface="Segoe UI Semibold" panose="020B0702040204020203" pitchFamily="34" charset="0"/>
                    </a:rPr>
                    <a:t>Internal </a:t>
                  </a:r>
                  <a:br>
                    <a:rPr lang="en-US" sz="1176" spc="0">
                      <a:solidFill>
                        <a:schemeClr val="tx2"/>
                      </a:solidFill>
                      <a:latin typeface="Segoe UI Semibold" panose="020B0702040204020203" pitchFamily="34" charset="0"/>
                      <a:cs typeface="Segoe UI Semibold" panose="020B0702040204020203" pitchFamily="34" charset="0"/>
                    </a:rPr>
                  </a:br>
                  <a:r>
                    <a:rPr lang="en-US" sz="1176" spc="0">
                      <a:solidFill>
                        <a:schemeClr val="tx2"/>
                      </a:solidFill>
                      <a:latin typeface="Segoe UI Semibold" panose="020B0702040204020203" pitchFamily="34" charset="0"/>
                      <a:cs typeface="Segoe UI Semibold" panose="020B0702040204020203" pitchFamily="34" charset="0"/>
                    </a:rPr>
                    <a:t>Load Balancer</a:t>
                  </a:r>
                </a:p>
              </p:txBody>
            </p:sp>
          </p:grpSp>
          <p:grpSp>
            <p:nvGrpSpPr>
              <p:cNvPr id="95" name="Group 94">
                <a:extLst>
                  <a:ext uri="{FF2B5EF4-FFF2-40B4-BE49-F238E27FC236}">
                    <a16:creationId xmlns:a16="http://schemas.microsoft.com/office/drawing/2014/main" id="{FB56AC4C-7E22-4527-BD18-9823C2D06608}"/>
                  </a:ext>
                </a:extLst>
              </p:cNvPr>
              <p:cNvGrpSpPr/>
              <p:nvPr/>
            </p:nvGrpSpPr>
            <p:grpSpPr>
              <a:xfrm>
                <a:off x="5965037" y="4027590"/>
                <a:ext cx="783375" cy="365173"/>
                <a:chOff x="8324830" y="3058745"/>
                <a:chExt cx="723636" cy="372495"/>
              </a:xfrm>
            </p:grpSpPr>
            <p:sp>
              <p:nvSpPr>
                <p:cNvPr id="111" name="Rectangle: Rounded Corners 110">
                  <a:extLst>
                    <a:ext uri="{FF2B5EF4-FFF2-40B4-BE49-F238E27FC236}">
                      <a16:creationId xmlns:a16="http://schemas.microsoft.com/office/drawing/2014/main" id="{CF946460-F83F-4443-BFD9-EECD3AD9A818}"/>
                    </a:ext>
                  </a:extLst>
                </p:cNvPr>
                <p:cNvSpPr/>
                <p:nvPr/>
              </p:nvSpPr>
              <p:spPr bwMode="auto">
                <a:xfrm>
                  <a:off x="8324830" y="3058745"/>
                  <a:ext cx="723636" cy="37249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endParaRPr lang="en-US" sz="1153">
                    <a:solidFill>
                      <a:schemeClr val="tx1"/>
                    </a:solidFill>
                    <a:cs typeface="Segoe UI" pitchFamily="34" charset="0"/>
                  </a:endParaRPr>
                </a:p>
              </p:txBody>
            </p:sp>
            <p:sp>
              <p:nvSpPr>
                <p:cNvPr id="112" name="Title 1">
                  <a:extLst>
                    <a:ext uri="{FF2B5EF4-FFF2-40B4-BE49-F238E27FC236}">
                      <a16:creationId xmlns:a16="http://schemas.microsoft.com/office/drawing/2014/main" id="{52B28B75-C7B1-4B68-88FB-1816B423BB80}"/>
                    </a:ext>
                  </a:extLst>
                </p:cNvPr>
                <p:cNvSpPr txBox="1">
                  <a:spLocks/>
                </p:cNvSpPr>
                <p:nvPr/>
              </p:nvSpPr>
              <p:spPr>
                <a:xfrm>
                  <a:off x="8375651" y="3088018"/>
                  <a:ext cx="621995" cy="313948"/>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78527">
                    <a:lnSpc>
                      <a:spcPct val="100000"/>
                    </a:lnSpc>
                    <a:defRPr/>
                  </a:pPr>
                  <a:r>
                    <a:rPr lang="en-US" sz="980" spc="0">
                      <a:solidFill>
                        <a:schemeClr val="tx2"/>
                      </a:solidFill>
                      <a:latin typeface="Segoe UI Semibold" panose="020B0702040204020203" pitchFamily="34" charset="0"/>
                      <a:cs typeface="Segoe UI Semibold" panose="020B0702040204020203" pitchFamily="34" charset="0"/>
                    </a:rPr>
                    <a:t>Ingress Controller</a:t>
                  </a:r>
                </a:p>
              </p:txBody>
            </p:sp>
          </p:grpSp>
          <p:cxnSp>
            <p:nvCxnSpPr>
              <p:cNvPr id="102" name="Connector: Elbow 101">
                <a:extLst>
                  <a:ext uri="{FF2B5EF4-FFF2-40B4-BE49-F238E27FC236}">
                    <a16:creationId xmlns:a16="http://schemas.microsoft.com/office/drawing/2014/main" id="{F2C5D93A-9C97-4DD1-A14C-C7F0CB886B36}"/>
                  </a:ext>
                </a:extLst>
              </p:cNvPr>
              <p:cNvCxnSpPr>
                <a:cxnSpLocks/>
                <a:stCxn id="111" idx="3"/>
                <a:endCxn id="116" idx="2"/>
              </p:cNvCxnSpPr>
              <p:nvPr/>
            </p:nvCxnSpPr>
            <p:spPr>
              <a:xfrm flipV="1">
                <a:off x="6748412" y="3794264"/>
                <a:ext cx="809851" cy="415913"/>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2E89082-F15F-40AA-8994-EFAFA03687BA}"/>
                  </a:ext>
                </a:extLst>
              </p:cNvPr>
              <p:cNvSpPr/>
              <p:nvPr/>
            </p:nvSpPr>
            <p:spPr bwMode="auto">
              <a:xfrm>
                <a:off x="6343937" y="4851927"/>
                <a:ext cx="2331761" cy="1881931"/>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7" name="Title 1">
                <a:extLst>
                  <a:ext uri="{FF2B5EF4-FFF2-40B4-BE49-F238E27FC236}">
                    <a16:creationId xmlns:a16="http://schemas.microsoft.com/office/drawing/2014/main" id="{D3DD1E1E-AD66-4392-BD54-388854258782}"/>
                  </a:ext>
                </a:extLst>
              </p:cNvPr>
              <p:cNvSpPr txBox="1">
                <a:spLocks/>
              </p:cNvSpPr>
              <p:nvPr/>
            </p:nvSpPr>
            <p:spPr>
              <a:xfrm>
                <a:off x="6343937" y="4628682"/>
                <a:ext cx="1671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176" spc="0">
                    <a:solidFill>
                      <a:sysClr val="windowText" lastClr="000000"/>
                    </a:solidFill>
                    <a:latin typeface="Segoe UI Semibold" panose="020B0702040204020203" pitchFamily="34" charset="0"/>
                    <a:cs typeface="Segoe UI Semibold" panose="020B0702040204020203" pitchFamily="34" charset="0"/>
                  </a:rPr>
                  <a:t>Worker node</a:t>
                </a:r>
              </a:p>
            </p:txBody>
          </p:sp>
          <p:grpSp>
            <p:nvGrpSpPr>
              <p:cNvPr id="68" name="Group 67">
                <a:extLst>
                  <a:ext uri="{FF2B5EF4-FFF2-40B4-BE49-F238E27FC236}">
                    <a16:creationId xmlns:a16="http://schemas.microsoft.com/office/drawing/2014/main" id="{FD5A7D2F-A498-4922-BC56-D79C4C88212B}"/>
                  </a:ext>
                </a:extLst>
              </p:cNvPr>
              <p:cNvGrpSpPr/>
              <p:nvPr/>
            </p:nvGrpSpPr>
            <p:grpSpPr>
              <a:xfrm>
                <a:off x="6468129" y="5272519"/>
                <a:ext cx="1270632" cy="910390"/>
                <a:chOff x="4477842" y="4850466"/>
                <a:chExt cx="1270632" cy="910390"/>
              </a:xfrm>
            </p:grpSpPr>
            <p:sp>
              <p:nvSpPr>
                <p:cNvPr id="83" name="Rectangle: Rounded Corners 82">
                  <a:extLst>
                    <a:ext uri="{FF2B5EF4-FFF2-40B4-BE49-F238E27FC236}">
                      <a16:creationId xmlns:a16="http://schemas.microsoft.com/office/drawing/2014/main" id="{48720809-2355-40DF-BDA8-192E23D5D7B9}"/>
                    </a:ext>
                  </a:extLst>
                </p:cNvPr>
                <p:cNvSpPr/>
                <p:nvPr/>
              </p:nvSpPr>
              <p:spPr bwMode="auto">
                <a:xfrm>
                  <a:off x="4477842" y="5080042"/>
                  <a:ext cx="1270632" cy="680814"/>
                </a:xfrm>
                <a:prstGeom prst="roundRect">
                  <a:avLst>
                    <a:gd name="adj" fmla="val 10922"/>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4" name="Title 1">
                  <a:extLst>
                    <a:ext uri="{FF2B5EF4-FFF2-40B4-BE49-F238E27FC236}">
                      <a16:creationId xmlns:a16="http://schemas.microsoft.com/office/drawing/2014/main" id="{730B426A-4456-4863-8EA3-A231FAB2AC0E}"/>
                    </a:ext>
                  </a:extLst>
                </p:cNvPr>
                <p:cNvSpPr txBox="1">
                  <a:spLocks/>
                </p:cNvSpPr>
                <p:nvPr/>
              </p:nvSpPr>
              <p:spPr>
                <a:xfrm>
                  <a:off x="4650786" y="4850466"/>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Pods</a:t>
                  </a:r>
                </a:p>
              </p:txBody>
            </p:sp>
            <p:grpSp>
              <p:nvGrpSpPr>
                <p:cNvPr id="85" name="Group 84">
                  <a:extLst>
                    <a:ext uri="{FF2B5EF4-FFF2-40B4-BE49-F238E27FC236}">
                      <a16:creationId xmlns:a16="http://schemas.microsoft.com/office/drawing/2014/main" id="{9E434183-D395-40C3-A216-B70B80E54818}"/>
                    </a:ext>
                  </a:extLst>
                </p:cNvPr>
                <p:cNvGrpSpPr/>
                <p:nvPr/>
              </p:nvGrpSpPr>
              <p:grpSpPr>
                <a:xfrm>
                  <a:off x="4626516" y="5152929"/>
                  <a:ext cx="973285" cy="535040"/>
                  <a:chOff x="4520542" y="5151982"/>
                  <a:chExt cx="973285" cy="535040"/>
                </a:xfrm>
              </p:grpSpPr>
              <p:sp>
                <p:nvSpPr>
                  <p:cNvPr id="86" name="Title 1">
                    <a:extLst>
                      <a:ext uri="{FF2B5EF4-FFF2-40B4-BE49-F238E27FC236}">
                        <a16:creationId xmlns:a16="http://schemas.microsoft.com/office/drawing/2014/main" id="{056D52B2-1926-4A03-9EF2-3FFF4A28656C}"/>
                      </a:ext>
                    </a:extLst>
                  </p:cNvPr>
                  <p:cNvSpPr txBox="1">
                    <a:spLocks/>
                  </p:cNvSpPr>
                  <p:nvPr/>
                </p:nvSpPr>
                <p:spPr>
                  <a:xfrm>
                    <a:off x="4544812" y="5151982"/>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Containers</a:t>
                    </a:r>
                  </a:p>
                </p:txBody>
              </p:sp>
              <p:grpSp>
                <p:nvGrpSpPr>
                  <p:cNvPr id="87" name="Group 86">
                    <a:extLst>
                      <a:ext uri="{FF2B5EF4-FFF2-40B4-BE49-F238E27FC236}">
                        <a16:creationId xmlns:a16="http://schemas.microsoft.com/office/drawing/2014/main" id="{7F20E573-06E3-4B80-84B2-93DE36884B33}"/>
                      </a:ext>
                    </a:extLst>
                  </p:cNvPr>
                  <p:cNvGrpSpPr/>
                  <p:nvPr/>
                </p:nvGrpSpPr>
                <p:grpSpPr>
                  <a:xfrm>
                    <a:off x="4520542" y="5401786"/>
                    <a:ext cx="973285" cy="285236"/>
                    <a:chOff x="4493108" y="5401786"/>
                    <a:chExt cx="973285" cy="285236"/>
                  </a:xfrm>
                </p:grpSpPr>
                <p:sp>
                  <p:nvSpPr>
                    <p:cNvPr id="97" name="Freeform: Shape 96">
                      <a:extLst>
                        <a:ext uri="{FF2B5EF4-FFF2-40B4-BE49-F238E27FC236}">
                          <a16:creationId xmlns:a16="http://schemas.microsoft.com/office/drawing/2014/main" id="{F1CA9AC0-BC68-44C2-A7DD-C12E41A8A89D}"/>
                        </a:ext>
                      </a:extLst>
                    </p:cNvPr>
                    <p:cNvSpPr/>
                    <p:nvPr/>
                  </p:nvSpPr>
                  <p:spPr>
                    <a:xfrm>
                      <a:off x="4493108"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sp>
                  <p:nvSpPr>
                    <p:cNvPr id="98" name="Freeform: Shape 97">
                      <a:extLst>
                        <a:ext uri="{FF2B5EF4-FFF2-40B4-BE49-F238E27FC236}">
                          <a16:creationId xmlns:a16="http://schemas.microsoft.com/office/drawing/2014/main" id="{65E28C67-9E04-474B-B99F-CB5372C095DD}"/>
                        </a:ext>
                      </a:extLst>
                    </p:cNvPr>
                    <p:cNvSpPr/>
                    <p:nvPr/>
                  </p:nvSpPr>
                  <p:spPr>
                    <a:xfrm>
                      <a:off x="4849615"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sp>
                  <p:nvSpPr>
                    <p:cNvPr id="99" name="Freeform: Shape 98">
                      <a:extLst>
                        <a:ext uri="{FF2B5EF4-FFF2-40B4-BE49-F238E27FC236}">
                          <a16:creationId xmlns:a16="http://schemas.microsoft.com/office/drawing/2014/main" id="{F96E7934-5AB5-451C-BBAB-F13A249C34A0}"/>
                        </a:ext>
                      </a:extLst>
                    </p:cNvPr>
                    <p:cNvSpPr/>
                    <p:nvPr/>
                  </p:nvSpPr>
                  <p:spPr>
                    <a:xfrm>
                      <a:off x="5206122"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grpSp>
          </p:grpSp>
          <p:grpSp>
            <p:nvGrpSpPr>
              <p:cNvPr id="69" name="Group 68">
                <a:extLst>
                  <a:ext uri="{FF2B5EF4-FFF2-40B4-BE49-F238E27FC236}">
                    <a16:creationId xmlns:a16="http://schemas.microsoft.com/office/drawing/2014/main" id="{1D756700-AF78-4121-B8A7-F5E726DFAF9F}"/>
                  </a:ext>
                </a:extLst>
              </p:cNvPr>
              <p:cNvGrpSpPr/>
              <p:nvPr/>
            </p:nvGrpSpPr>
            <p:grpSpPr>
              <a:xfrm>
                <a:off x="7983124" y="5336984"/>
                <a:ext cx="601487" cy="766071"/>
                <a:chOff x="2277712" y="4505904"/>
                <a:chExt cx="601487" cy="766071"/>
              </a:xfrm>
            </p:grpSpPr>
            <p:grpSp>
              <p:nvGrpSpPr>
                <p:cNvPr id="71" name="Group 70">
                  <a:extLst>
                    <a:ext uri="{FF2B5EF4-FFF2-40B4-BE49-F238E27FC236}">
                      <a16:creationId xmlns:a16="http://schemas.microsoft.com/office/drawing/2014/main" id="{8552D90D-2B2F-402C-B1E8-18E76FD50AB6}"/>
                    </a:ext>
                  </a:extLst>
                </p:cNvPr>
                <p:cNvGrpSpPr/>
                <p:nvPr/>
              </p:nvGrpSpPr>
              <p:grpSpPr>
                <a:xfrm>
                  <a:off x="2311661" y="4738386"/>
                  <a:ext cx="533589" cy="533589"/>
                  <a:chOff x="2334501" y="4738386"/>
                  <a:chExt cx="533589" cy="533589"/>
                </a:xfrm>
              </p:grpSpPr>
              <p:sp>
                <p:nvSpPr>
                  <p:cNvPr id="81" name="Rectangle: Rounded Corners 80">
                    <a:extLst>
                      <a:ext uri="{FF2B5EF4-FFF2-40B4-BE49-F238E27FC236}">
                        <a16:creationId xmlns:a16="http://schemas.microsoft.com/office/drawing/2014/main" id="{80249BD8-2113-4671-A3F8-38A1A03DA361}"/>
                      </a:ext>
                    </a:extLst>
                  </p:cNvPr>
                  <p:cNvSpPr/>
                  <p:nvPr/>
                </p:nvSpPr>
                <p:spPr bwMode="auto">
                  <a:xfrm>
                    <a:off x="2334501" y="4738386"/>
                    <a:ext cx="533589" cy="533589"/>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078">
                      <a:solidFill>
                        <a:srgbClr val="505050"/>
                      </a:solidFill>
                      <a:latin typeface="Segoe UI"/>
                      <a:cs typeface="Segoe UI" pitchFamily="34" charset="0"/>
                    </a:endParaRPr>
                  </a:p>
                </p:txBody>
              </p:sp>
              <p:sp>
                <p:nvSpPr>
                  <p:cNvPr id="82" name="IoT_Hub" title="Icon of circles connecting to a center circle surrounded by brackets">
                    <a:extLst>
                      <a:ext uri="{FF2B5EF4-FFF2-40B4-BE49-F238E27FC236}">
                        <a16:creationId xmlns:a16="http://schemas.microsoft.com/office/drawing/2014/main" id="{7C872CF5-388F-4903-9209-CB29B2B8727E}"/>
                      </a:ext>
                    </a:extLst>
                  </p:cNvPr>
                  <p:cNvSpPr>
                    <a:spLocks noChangeAspect="1" noEditPoints="1"/>
                  </p:cNvSpPr>
                  <p:nvPr/>
                </p:nvSpPr>
                <p:spPr bwMode="auto">
                  <a:xfrm>
                    <a:off x="2415851" y="4819736"/>
                    <a:ext cx="370888" cy="37088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078">
                      <a:gradFill>
                        <a:gsLst>
                          <a:gs pos="0">
                            <a:srgbClr val="505050"/>
                          </a:gs>
                          <a:gs pos="100000">
                            <a:srgbClr val="505050"/>
                          </a:gs>
                        </a:gsLst>
                      </a:gradFill>
                      <a:latin typeface="Segoe UI"/>
                    </a:endParaRPr>
                  </a:p>
                </p:txBody>
              </p:sp>
            </p:grpSp>
            <p:sp>
              <p:nvSpPr>
                <p:cNvPr id="80" name="Title 1">
                  <a:extLst>
                    <a:ext uri="{FF2B5EF4-FFF2-40B4-BE49-F238E27FC236}">
                      <a16:creationId xmlns:a16="http://schemas.microsoft.com/office/drawing/2014/main" id="{C07DE981-57B1-4EB5-974B-F27C259192CB}"/>
                    </a:ext>
                  </a:extLst>
                </p:cNvPr>
                <p:cNvSpPr txBox="1">
                  <a:spLocks/>
                </p:cNvSpPr>
                <p:nvPr/>
              </p:nvSpPr>
              <p:spPr>
                <a:xfrm>
                  <a:off x="2277712" y="4505904"/>
                  <a:ext cx="6014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kubelet</a:t>
                  </a:r>
                  <a:endParaRPr lang="en-US" sz="1176" spc="0">
                    <a:solidFill>
                      <a:srgbClr val="000000"/>
                    </a:solidFill>
                    <a:latin typeface="Segoe UI Semibold" panose="020B0702040204020203" pitchFamily="34" charset="0"/>
                    <a:cs typeface="Segoe UI Semibold" panose="020B0702040204020203" pitchFamily="34" charset="0"/>
                  </a:endParaRPr>
                </a:p>
              </p:txBody>
            </p:sp>
          </p:grpSp>
          <p:pic>
            <p:nvPicPr>
              <p:cNvPr id="10" name="Picture 9">
                <a:extLst>
                  <a:ext uri="{FF2B5EF4-FFF2-40B4-BE49-F238E27FC236}">
                    <a16:creationId xmlns:a16="http://schemas.microsoft.com/office/drawing/2014/main" id="{3C51F2A6-CEB0-42F7-91DA-32110051504D}"/>
                  </a:ext>
                </a:extLst>
              </p:cNvPr>
              <p:cNvPicPr>
                <a:picLocks noChangeAspect="1"/>
              </p:cNvPicPr>
              <p:nvPr/>
            </p:nvPicPr>
            <p:blipFill rotWithShape="1">
              <a:blip r:embed="rId3"/>
              <a:srcRect l="28257" t="44381" r="27588" b="29158"/>
              <a:stretch/>
            </p:blipFill>
            <p:spPr>
              <a:xfrm>
                <a:off x="8807912" y="5714169"/>
                <a:ext cx="317921" cy="157446"/>
              </a:xfrm>
              <a:prstGeom prst="rect">
                <a:avLst/>
              </a:prstGeom>
            </p:spPr>
          </p:pic>
          <p:cxnSp>
            <p:nvCxnSpPr>
              <p:cNvPr id="104" name="Straight Arrow Connector 103">
                <a:extLst>
                  <a:ext uri="{FF2B5EF4-FFF2-40B4-BE49-F238E27FC236}">
                    <a16:creationId xmlns:a16="http://schemas.microsoft.com/office/drawing/2014/main" id="{F1F9D952-3DF7-4997-8EBC-744ADE5F5B84}"/>
                  </a:ext>
                </a:extLst>
              </p:cNvPr>
              <p:cNvCxnSpPr>
                <a:cxnSpLocks/>
              </p:cNvCxnSpPr>
              <p:nvPr/>
            </p:nvCxnSpPr>
            <p:spPr>
              <a:xfrm>
                <a:off x="5806003" y="5853427"/>
                <a:ext cx="655353" cy="0"/>
              </a:xfrm>
              <a:prstGeom prst="straightConnector1">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7E509CEF-1C01-4733-A1B8-ABBBEC949C98}"/>
                  </a:ext>
                </a:extLst>
              </p:cNvPr>
              <p:cNvSpPr txBox="1">
                <a:spLocks/>
              </p:cNvSpPr>
              <p:nvPr/>
            </p:nvSpPr>
            <p:spPr>
              <a:xfrm>
                <a:off x="5624442" y="6396196"/>
                <a:ext cx="1014431" cy="276999"/>
              </a:xfrm>
              <a:prstGeom prst="rect">
                <a:avLst/>
              </a:prstGeom>
              <a:solidFill>
                <a:schemeClr val="bg1"/>
              </a:solidFill>
            </p:spPr>
            <p:txBody>
              <a:bodyPr vert="horz" wrap="square" lIns="0" tIns="44821" rIns="0" bIns="44821"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ysClr val="windowText" lastClr="000000"/>
                    </a:solidFill>
                    <a:latin typeface="Segoe UI Semibold" panose="020B0702040204020203" pitchFamily="34" charset="0"/>
                    <a:cs typeface="Segoe UI Semibold" panose="020B0702040204020203" pitchFamily="34" charset="0"/>
                  </a:rPr>
                  <a:t>Namespace</a:t>
                </a:r>
              </a:p>
            </p:txBody>
          </p:sp>
          <p:grpSp>
            <p:nvGrpSpPr>
              <p:cNvPr id="115" name="Group 114">
                <a:extLst>
                  <a:ext uri="{FF2B5EF4-FFF2-40B4-BE49-F238E27FC236}">
                    <a16:creationId xmlns:a16="http://schemas.microsoft.com/office/drawing/2014/main" id="{92D2435B-8CC1-4F86-B536-DA5C3116F3F1}"/>
                  </a:ext>
                </a:extLst>
              </p:cNvPr>
              <p:cNvGrpSpPr/>
              <p:nvPr/>
            </p:nvGrpSpPr>
            <p:grpSpPr>
              <a:xfrm>
                <a:off x="7166575" y="3429091"/>
                <a:ext cx="783375" cy="365173"/>
                <a:chOff x="8324830" y="3058745"/>
                <a:chExt cx="723636" cy="372495"/>
              </a:xfrm>
            </p:grpSpPr>
            <p:sp>
              <p:nvSpPr>
                <p:cNvPr id="116" name="Rectangle: Rounded Corners 115">
                  <a:extLst>
                    <a:ext uri="{FF2B5EF4-FFF2-40B4-BE49-F238E27FC236}">
                      <a16:creationId xmlns:a16="http://schemas.microsoft.com/office/drawing/2014/main" id="{26E7D604-C0EC-469E-941C-9219B5EC9E99}"/>
                    </a:ext>
                  </a:extLst>
                </p:cNvPr>
                <p:cNvSpPr/>
                <p:nvPr/>
              </p:nvSpPr>
              <p:spPr bwMode="auto">
                <a:xfrm>
                  <a:off x="8324830" y="3058745"/>
                  <a:ext cx="723636" cy="37249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endParaRPr lang="en-US" sz="1153">
                    <a:solidFill>
                      <a:schemeClr val="tx1"/>
                    </a:solidFill>
                    <a:cs typeface="Segoe UI" pitchFamily="34" charset="0"/>
                  </a:endParaRPr>
                </a:p>
              </p:txBody>
            </p:sp>
            <p:sp>
              <p:nvSpPr>
                <p:cNvPr id="135" name="Title 1">
                  <a:extLst>
                    <a:ext uri="{FF2B5EF4-FFF2-40B4-BE49-F238E27FC236}">
                      <a16:creationId xmlns:a16="http://schemas.microsoft.com/office/drawing/2014/main" id="{07DA6BC7-AB1F-4D69-9A13-B5A40801D29A}"/>
                    </a:ext>
                  </a:extLst>
                </p:cNvPr>
                <p:cNvSpPr txBox="1">
                  <a:spLocks/>
                </p:cNvSpPr>
                <p:nvPr/>
              </p:nvSpPr>
              <p:spPr>
                <a:xfrm>
                  <a:off x="8375651" y="3088018"/>
                  <a:ext cx="621995" cy="313948"/>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78527">
                    <a:lnSpc>
                      <a:spcPct val="100000"/>
                    </a:lnSpc>
                    <a:defRPr/>
                  </a:pPr>
                  <a:r>
                    <a:rPr lang="en-US" sz="980" spc="0">
                      <a:solidFill>
                        <a:schemeClr val="tx2"/>
                      </a:solidFill>
                      <a:latin typeface="Segoe UI Semibold" panose="020B0702040204020203" pitchFamily="34" charset="0"/>
                      <a:cs typeface="Segoe UI Semibold" panose="020B0702040204020203" pitchFamily="34" charset="0"/>
                    </a:rPr>
                    <a:t>External</a:t>
                  </a:r>
                  <a:br>
                    <a:rPr lang="en-US" sz="980" spc="0">
                      <a:solidFill>
                        <a:schemeClr val="tx2"/>
                      </a:solidFill>
                      <a:latin typeface="Segoe UI Semibold" panose="020B0702040204020203" pitchFamily="34" charset="0"/>
                      <a:cs typeface="Segoe UI Semibold" panose="020B0702040204020203" pitchFamily="34" charset="0"/>
                    </a:rPr>
                  </a:br>
                  <a:r>
                    <a:rPr lang="en-US" sz="980" spc="0">
                      <a:solidFill>
                        <a:schemeClr val="tx2"/>
                      </a:solidFill>
                      <a:latin typeface="Segoe UI Semibold" panose="020B0702040204020203" pitchFamily="34" charset="0"/>
                      <a:cs typeface="Segoe UI Semibold" panose="020B0702040204020203" pitchFamily="34" charset="0"/>
                    </a:rPr>
                    <a:t>DNS</a:t>
                  </a:r>
                </a:p>
              </p:txBody>
            </p:sp>
          </p:grpSp>
          <p:cxnSp>
            <p:nvCxnSpPr>
              <p:cNvPr id="27" name="Straight Arrow Connector 26">
                <a:extLst>
                  <a:ext uri="{FF2B5EF4-FFF2-40B4-BE49-F238E27FC236}">
                    <a16:creationId xmlns:a16="http://schemas.microsoft.com/office/drawing/2014/main" id="{9981C635-A37D-4594-B3D3-CBCEC506BE0C}"/>
                  </a:ext>
                </a:extLst>
              </p:cNvPr>
              <p:cNvCxnSpPr>
                <a:stCxn id="117" idx="2"/>
                <a:endCxn id="111" idx="0"/>
              </p:cNvCxnSpPr>
              <p:nvPr/>
            </p:nvCxnSpPr>
            <p:spPr>
              <a:xfrm>
                <a:off x="6356721" y="3758219"/>
                <a:ext cx="4" cy="26937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 name="Connector: Elbow 5">
              <a:extLst>
                <a:ext uri="{FF2B5EF4-FFF2-40B4-BE49-F238E27FC236}">
                  <a16:creationId xmlns:a16="http://schemas.microsoft.com/office/drawing/2014/main" id="{1CCCAC31-4EE6-4854-82D7-05107CF45F8E}"/>
                </a:ext>
              </a:extLst>
            </p:cNvPr>
            <p:cNvCxnSpPr>
              <a:cxnSpLocks/>
            </p:cNvCxnSpPr>
            <p:nvPr/>
          </p:nvCxnSpPr>
          <p:spPr>
            <a:xfrm>
              <a:off x="9197504" y="3359843"/>
              <a:ext cx="2078242" cy="121165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C5C20A4-DD06-4E64-995A-BF2DED0D78A9}"/>
                </a:ext>
              </a:extLst>
            </p:cNvPr>
            <p:cNvGrpSpPr/>
            <p:nvPr/>
          </p:nvGrpSpPr>
          <p:grpSpPr>
            <a:xfrm>
              <a:off x="10163513" y="4155197"/>
              <a:ext cx="735979" cy="763439"/>
              <a:chOff x="10163513" y="4155197"/>
              <a:chExt cx="735979" cy="763439"/>
            </a:xfrm>
          </p:grpSpPr>
          <p:sp>
            <p:nvSpPr>
              <p:cNvPr id="17" name="Rectangle 16">
                <a:extLst>
                  <a:ext uri="{FF2B5EF4-FFF2-40B4-BE49-F238E27FC236}">
                    <a16:creationId xmlns:a16="http://schemas.microsoft.com/office/drawing/2014/main" id="{1C03ADC1-DE79-44DC-BABF-C74D5598A1B4}"/>
                  </a:ext>
                </a:extLst>
              </p:cNvPr>
              <p:cNvSpPr/>
              <p:nvPr/>
            </p:nvSpPr>
            <p:spPr bwMode="auto">
              <a:xfrm>
                <a:off x="10363199" y="4583955"/>
                <a:ext cx="346636" cy="3346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EA898763-6625-492C-AC1A-C2F2F1CDE92D}"/>
                  </a:ext>
                </a:extLst>
              </p:cNvPr>
              <p:cNvGrpSpPr/>
              <p:nvPr/>
            </p:nvGrpSpPr>
            <p:grpSpPr>
              <a:xfrm>
                <a:off x="10163513" y="4155197"/>
                <a:ext cx="735979" cy="723475"/>
                <a:chOff x="10549279" y="4155197"/>
                <a:chExt cx="735979" cy="723475"/>
              </a:xfrm>
            </p:grpSpPr>
            <p:sp>
              <p:nvSpPr>
                <p:cNvPr id="76" name="Lock" title="Icon of a padlock">
                  <a:extLst>
                    <a:ext uri="{FF2B5EF4-FFF2-40B4-BE49-F238E27FC236}">
                      <a16:creationId xmlns:a16="http://schemas.microsoft.com/office/drawing/2014/main" id="{67DE7CCF-7CB3-4E68-A232-C41B63A5E669}"/>
                    </a:ext>
                  </a:extLst>
                </p:cNvPr>
                <p:cNvSpPr>
                  <a:spLocks noChangeAspect="1" noEditPoints="1"/>
                </p:cNvSpPr>
                <p:nvPr/>
              </p:nvSpPr>
              <p:spPr bwMode="auto">
                <a:xfrm>
                  <a:off x="10825468" y="4622063"/>
                  <a:ext cx="183601" cy="25660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77" name="Title 1">
                  <a:extLst>
                    <a:ext uri="{FF2B5EF4-FFF2-40B4-BE49-F238E27FC236}">
                      <a16:creationId xmlns:a16="http://schemas.microsoft.com/office/drawing/2014/main" id="{EA93A778-8F5C-466D-B8BF-96BBBFCF9F63}"/>
                    </a:ext>
                  </a:extLst>
                </p:cNvPr>
                <p:cNvSpPr txBox="1">
                  <a:spLocks/>
                </p:cNvSpPr>
                <p:nvPr/>
              </p:nvSpPr>
              <p:spPr>
                <a:xfrm>
                  <a:off x="10549279" y="4155197"/>
                  <a:ext cx="73597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rgbClr val="000000"/>
                      </a:solidFill>
                      <a:latin typeface="Segoe UI" panose="020B0502040204020203" pitchFamily="34" charset="0"/>
                    </a:rPr>
                    <a:t>Private </a:t>
                  </a:r>
                  <a:br>
                    <a:rPr lang="en-US" sz="1176" spc="0">
                      <a:solidFill>
                        <a:srgbClr val="000000"/>
                      </a:solidFill>
                      <a:latin typeface="Segoe UI" panose="020B0502040204020203" pitchFamily="34" charset="0"/>
                    </a:rPr>
                  </a:br>
                  <a:r>
                    <a:rPr lang="en-US" sz="1176" spc="0">
                      <a:solidFill>
                        <a:srgbClr val="000000"/>
                      </a:solidFill>
                      <a:latin typeface="Segoe UI" panose="020B0502040204020203" pitchFamily="34" charset="0"/>
                    </a:rPr>
                    <a:t>cluster</a:t>
                  </a:r>
                </a:p>
              </p:txBody>
            </p:sp>
          </p:grpSp>
        </p:grpSp>
        <p:grpSp>
          <p:nvGrpSpPr>
            <p:cNvPr id="16" name="Group 15">
              <a:extLst>
                <a:ext uri="{FF2B5EF4-FFF2-40B4-BE49-F238E27FC236}">
                  <a16:creationId xmlns:a16="http://schemas.microsoft.com/office/drawing/2014/main" id="{2F1B3959-ED4B-4EB0-B410-155783EB38B8}"/>
                </a:ext>
              </a:extLst>
            </p:cNvPr>
            <p:cNvGrpSpPr/>
            <p:nvPr/>
          </p:nvGrpSpPr>
          <p:grpSpPr>
            <a:xfrm>
              <a:off x="9230689" y="4155197"/>
              <a:ext cx="1112707" cy="778051"/>
              <a:chOff x="9230689" y="4155197"/>
              <a:chExt cx="1112707" cy="778051"/>
            </a:xfrm>
          </p:grpSpPr>
          <p:sp>
            <p:nvSpPr>
              <p:cNvPr id="79" name="Title 1">
                <a:extLst>
                  <a:ext uri="{FF2B5EF4-FFF2-40B4-BE49-F238E27FC236}">
                    <a16:creationId xmlns:a16="http://schemas.microsoft.com/office/drawing/2014/main" id="{08ABC1A5-C533-4371-8035-52A7084EB4FD}"/>
                  </a:ext>
                </a:extLst>
              </p:cNvPr>
              <p:cNvSpPr txBox="1">
                <a:spLocks/>
              </p:cNvSpPr>
              <p:nvPr/>
            </p:nvSpPr>
            <p:spPr>
              <a:xfrm>
                <a:off x="9230689" y="4155197"/>
                <a:ext cx="1112707"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7852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App </a:t>
                </a:r>
                <a:br>
                  <a:rPr lang="en-US" sz="1176" spc="0">
                    <a:solidFill>
                      <a:srgbClr val="000000"/>
                    </a:solidFill>
                    <a:latin typeface="Segoe UI Semibold" panose="020B0702040204020203" pitchFamily="34" charset="0"/>
                    <a:cs typeface="Segoe UI Semibold" panose="020B0702040204020203" pitchFamily="34" charset="0"/>
                  </a:rPr>
                </a:br>
                <a:r>
                  <a:rPr lang="en-US" sz="1176" spc="0">
                    <a:solidFill>
                      <a:srgbClr val="000000"/>
                    </a:solidFill>
                    <a:latin typeface="Segoe UI Semibold" panose="020B0702040204020203" pitchFamily="34" charset="0"/>
                    <a:cs typeface="Segoe UI Semibold" panose="020B0702040204020203" pitchFamily="34" charset="0"/>
                  </a:rPr>
                  <a:t>Gateway</a:t>
                </a:r>
              </a:p>
            </p:txBody>
          </p:sp>
          <p:grpSp>
            <p:nvGrpSpPr>
              <p:cNvPr id="9" name="Group 8">
                <a:extLst>
                  <a:ext uri="{FF2B5EF4-FFF2-40B4-BE49-F238E27FC236}">
                    <a16:creationId xmlns:a16="http://schemas.microsoft.com/office/drawing/2014/main" id="{F2859E1E-2256-4B1A-9CCF-EF6722901B87}"/>
                  </a:ext>
                </a:extLst>
              </p:cNvPr>
              <p:cNvGrpSpPr/>
              <p:nvPr/>
            </p:nvGrpSpPr>
            <p:grpSpPr>
              <a:xfrm>
                <a:off x="9604163" y="4567487"/>
                <a:ext cx="365760" cy="365761"/>
                <a:chOff x="9961360" y="4372973"/>
                <a:chExt cx="365760" cy="365761"/>
              </a:xfrm>
            </p:grpSpPr>
            <p:sp>
              <p:nvSpPr>
                <p:cNvPr id="78" name="Rectangle: Rounded Corners 68">
                  <a:extLst>
                    <a:ext uri="{FF2B5EF4-FFF2-40B4-BE49-F238E27FC236}">
                      <a16:creationId xmlns:a16="http://schemas.microsoft.com/office/drawing/2014/main" id="{8770C83B-AD74-4A21-A3AD-79E92525D458}"/>
                    </a:ext>
                  </a:extLst>
                </p:cNvPr>
                <p:cNvSpPr/>
                <p:nvPr/>
              </p:nvSpPr>
              <p:spPr bwMode="auto">
                <a:xfrm>
                  <a:off x="9961360" y="4372973"/>
                  <a:ext cx="365760" cy="365761"/>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pic>
              <p:nvPicPr>
                <p:cNvPr id="110" name="Picture 109" descr="A sign on a pole&#10;&#10;Description automatically generated">
                  <a:extLst>
                    <a:ext uri="{FF2B5EF4-FFF2-40B4-BE49-F238E27FC236}">
                      <a16:creationId xmlns:a16="http://schemas.microsoft.com/office/drawing/2014/main" id="{32255815-E196-471D-930D-D0398AA92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8909" y="4430522"/>
                  <a:ext cx="250662" cy="250662"/>
                </a:xfrm>
                <a:prstGeom prst="rect">
                  <a:avLst/>
                </a:prstGeom>
              </p:spPr>
            </p:pic>
          </p:grpSp>
        </p:grpSp>
        <p:grpSp>
          <p:nvGrpSpPr>
            <p:cNvPr id="88" name="Group 87">
              <a:extLst>
                <a:ext uri="{FF2B5EF4-FFF2-40B4-BE49-F238E27FC236}">
                  <a16:creationId xmlns:a16="http://schemas.microsoft.com/office/drawing/2014/main" id="{FACDDE47-A7E0-44F7-8985-A5278B047CA1}"/>
                </a:ext>
              </a:extLst>
            </p:cNvPr>
            <p:cNvGrpSpPr/>
            <p:nvPr/>
          </p:nvGrpSpPr>
          <p:grpSpPr>
            <a:xfrm>
              <a:off x="9419053" y="2764543"/>
              <a:ext cx="735979" cy="763439"/>
              <a:chOff x="10163513" y="4155197"/>
              <a:chExt cx="735979" cy="763439"/>
            </a:xfrm>
          </p:grpSpPr>
          <p:sp>
            <p:nvSpPr>
              <p:cNvPr id="89" name="Rectangle 88">
                <a:extLst>
                  <a:ext uri="{FF2B5EF4-FFF2-40B4-BE49-F238E27FC236}">
                    <a16:creationId xmlns:a16="http://schemas.microsoft.com/office/drawing/2014/main" id="{F3844609-1474-407F-B8A0-4BAF16D8DA56}"/>
                  </a:ext>
                </a:extLst>
              </p:cNvPr>
              <p:cNvSpPr/>
              <p:nvPr/>
            </p:nvSpPr>
            <p:spPr bwMode="auto">
              <a:xfrm>
                <a:off x="10363199" y="4583955"/>
                <a:ext cx="346636" cy="3346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a:extLst>
                  <a:ext uri="{FF2B5EF4-FFF2-40B4-BE49-F238E27FC236}">
                    <a16:creationId xmlns:a16="http://schemas.microsoft.com/office/drawing/2014/main" id="{B4C6FE4E-5468-4AD4-BCE7-F6DB77A72E51}"/>
                  </a:ext>
                </a:extLst>
              </p:cNvPr>
              <p:cNvGrpSpPr/>
              <p:nvPr/>
            </p:nvGrpSpPr>
            <p:grpSpPr>
              <a:xfrm>
                <a:off x="10163513" y="4155197"/>
                <a:ext cx="735979" cy="723475"/>
                <a:chOff x="10549279" y="4155197"/>
                <a:chExt cx="735979" cy="723475"/>
              </a:xfrm>
            </p:grpSpPr>
            <p:sp>
              <p:nvSpPr>
                <p:cNvPr id="94" name="Lock" title="Icon of a padlock">
                  <a:extLst>
                    <a:ext uri="{FF2B5EF4-FFF2-40B4-BE49-F238E27FC236}">
                      <a16:creationId xmlns:a16="http://schemas.microsoft.com/office/drawing/2014/main" id="{CE7ED7B3-11C1-4961-BEA0-2DE0DED4891C}"/>
                    </a:ext>
                  </a:extLst>
                </p:cNvPr>
                <p:cNvSpPr>
                  <a:spLocks noChangeAspect="1" noEditPoints="1"/>
                </p:cNvSpPr>
                <p:nvPr/>
              </p:nvSpPr>
              <p:spPr bwMode="auto">
                <a:xfrm>
                  <a:off x="10825468" y="4622063"/>
                  <a:ext cx="183601" cy="25660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00" name="Title 1">
                  <a:extLst>
                    <a:ext uri="{FF2B5EF4-FFF2-40B4-BE49-F238E27FC236}">
                      <a16:creationId xmlns:a16="http://schemas.microsoft.com/office/drawing/2014/main" id="{4F616230-454A-43C2-8472-E3CEDB361E02}"/>
                    </a:ext>
                  </a:extLst>
                </p:cNvPr>
                <p:cNvSpPr txBox="1">
                  <a:spLocks/>
                </p:cNvSpPr>
                <p:nvPr/>
              </p:nvSpPr>
              <p:spPr>
                <a:xfrm>
                  <a:off x="10549279" y="4155197"/>
                  <a:ext cx="73597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rgbClr val="000000"/>
                      </a:solidFill>
                      <a:latin typeface="Segoe UI" panose="020B0502040204020203" pitchFamily="34" charset="0"/>
                    </a:rPr>
                    <a:t>Egress lockdown</a:t>
                  </a:r>
                </a:p>
              </p:txBody>
            </p:sp>
          </p:grpSp>
        </p:grpSp>
      </p:grpSp>
    </p:spTree>
    <p:extLst>
      <p:ext uri="{BB962C8B-B14F-4D97-AF65-F5344CB8AC3E}">
        <p14:creationId xmlns:p14="http://schemas.microsoft.com/office/powerpoint/2010/main" val="24974852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dirty="0"/>
              <a:t>Scenarios enabled by Advanced Networking</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Backend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78532"/>
            <a:ext cx="666956" cy="683609"/>
            <a:chOff x="7878647" y="2939734"/>
            <a:chExt cx="680330" cy="697317"/>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Server</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4" name="Title 16">
            <a:extLst>
              <a:ext uri="{FF2B5EF4-FFF2-40B4-BE49-F238E27FC236}">
                <a16:creationId xmlns:a16="http://schemas.microsoft.com/office/drawing/2014/main" id="{466F067A-A147-4230-8D3E-8E6F87370E3B}"/>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Uses Azure subnet for both your containers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455995" y="2647946"/>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Allows for connectivity to existing Azure services in the same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13376" y="6202711"/>
            <a:ext cx="2946628" cy="3620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1765"/>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AKS </a:t>
            </a:r>
            <a:r>
              <a:rPr kumimoji="0" lang="en-US" sz="1176" b="0" i="0" u="none" strike="noStrike" kern="1200" cap="none" spc="0" normalizeH="0" baseline="0" noProof="0" err="1">
                <a:ln w="3175">
                  <a:noFill/>
                </a:ln>
                <a:solidFill>
                  <a:srgbClr val="000000"/>
                </a:solidFill>
                <a:effectLst/>
                <a:uLnTx/>
                <a:uFillTx/>
                <a:latin typeface="Segoe UI"/>
                <a:ea typeface="+mn-ea"/>
                <a:cs typeface="Segoe UI" pitchFamily="34" charset="0"/>
              </a:rPr>
              <a:t>VNet</a:t>
            </a: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 integration works seamlessly </a:t>
            </a:r>
            <a:b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br>
            <a:r>
              <a:rPr kumimoji="0" lang="en-US" sz="1176" b="0" i="0" u="none" strike="noStrike" kern="1200" cap="none" spc="0" normalizeH="0" baseline="0" noProof="0">
                <a:ln w="3175">
                  <a:noFill/>
                </a:ln>
                <a:solidFill>
                  <a:srgbClr val="000000"/>
                </a:solidFill>
                <a:effectLst/>
                <a:uLnTx/>
                <a:uFillTx/>
                <a:latin typeface="Segoe UI"/>
                <a:ea typeface="+mn-ea"/>
                <a:cs typeface="Segoe UI" pitchFamily="34" charset="0"/>
              </a:rPr>
              <a:t>with your existing network infrastructure</a:t>
            </a:r>
          </a:p>
        </p:txBody>
      </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455995" y="3328634"/>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Express 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455995" y="4009322"/>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peering to connect to other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VNets</a:t>
            </a:r>
            <a:endPar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455995" y="4690009"/>
            <a:ext cx="3261391"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Connect AKS cluster securely and privately to other Azure resources using </a:t>
            </a:r>
            <a:r>
              <a:rPr kumimoji="0" lang="en-US" sz="1372"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372"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endpoints</a:t>
            </a:r>
          </a:p>
        </p:txBody>
      </p:sp>
    </p:spTree>
    <p:extLst>
      <p:ext uri="{BB962C8B-B14F-4D97-AF65-F5344CB8AC3E}">
        <p14:creationId xmlns:p14="http://schemas.microsoft.com/office/powerpoint/2010/main" val="246884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500"/>
                                        <p:tgtEl>
                                          <p:spTgt spid="13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500"/>
                                        <p:tgtEl>
                                          <p:spTgt spid="205"/>
                                        </p:tgtEl>
                                      </p:cBhvr>
                                    </p:animEffect>
                                  </p:childTnLst>
                                </p:cTn>
                              </p:par>
                              <p:par>
                                <p:cTn id="43" presetID="22" presetClass="entr" presetSubtype="8"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500"/>
                                        <p:tgtEl>
                                          <p:spTgt spid="20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1"/>
                                        </p:tgtEl>
                                        <p:attrNameLst>
                                          <p:attrName>style.visibility</p:attrName>
                                        </p:attrNameLst>
                                      </p:cBhvr>
                                      <p:to>
                                        <p:strVal val="visible"/>
                                      </p:to>
                                    </p:set>
                                    <p:animEffect transition="in" filter="fade">
                                      <p:cBhvr>
                                        <p:cTn id="61" dur="500"/>
                                        <p:tgtEl>
                                          <p:spTgt spid="211"/>
                                        </p:tgtEl>
                                      </p:cBhvr>
                                    </p:animEffect>
                                  </p:childTnLst>
                                </p:cTn>
                              </p:par>
                              <p:par>
                                <p:cTn id="62" presetID="16" presetClass="entr" presetSubtype="37"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barn(outVertical)">
                                      <p:cBhvr>
                                        <p:cTn id="64" dur="500"/>
                                        <p:tgtEl>
                                          <p:spTgt spid="80"/>
                                        </p:tgtEl>
                                      </p:cBhvr>
                                    </p:animEffect>
                                  </p:childTnLst>
                                </p:cTn>
                              </p:par>
                              <p:par>
                                <p:cTn id="65" presetID="10"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84"/>
                                        </p:tgtEl>
                                        <p:attrNameLst>
                                          <p:attrName>style.visibility</p:attrName>
                                        </p:attrNameLst>
                                      </p:cBhvr>
                                      <p:to>
                                        <p:strVal val="visible"/>
                                      </p:to>
                                    </p:set>
                                    <p:anim calcmode="lin" valueType="num">
                                      <p:cBhvr>
                                        <p:cTn id="78" dur="500" fill="hold"/>
                                        <p:tgtEl>
                                          <p:spTgt spid="84"/>
                                        </p:tgtEl>
                                        <p:attrNameLst>
                                          <p:attrName>ppt_w</p:attrName>
                                        </p:attrNameLst>
                                      </p:cBhvr>
                                      <p:tavLst>
                                        <p:tav tm="0">
                                          <p:val>
                                            <p:fltVal val="0"/>
                                          </p:val>
                                        </p:tav>
                                        <p:tav tm="100000">
                                          <p:val>
                                            <p:strVal val="#ppt_w"/>
                                          </p:val>
                                        </p:tav>
                                      </p:tavLst>
                                    </p:anim>
                                    <p:anim calcmode="lin" valueType="num">
                                      <p:cBhvr>
                                        <p:cTn id="79" dur="500" fill="hold"/>
                                        <p:tgtEl>
                                          <p:spTgt spid="84"/>
                                        </p:tgtEl>
                                        <p:attrNameLst>
                                          <p:attrName>ppt_h</p:attrName>
                                        </p:attrNameLst>
                                      </p:cBhvr>
                                      <p:tavLst>
                                        <p:tav tm="0">
                                          <p:val>
                                            <p:fltVal val="0"/>
                                          </p:val>
                                        </p:tav>
                                        <p:tav tm="100000">
                                          <p:val>
                                            <p:strVal val="#ppt_h"/>
                                          </p:val>
                                        </p:tav>
                                      </p:tavLst>
                                    </p:anim>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22" presetClass="entr" presetSubtype="1" fill="hold" nodeType="with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wipe(up)">
                                      <p:cBhvr>
                                        <p:cTn id="88" dur="500"/>
                                        <p:tgtEl>
                                          <p:spTgt spid="89"/>
                                        </p:tgtEl>
                                      </p:cBhvr>
                                    </p:animEffect>
                                  </p:childTnLst>
                                </p:cTn>
                              </p:par>
                              <p:par>
                                <p:cTn id="89" presetID="10"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500"/>
                                        <p:tgtEl>
                                          <p:spTgt spid="106"/>
                                        </p:tgtEl>
                                      </p:cBhvr>
                                    </p:animEffect>
                                  </p:childTnLst>
                                </p:cTn>
                              </p:par>
                            </p:childTnLst>
                          </p:cTn>
                        </p:par>
                        <p:par>
                          <p:cTn id="92" fill="hold">
                            <p:stCondLst>
                              <p:cond delay="500"/>
                            </p:stCondLst>
                            <p:childTnLst>
                              <p:par>
                                <p:cTn id="93" presetID="53" presetClass="entr" presetSubtype="16"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p:cTn id="95" dur="500" fill="hold"/>
                                        <p:tgtEl>
                                          <p:spTgt spid="90"/>
                                        </p:tgtEl>
                                        <p:attrNameLst>
                                          <p:attrName>ppt_w</p:attrName>
                                        </p:attrNameLst>
                                      </p:cBhvr>
                                      <p:tavLst>
                                        <p:tav tm="0">
                                          <p:val>
                                            <p:fltVal val="0"/>
                                          </p:val>
                                        </p:tav>
                                        <p:tav tm="100000">
                                          <p:val>
                                            <p:strVal val="#ppt_w"/>
                                          </p:val>
                                        </p:tav>
                                      </p:tavLst>
                                    </p:anim>
                                    <p:anim calcmode="lin" valueType="num">
                                      <p:cBhvr>
                                        <p:cTn id="96" dur="500" fill="hold"/>
                                        <p:tgtEl>
                                          <p:spTgt spid="90"/>
                                        </p:tgtEl>
                                        <p:attrNameLst>
                                          <p:attrName>ppt_h</p:attrName>
                                        </p:attrNameLst>
                                      </p:cBhvr>
                                      <p:tavLst>
                                        <p:tav tm="0">
                                          <p:val>
                                            <p:fltVal val="0"/>
                                          </p:val>
                                        </p:tav>
                                        <p:tav tm="100000">
                                          <p:val>
                                            <p:strVal val="#ppt_h"/>
                                          </p:val>
                                        </p:tav>
                                      </p:tavLst>
                                    </p:anim>
                                    <p:animEffect transition="in" filter="fade">
                                      <p:cBhvr>
                                        <p:cTn id="97" dur="500"/>
                                        <p:tgtEl>
                                          <p:spTgt spid="90"/>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p:cTn id="101" dur="500" fill="hold"/>
                                        <p:tgtEl>
                                          <p:spTgt spid="93"/>
                                        </p:tgtEl>
                                        <p:attrNameLst>
                                          <p:attrName>ppt_w</p:attrName>
                                        </p:attrNameLst>
                                      </p:cBhvr>
                                      <p:tavLst>
                                        <p:tav tm="0">
                                          <p:val>
                                            <p:fltVal val="0"/>
                                          </p:val>
                                        </p:tav>
                                        <p:tav tm="100000">
                                          <p:val>
                                            <p:strVal val="#ppt_w"/>
                                          </p:val>
                                        </p:tav>
                                      </p:tavLst>
                                    </p:anim>
                                    <p:anim calcmode="lin" valueType="num">
                                      <p:cBhvr>
                                        <p:cTn id="102" dur="500" fill="hold"/>
                                        <p:tgtEl>
                                          <p:spTgt spid="93"/>
                                        </p:tgtEl>
                                        <p:attrNameLst>
                                          <p:attrName>ppt_h</p:attrName>
                                        </p:attrNameLst>
                                      </p:cBhvr>
                                      <p:tavLst>
                                        <p:tav tm="0">
                                          <p:val>
                                            <p:fltVal val="0"/>
                                          </p:val>
                                        </p:tav>
                                        <p:tav tm="100000">
                                          <p:val>
                                            <p:strVal val="#ppt_h"/>
                                          </p:val>
                                        </p:tav>
                                      </p:tavLst>
                                    </p:anim>
                                    <p:animEffect transition="in" filter="fade">
                                      <p:cBhvr>
                                        <p:cTn id="103" dur="500"/>
                                        <p:tgtEl>
                                          <p:spTgt spid="93"/>
                                        </p:tgtEl>
                                      </p:cBhvr>
                                    </p:animEffect>
                                  </p:childTnLst>
                                </p:cTn>
                              </p:par>
                            </p:childTnLst>
                          </p:cTn>
                        </p:par>
                        <p:par>
                          <p:cTn id="104" fill="hold">
                            <p:stCondLst>
                              <p:cond delay="1500"/>
                            </p:stCondLst>
                            <p:childTnLst>
                              <p:par>
                                <p:cTn id="105" presetID="53" presetClass="entr" presetSubtype="16" fill="hold"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p:cTn id="107" dur="500" fill="hold"/>
                                        <p:tgtEl>
                                          <p:spTgt spid="97"/>
                                        </p:tgtEl>
                                        <p:attrNameLst>
                                          <p:attrName>ppt_w</p:attrName>
                                        </p:attrNameLst>
                                      </p:cBhvr>
                                      <p:tavLst>
                                        <p:tav tm="0">
                                          <p:val>
                                            <p:fltVal val="0"/>
                                          </p:val>
                                        </p:tav>
                                        <p:tav tm="100000">
                                          <p:val>
                                            <p:strVal val="#ppt_w"/>
                                          </p:val>
                                        </p:tav>
                                      </p:tavLst>
                                    </p:anim>
                                    <p:anim calcmode="lin" valueType="num">
                                      <p:cBhvr>
                                        <p:cTn id="108" dur="500" fill="hold"/>
                                        <p:tgtEl>
                                          <p:spTgt spid="97"/>
                                        </p:tgtEl>
                                        <p:attrNameLst>
                                          <p:attrName>ppt_h</p:attrName>
                                        </p:attrNameLst>
                                      </p:cBhvr>
                                      <p:tavLst>
                                        <p:tav tm="0">
                                          <p:val>
                                            <p:fltVal val="0"/>
                                          </p:val>
                                        </p:tav>
                                        <p:tav tm="100000">
                                          <p:val>
                                            <p:strVal val="#ppt_h"/>
                                          </p:val>
                                        </p:tav>
                                      </p:tavLst>
                                    </p:anim>
                                    <p:animEffect transition="in" filter="fade">
                                      <p:cBhvr>
                                        <p:cTn id="109" dur="500"/>
                                        <p:tgtEl>
                                          <p:spTgt spid="97"/>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50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0"/>
                                        </p:tgtEl>
                                        <p:attrNameLst>
                                          <p:attrName>style.visibility</p:attrName>
                                        </p:attrNameLst>
                                      </p:cBhvr>
                                      <p:to>
                                        <p:strVal val="visible"/>
                                      </p:to>
                                    </p:set>
                                    <p:animEffect transition="in" filter="fade">
                                      <p:cBhvr>
                                        <p:cTn id="116" dur="500"/>
                                        <p:tgtEl>
                                          <p:spTgt spid="21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fade">
                                      <p:cBhvr>
                                        <p:cTn id="121" dur="500"/>
                                        <p:tgtEl>
                                          <p:spTgt spid="148"/>
                                        </p:tgtEl>
                                      </p:cBhvr>
                                    </p:animEffect>
                                  </p:childTnLst>
                                </p:cTn>
                              </p:par>
                              <p:par>
                                <p:cTn id="122" presetID="22" presetClass="entr" presetSubtype="8"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wipe(left)">
                                      <p:cBhvr>
                                        <p:cTn id="124" dur="500"/>
                                        <p:tgtEl>
                                          <p:spTgt spid="98"/>
                                        </p:tgtEl>
                                      </p:cBhvr>
                                    </p:animEffect>
                                  </p:childTnLst>
                                </p:cTn>
                              </p:par>
                              <p:par>
                                <p:cTn id="125" presetID="22" presetClass="entr" presetSubtype="8"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left)">
                                      <p:cBhvr>
                                        <p:cTn id="127" dur="500"/>
                                        <p:tgtEl>
                                          <p:spTgt spid="2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6"/>
                                        </p:tgtEl>
                                        <p:attrNameLst>
                                          <p:attrName>style.visibility</p:attrName>
                                        </p:attrNameLst>
                                      </p:cBhvr>
                                      <p:to>
                                        <p:strVal val="visible"/>
                                      </p:to>
                                    </p:set>
                                    <p:animEffect transition="in" filter="fade">
                                      <p:cBhvr>
                                        <p:cTn id="133" dur="500"/>
                                        <p:tgtEl>
                                          <p:spTgt spid="126"/>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23" grpId="0"/>
      <p:bldP spid="204" grpId="0"/>
      <p:bldP spid="205" grpId="0"/>
      <p:bldP spid="207" grpId="0" animBg="1"/>
      <p:bldP spid="208" grpId="0" animBg="1"/>
      <p:bldP spid="209" grpId="0" animBg="1"/>
      <p:bldP spid="210" grpId="0" animBg="1"/>
      <p:bldP spid="211" grpId="0"/>
      <p:bldP spid="96" grpId="0"/>
      <p:bldP spid="122" grpId="0"/>
      <p:bldP spid="126" grpId="0" animBg="1"/>
      <p:bldP spid="14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6">
            <a:extLst>
              <a:ext uri="{FF2B5EF4-FFF2-40B4-BE49-F238E27FC236}">
                <a16:creationId xmlns:a16="http://schemas.microsoft.com/office/drawing/2014/main" id="{04A75A37-B8DE-49B0-8D0F-599AF01DF12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Internal Service</a:t>
            </a:r>
          </a:p>
        </p:txBody>
      </p:sp>
      <p:sp>
        <p:nvSpPr>
          <p:cNvPr id="40" name="Content Placeholder 2">
            <a:extLst>
              <a:ext uri="{FF2B5EF4-FFF2-40B4-BE49-F238E27FC236}">
                <a16:creationId xmlns:a16="http://schemas.microsoft.com/office/drawing/2014/main" id="{F0D4240B-0710-49D9-B540-722DC344AC5A}"/>
              </a:ext>
            </a:extLst>
          </p:cNvPr>
          <p:cNvSpPr txBox="1">
            <a:spLocks/>
          </p:cNvSpPr>
          <p:nvPr/>
        </p:nvSpPr>
        <p:spPr>
          <a:xfrm>
            <a:off x="588263" y="1434370"/>
            <a:ext cx="4739517" cy="435133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Used for internal services that should be accessed by other VNETs or On-Premise only</a:t>
            </a:r>
          </a:p>
        </p:txBody>
      </p:sp>
      <p:sp>
        <p:nvSpPr>
          <p:cNvPr id="42" name="Text Placeholder 4">
            <a:extLst>
              <a:ext uri="{FF2B5EF4-FFF2-40B4-BE49-F238E27FC236}">
                <a16:creationId xmlns:a16="http://schemas.microsoft.com/office/drawing/2014/main" id="{584640D7-1402-433B-90B7-99429A8AAC98}"/>
              </a:ext>
            </a:extLst>
          </p:cNvPr>
          <p:cNvSpPr txBox="1">
            <a:spLocks/>
          </p:cNvSpPr>
          <p:nvPr/>
        </p:nvSpPr>
        <p:spPr>
          <a:xfrm>
            <a:off x="588265" y="2631231"/>
            <a:ext cx="4394282" cy="3154477"/>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apiVersion</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v1</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internalservice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annotations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service.beta.kubernetes.io/azure-load-balancer-internal</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A31515"/>
                </a:solidFill>
                <a:effectLst/>
                <a:uLnTx/>
                <a:uFillTx/>
                <a:latin typeface="Menlo" panose="020B0609030804020204" pitchFamily="49" charset="0"/>
                <a:ea typeface="+mn-ea"/>
                <a:cs typeface="+mn-cs"/>
              </a:rPr>
              <a:t>"true"</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type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LoadBalancer</a:t>
            </a:r>
            <a:b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b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loadBalancerIP</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10.240.0.25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ports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selector</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app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internal</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grpSp>
        <p:nvGrpSpPr>
          <p:cNvPr id="19" name="Group 18">
            <a:extLst>
              <a:ext uri="{FF2B5EF4-FFF2-40B4-BE49-F238E27FC236}">
                <a16:creationId xmlns:a16="http://schemas.microsoft.com/office/drawing/2014/main" id="{71EC954E-FC13-4E75-8955-4E585702E31C}"/>
              </a:ext>
            </a:extLst>
          </p:cNvPr>
          <p:cNvGrpSpPr/>
          <p:nvPr/>
        </p:nvGrpSpPr>
        <p:grpSpPr>
          <a:xfrm>
            <a:off x="6613794" y="772850"/>
            <a:ext cx="4301855" cy="5312301"/>
            <a:chOff x="6613794" y="616491"/>
            <a:chExt cx="4301855" cy="5312301"/>
          </a:xfrm>
        </p:grpSpPr>
        <p:sp>
          <p:nvSpPr>
            <p:cNvPr id="101" name="Rectangle: Rounded Corners 100">
              <a:extLst>
                <a:ext uri="{FF2B5EF4-FFF2-40B4-BE49-F238E27FC236}">
                  <a16:creationId xmlns:a16="http://schemas.microsoft.com/office/drawing/2014/main" id="{D1414B6E-F4F5-498A-B4A5-A07266546611}"/>
                </a:ext>
              </a:extLst>
            </p:cNvPr>
            <p:cNvSpPr/>
            <p:nvPr/>
          </p:nvSpPr>
          <p:spPr bwMode="auto">
            <a:xfrm>
              <a:off x="6613794" y="2657605"/>
              <a:ext cx="3703914" cy="3271187"/>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21AA8B0-2181-454B-8059-0E2CDF7C74F6}"/>
                </a:ext>
              </a:extLst>
            </p:cNvPr>
            <p:cNvSpPr txBox="1">
              <a:spLocks/>
            </p:cNvSpPr>
            <p:nvPr/>
          </p:nvSpPr>
          <p:spPr>
            <a:xfrm>
              <a:off x="6613794" y="2457229"/>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3" name="Rectangle 102">
              <a:extLst>
                <a:ext uri="{FF2B5EF4-FFF2-40B4-BE49-F238E27FC236}">
                  <a16:creationId xmlns:a16="http://schemas.microsoft.com/office/drawing/2014/main" id="{73D46DC2-174A-4BDA-9488-AB49247A00A6}"/>
                </a:ext>
              </a:extLst>
            </p:cNvPr>
            <p:cNvSpPr/>
            <p:nvPr/>
          </p:nvSpPr>
          <p:spPr>
            <a:xfrm>
              <a:off x="10054728" y="2449475"/>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descr="A close up of a sign&#10;&#10;Description generated with high confidence">
              <a:extLst>
                <a:ext uri="{FF2B5EF4-FFF2-40B4-BE49-F238E27FC236}">
                  <a16:creationId xmlns:a16="http://schemas.microsoft.com/office/drawing/2014/main" id="{C115CDA6-5DBB-48C5-9E80-0DC35B616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319" y="2475188"/>
              <a:ext cx="358395" cy="358395"/>
            </a:xfrm>
            <a:prstGeom prst="rect">
              <a:avLst/>
            </a:prstGeom>
          </p:spPr>
        </p:pic>
        <p:grpSp>
          <p:nvGrpSpPr>
            <p:cNvPr id="105" name="Group 104">
              <a:extLst>
                <a:ext uri="{FF2B5EF4-FFF2-40B4-BE49-F238E27FC236}">
                  <a16:creationId xmlns:a16="http://schemas.microsoft.com/office/drawing/2014/main" id="{828F6C48-44E2-470B-A22C-4B82F2AD9453}"/>
                </a:ext>
              </a:extLst>
            </p:cNvPr>
            <p:cNvGrpSpPr/>
            <p:nvPr/>
          </p:nvGrpSpPr>
          <p:grpSpPr>
            <a:xfrm>
              <a:off x="6869648" y="3988200"/>
              <a:ext cx="3192207" cy="1778472"/>
              <a:chOff x="6958652" y="2964125"/>
              <a:chExt cx="3192207" cy="1778472"/>
            </a:xfrm>
          </p:grpSpPr>
          <p:sp>
            <p:nvSpPr>
              <p:cNvPr id="126" name="Rectangle: Rounded Corners 125">
                <a:extLst>
                  <a:ext uri="{FF2B5EF4-FFF2-40B4-BE49-F238E27FC236}">
                    <a16:creationId xmlns:a16="http://schemas.microsoft.com/office/drawing/2014/main" id="{2370E7E9-646C-49E3-BCBC-19535A0F5E3B}"/>
                  </a:ext>
                </a:extLst>
              </p:cNvPr>
              <p:cNvSpPr/>
              <p:nvPr/>
            </p:nvSpPr>
            <p:spPr bwMode="auto">
              <a:xfrm>
                <a:off x="6958652" y="3132161"/>
                <a:ext cx="3192207" cy="1610436"/>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5D077067-0867-4C25-9C02-9EF6F79CF6E3}"/>
                  </a:ext>
                </a:extLst>
              </p:cNvPr>
              <p:cNvSpPr txBox="1">
                <a:spLocks/>
              </p:cNvSpPr>
              <p:nvPr/>
            </p:nvSpPr>
            <p:spPr>
              <a:xfrm>
                <a:off x="6958652" y="29641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grpSp>
        <p:pic>
          <p:nvPicPr>
            <p:cNvPr id="107" name="Graphic 106">
              <a:extLst>
                <a:ext uri="{FF2B5EF4-FFF2-40B4-BE49-F238E27FC236}">
                  <a16:creationId xmlns:a16="http://schemas.microsoft.com/office/drawing/2014/main" id="{F4EB2F79-4C19-49CB-A8E2-7384C11E5A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5945" y="3601924"/>
              <a:ext cx="319613" cy="319613"/>
            </a:xfrm>
            <a:prstGeom prst="rect">
              <a:avLst/>
            </a:prstGeom>
          </p:spPr>
        </p:pic>
        <p:grpSp>
          <p:nvGrpSpPr>
            <p:cNvPr id="109" name="Group 108">
              <a:extLst>
                <a:ext uri="{FF2B5EF4-FFF2-40B4-BE49-F238E27FC236}">
                  <a16:creationId xmlns:a16="http://schemas.microsoft.com/office/drawing/2014/main" id="{BDE9C15A-5A42-4402-9AD4-74EA570F2F8E}"/>
                </a:ext>
              </a:extLst>
            </p:cNvPr>
            <p:cNvGrpSpPr/>
            <p:nvPr/>
          </p:nvGrpSpPr>
          <p:grpSpPr>
            <a:xfrm>
              <a:off x="7113738" y="4319670"/>
              <a:ext cx="2704027" cy="1329744"/>
              <a:chOff x="7473107" y="3295595"/>
              <a:chExt cx="2704027" cy="1329744"/>
            </a:xfrm>
          </p:grpSpPr>
          <p:sp>
            <p:nvSpPr>
              <p:cNvPr id="124" name="Rectangle: Rounded Corners 123">
                <a:extLst>
                  <a:ext uri="{FF2B5EF4-FFF2-40B4-BE49-F238E27FC236}">
                    <a16:creationId xmlns:a16="http://schemas.microsoft.com/office/drawing/2014/main" id="{43963B56-DED1-4276-889A-9F18A38A7B44}"/>
                  </a:ext>
                </a:extLst>
              </p:cNvPr>
              <p:cNvSpPr/>
              <p:nvPr/>
            </p:nvSpPr>
            <p:spPr bwMode="auto">
              <a:xfrm>
                <a:off x="7473107" y="3463290"/>
                <a:ext cx="2704027" cy="11620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5" name="Title 1">
                <a:extLst>
                  <a:ext uri="{FF2B5EF4-FFF2-40B4-BE49-F238E27FC236}">
                    <a16:creationId xmlns:a16="http://schemas.microsoft.com/office/drawing/2014/main" id="{D826C286-2717-4CF9-A563-B68545E8DF8F}"/>
                  </a:ext>
                </a:extLst>
              </p:cNvPr>
              <p:cNvSpPr txBox="1">
                <a:spLocks/>
              </p:cNvSpPr>
              <p:nvPr/>
            </p:nvSpPr>
            <p:spPr>
              <a:xfrm>
                <a:off x="7473107" y="3295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grpSp>
          <p:nvGrpSpPr>
            <p:cNvPr id="110" name="Group 109">
              <a:extLst>
                <a:ext uri="{FF2B5EF4-FFF2-40B4-BE49-F238E27FC236}">
                  <a16:creationId xmlns:a16="http://schemas.microsoft.com/office/drawing/2014/main" id="{A6FE4375-A156-4367-BCC6-6506832F5F4A}"/>
                </a:ext>
              </a:extLst>
            </p:cNvPr>
            <p:cNvGrpSpPr/>
            <p:nvPr/>
          </p:nvGrpSpPr>
          <p:grpSpPr>
            <a:xfrm>
              <a:off x="6697374" y="4787042"/>
              <a:ext cx="348833" cy="348834"/>
              <a:chOff x="5782974" y="3277554"/>
              <a:chExt cx="780290" cy="780290"/>
            </a:xfrm>
          </p:grpSpPr>
          <p:sp>
            <p:nvSpPr>
              <p:cNvPr id="122" name="Rectangle 121">
                <a:extLst>
                  <a:ext uri="{FF2B5EF4-FFF2-40B4-BE49-F238E27FC236}">
                    <a16:creationId xmlns:a16="http://schemas.microsoft.com/office/drawing/2014/main" id="{890A57D8-482A-4763-81A3-F57C57DD597C}"/>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3" name="Picture 122" descr="A picture containing vector graphics&#10;&#10;Description generated with high confidence">
                <a:extLst>
                  <a:ext uri="{FF2B5EF4-FFF2-40B4-BE49-F238E27FC236}">
                    <a16:creationId xmlns:a16="http://schemas.microsoft.com/office/drawing/2014/main" id="{557E7A05-2EF0-43B1-89A9-55952D995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111" name="Rectangle: Rounded Corners 110">
              <a:extLst>
                <a:ext uri="{FF2B5EF4-FFF2-40B4-BE49-F238E27FC236}">
                  <a16:creationId xmlns:a16="http://schemas.microsoft.com/office/drawing/2014/main" id="{260C96B1-3E01-4015-B186-36820F12EBC9}"/>
                </a:ext>
              </a:extLst>
            </p:cNvPr>
            <p:cNvSpPr/>
            <p:nvPr/>
          </p:nvSpPr>
          <p:spPr bwMode="auto">
            <a:xfrm>
              <a:off x="7409968" y="4629494"/>
              <a:ext cx="2111566"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InternalService</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12" name="Straight Arrow Connector 111">
              <a:extLst>
                <a:ext uri="{FF2B5EF4-FFF2-40B4-BE49-F238E27FC236}">
                  <a16:creationId xmlns:a16="http://schemas.microsoft.com/office/drawing/2014/main" id="{3D71C3CD-E064-4E83-89A6-79DD9372FC70}"/>
                </a:ext>
              </a:extLst>
            </p:cNvPr>
            <p:cNvCxnSpPr>
              <a:cxnSpLocks/>
              <a:stCxn id="107" idx="2"/>
              <a:endCxn id="111" idx="0"/>
            </p:cNvCxnSpPr>
            <p:nvPr/>
          </p:nvCxnSpPr>
          <p:spPr>
            <a:xfrm flipH="1">
              <a:off x="8465751" y="3921537"/>
              <a:ext cx="1" cy="707957"/>
            </a:xfrm>
            <a:prstGeom prst="straightConnector1">
              <a:avLst/>
            </a:prstGeom>
            <a:noFill/>
            <a:ln w="12700" cap="flat" cmpd="sng" algn="ctr">
              <a:solidFill>
                <a:srgbClr val="3C3C41"/>
              </a:solidFill>
              <a:prstDash val="solid"/>
              <a:headEnd type="triangle"/>
              <a:tailEnd type="triangle"/>
            </a:ln>
            <a:effectLst/>
          </p:spPr>
        </p:cxnSp>
        <p:grpSp>
          <p:nvGrpSpPr>
            <p:cNvPr id="113" name="Group 112">
              <a:extLst>
                <a:ext uri="{FF2B5EF4-FFF2-40B4-BE49-F238E27FC236}">
                  <a16:creationId xmlns:a16="http://schemas.microsoft.com/office/drawing/2014/main" id="{ED38D5D3-1F0E-467F-B101-CB9B35B01B6A}"/>
                </a:ext>
              </a:extLst>
            </p:cNvPr>
            <p:cNvGrpSpPr/>
            <p:nvPr/>
          </p:nvGrpSpPr>
          <p:grpSpPr>
            <a:xfrm>
              <a:off x="7189349" y="5118677"/>
              <a:ext cx="2552804" cy="394772"/>
              <a:chOff x="7208702" y="4094602"/>
              <a:chExt cx="2552804" cy="394772"/>
            </a:xfrm>
          </p:grpSpPr>
          <p:sp>
            <p:nvSpPr>
              <p:cNvPr id="119" name="Rectangle: Rounded Corners 118">
                <a:extLst>
                  <a:ext uri="{FF2B5EF4-FFF2-40B4-BE49-F238E27FC236}">
                    <a16:creationId xmlns:a16="http://schemas.microsoft.com/office/drawing/2014/main" id="{7413E2F6-FBDE-4269-BBDB-C1610B5FA966}"/>
                  </a:ext>
                </a:extLst>
              </p:cNvPr>
              <p:cNvSpPr/>
              <p:nvPr/>
            </p:nvSpPr>
            <p:spPr bwMode="auto">
              <a:xfrm>
                <a:off x="7208702"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Pod1</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0B81E474-02C7-4B43-A60C-8FAE6DBCAFC2}"/>
                  </a:ext>
                </a:extLst>
              </p:cNvPr>
              <p:cNvSpPr/>
              <p:nvPr/>
            </p:nvSpPr>
            <p:spPr bwMode="auto">
              <a:xfrm>
                <a:off x="8086379"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Pod2</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37683062-7D58-487A-AD15-3F851874AFCD}"/>
                  </a:ext>
                </a:extLst>
              </p:cNvPr>
              <p:cNvSpPr/>
              <p:nvPr/>
            </p:nvSpPr>
            <p:spPr bwMode="auto">
              <a:xfrm>
                <a:off x="8964057" y="4094602"/>
                <a:ext cx="797449" cy="39477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Pod3</a:t>
                </a:r>
                <a:b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label:Internal</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14" name="Connector: Elbow 113">
              <a:extLst>
                <a:ext uri="{FF2B5EF4-FFF2-40B4-BE49-F238E27FC236}">
                  <a16:creationId xmlns:a16="http://schemas.microsoft.com/office/drawing/2014/main" id="{0092ACDC-56DF-4F59-A8AE-ED5CBF079804}"/>
                </a:ext>
              </a:extLst>
            </p:cNvPr>
            <p:cNvCxnSpPr>
              <a:stCxn id="111" idx="2"/>
              <a:endCxn id="119" idx="0"/>
            </p:cNvCxnSpPr>
            <p:nvPr/>
          </p:nvCxnSpPr>
          <p:spPr>
            <a:xfrm rot="5400000">
              <a:off x="7913073" y="4565998"/>
              <a:ext cx="227681" cy="8776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19607A93-3F32-4BDF-8EFF-8383535BABB7}"/>
                </a:ext>
              </a:extLst>
            </p:cNvPr>
            <p:cNvCxnSpPr>
              <a:cxnSpLocks/>
              <a:stCxn id="111" idx="2"/>
              <a:endCxn id="121" idx="0"/>
            </p:cNvCxnSpPr>
            <p:nvPr/>
          </p:nvCxnSpPr>
          <p:spPr>
            <a:xfrm rot="16200000" flipH="1">
              <a:off x="8790750" y="4565997"/>
              <a:ext cx="227681" cy="8776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9E4A6E8-022A-4FE9-B6CC-15E14F8F4E74}"/>
                </a:ext>
              </a:extLst>
            </p:cNvPr>
            <p:cNvCxnSpPr>
              <a:stCxn id="111" idx="2"/>
              <a:endCxn id="120" idx="0"/>
            </p:cNvCxnSpPr>
            <p:nvPr/>
          </p:nvCxnSpPr>
          <p:spPr>
            <a:xfrm>
              <a:off x="8465751" y="4890996"/>
              <a:ext cx="0" cy="227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F62F435-E17F-43C1-BB7F-54E622938C36}"/>
                </a:ext>
              </a:extLst>
            </p:cNvPr>
            <p:cNvSpPr txBox="1">
              <a:spLocks/>
            </p:cNvSpPr>
            <p:nvPr/>
          </p:nvSpPr>
          <p:spPr>
            <a:xfrm>
              <a:off x="7646337" y="37001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sp>
          <p:nvSpPr>
            <p:cNvPr id="118" name="Title 1">
              <a:extLst>
                <a:ext uri="{FF2B5EF4-FFF2-40B4-BE49-F238E27FC236}">
                  <a16:creationId xmlns:a16="http://schemas.microsoft.com/office/drawing/2014/main" id="{C5076787-E9CE-4BAF-A15F-7DFCAF06E6D3}"/>
                </a:ext>
              </a:extLst>
            </p:cNvPr>
            <p:cNvSpPr txBox="1">
              <a:spLocks/>
            </p:cNvSpPr>
            <p:nvPr/>
          </p:nvSpPr>
          <p:spPr>
            <a:xfrm>
              <a:off x="7646337" y="287721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IP</a:t>
              </a:r>
            </a:p>
          </p:txBody>
        </p:sp>
        <p:sp>
          <p:nvSpPr>
            <p:cNvPr id="128" name="globe_2" title="Icon of a sphere made of lines">
              <a:extLst>
                <a:ext uri="{FF2B5EF4-FFF2-40B4-BE49-F238E27FC236}">
                  <a16:creationId xmlns:a16="http://schemas.microsoft.com/office/drawing/2014/main" id="{57B22759-F43E-4E5A-A5F6-A04AA4C5E25F}"/>
                </a:ext>
              </a:extLst>
            </p:cNvPr>
            <p:cNvSpPr>
              <a:spLocks noChangeAspect="1" noEditPoints="1"/>
            </p:cNvSpPr>
            <p:nvPr/>
          </p:nvSpPr>
          <p:spPr bwMode="auto">
            <a:xfrm>
              <a:off x="8341922" y="2814936"/>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863A61C6-90A1-466F-A13D-44C57404440A}"/>
                </a:ext>
              </a:extLst>
            </p:cNvPr>
            <p:cNvCxnSpPr>
              <a:stCxn id="128" idx="3"/>
            </p:cNvCxnSpPr>
            <p:nvPr/>
          </p:nvCxnSpPr>
          <p:spPr>
            <a:xfrm flipH="1">
              <a:off x="8462010" y="3062594"/>
              <a:ext cx="4111" cy="53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BA77659-6B9E-4AD3-9B63-2B50714741DE}"/>
                </a:ext>
              </a:extLst>
            </p:cNvPr>
            <p:cNvGrpSpPr/>
            <p:nvPr/>
          </p:nvGrpSpPr>
          <p:grpSpPr>
            <a:xfrm>
              <a:off x="6942258" y="747613"/>
              <a:ext cx="1660721" cy="1093898"/>
              <a:chOff x="6789858" y="747613"/>
              <a:chExt cx="1660721" cy="1093898"/>
            </a:xfrm>
          </p:grpSpPr>
          <p:grpSp>
            <p:nvGrpSpPr>
              <p:cNvPr id="6" name="Group 5">
                <a:extLst>
                  <a:ext uri="{FF2B5EF4-FFF2-40B4-BE49-F238E27FC236}">
                    <a16:creationId xmlns:a16="http://schemas.microsoft.com/office/drawing/2014/main" id="{86344930-434A-4BA5-B41A-E4468DBBA501}"/>
                  </a:ext>
                </a:extLst>
              </p:cNvPr>
              <p:cNvGrpSpPr/>
              <p:nvPr/>
            </p:nvGrpSpPr>
            <p:grpSpPr>
              <a:xfrm>
                <a:off x="6922619" y="1119925"/>
                <a:ext cx="1395200" cy="570971"/>
                <a:chOff x="6962769" y="1148864"/>
                <a:chExt cx="1395200" cy="570971"/>
              </a:xfrm>
            </p:grpSpPr>
            <p:grpSp>
              <p:nvGrpSpPr>
                <p:cNvPr id="130" name="Group 129">
                  <a:extLst>
                    <a:ext uri="{FF2B5EF4-FFF2-40B4-BE49-F238E27FC236}">
                      <a16:creationId xmlns:a16="http://schemas.microsoft.com/office/drawing/2014/main" id="{0A7591F4-D49E-4FD0-AB95-1D204095EEDC}"/>
                    </a:ext>
                  </a:extLst>
                </p:cNvPr>
                <p:cNvGrpSpPr/>
                <p:nvPr/>
              </p:nvGrpSpPr>
              <p:grpSpPr>
                <a:xfrm>
                  <a:off x="6962769" y="1317499"/>
                  <a:ext cx="402336" cy="402336"/>
                  <a:chOff x="6507724" y="5231968"/>
                  <a:chExt cx="402336" cy="402336"/>
                </a:xfrm>
              </p:grpSpPr>
              <p:pic>
                <p:nvPicPr>
                  <p:cNvPr id="141" name="Graphic 140">
                    <a:extLst>
                      <a:ext uri="{FF2B5EF4-FFF2-40B4-BE49-F238E27FC236}">
                        <a16:creationId xmlns:a16="http://schemas.microsoft.com/office/drawing/2014/main" id="{92C23DD2-B266-4E3C-9176-D34D9D57A8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66621" y="5290865"/>
                    <a:ext cx="284542" cy="284542"/>
                  </a:xfrm>
                  <a:prstGeom prst="rect">
                    <a:avLst/>
                  </a:prstGeom>
                </p:spPr>
              </p:pic>
              <p:sp>
                <p:nvSpPr>
                  <p:cNvPr id="142" name="Rectangle: Rounded Corners 104">
                    <a:extLst>
                      <a:ext uri="{FF2B5EF4-FFF2-40B4-BE49-F238E27FC236}">
                        <a16:creationId xmlns:a16="http://schemas.microsoft.com/office/drawing/2014/main" id="{AF3149CF-5FFB-452A-BEB3-2E678B0FA180}"/>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grpSp>
              <p:nvGrpSpPr>
                <p:cNvPr id="131" name="Group 130">
                  <a:extLst>
                    <a:ext uri="{FF2B5EF4-FFF2-40B4-BE49-F238E27FC236}">
                      <a16:creationId xmlns:a16="http://schemas.microsoft.com/office/drawing/2014/main" id="{0433606A-975F-4484-A9FB-C4015CC4AF12}"/>
                    </a:ext>
                  </a:extLst>
                </p:cNvPr>
                <p:cNvGrpSpPr/>
                <p:nvPr/>
              </p:nvGrpSpPr>
              <p:grpSpPr>
                <a:xfrm>
                  <a:off x="7459201" y="1317499"/>
                  <a:ext cx="402336" cy="402336"/>
                  <a:chOff x="7004156" y="5231968"/>
                  <a:chExt cx="402336" cy="402336"/>
                </a:xfrm>
              </p:grpSpPr>
              <p:sp>
                <p:nvSpPr>
                  <p:cNvPr id="139" name="Rectangle: Rounded Corners 106">
                    <a:extLst>
                      <a:ext uri="{FF2B5EF4-FFF2-40B4-BE49-F238E27FC236}">
                        <a16:creationId xmlns:a16="http://schemas.microsoft.com/office/drawing/2014/main" id="{8814E4E3-0D78-43A1-B7F1-B03EDEC749E4}"/>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pic>
                <p:nvPicPr>
                  <p:cNvPr id="140" name="Graphic 139">
                    <a:extLst>
                      <a:ext uri="{FF2B5EF4-FFF2-40B4-BE49-F238E27FC236}">
                        <a16:creationId xmlns:a16="http://schemas.microsoft.com/office/drawing/2014/main" id="{5A9442F2-BA5D-4BF9-8804-BE4D40D2A8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63053" y="5290865"/>
                    <a:ext cx="284542" cy="284542"/>
                  </a:xfrm>
                  <a:prstGeom prst="rect">
                    <a:avLst/>
                  </a:prstGeom>
                </p:spPr>
              </p:pic>
            </p:grpSp>
            <p:grpSp>
              <p:nvGrpSpPr>
                <p:cNvPr id="132" name="Group 131">
                  <a:extLst>
                    <a:ext uri="{FF2B5EF4-FFF2-40B4-BE49-F238E27FC236}">
                      <a16:creationId xmlns:a16="http://schemas.microsoft.com/office/drawing/2014/main" id="{BD81FBC9-BC09-4A6F-BDB6-729C588CA183}"/>
                    </a:ext>
                  </a:extLst>
                </p:cNvPr>
                <p:cNvGrpSpPr/>
                <p:nvPr/>
              </p:nvGrpSpPr>
              <p:grpSpPr>
                <a:xfrm>
                  <a:off x="7955633" y="1317499"/>
                  <a:ext cx="402336" cy="402336"/>
                  <a:chOff x="7500588" y="5231968"/>
                  <a:chExt cx="402336" cy="402336"/>
                </a:xfrm>
              </p:grpSpPr>
              <p:sp>
                <p:nvSpPr>
                  <p:cNvPr id="137" name="Rectangle: Rounded Corners 109">
                    <a:extLst>
                      <a:ext uri="{FF2B5EF4-FFF2-40B4-BE49-F238E27FC236}">
                        <a16:creationId xmlns:a16="http://schemas.microsoft.com/office/drawing/2014/main" id="{5FD2424A-BA7C-48C3-8D51-C3BB9229B762}"/>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pic>
                <p:nvPicPr>
                  <p:cNvPr id="138" name="Graphic 137">
                    <a:extLst>
                      <a:ext uri="{FF2B5EF4-FFF2-40B4-BE49-F238E27FC236}">
                        <a16:creationId xmlns:a16="http://schemas.microsoft.com/office/drawing/2014/main" id="{FDB9B542-F8E9-4417-A883-B4D3CE5727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9485" y="5290865"/>
                    <a:ext cx="284542" cy="284542"/>
                  </a:xfrm>
                  <a:prstGeom prst="rect">
                    <a:avLst/>
                  </a:prstGeom>
                </p:spPr>
              </p:pic>
            </p:grpSp>
            <p:sp>
              <p:nvSpPr>
                <p:cNvPr id="133" name="Title 1">
                  <a:extLst>
                    <a:ext uri="{FF2B5EF4-FFF2-40B4-BE49-F238E27FC236}">
                      <a16:creationId xmlns:a16="http://schemas.microsoft.com/office/drawing/2014/main" id="{754B37B1-8905-4DDF-AA5E-A9B14C9B10AF}"/>
                    </a:ext>
                  </a:extLst>
                </p:cNvPr>
                <p:cNvSpPr txBox="1">
                  <a:spLocks/>
                </p:cNvSpPr>
                <p:nvPr/>
              </p:nvSpPr>
              <p:spPr>
                <a:xfrm>
                  <a:off x="7186783" y="1148864"/>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35" name="Rectangle: Rounded Corners 112">
                <a:extLst>
                  <a:ext uri="{FF2B5EF4-FFF2-40B4-BE49-F238E27FC236}">
                    <a16:creationId xmlns:a16="http://schemas.microsoft.com/office/drawing/2014/main" id="{060AB951-839B-412A-B407-BF1D457D744E}"/>
                  </a:ext>
                </a:extLst>
              </p:cNvPr>
              <p:cNvSpPr/>
              <p:nvPr/>
            </p:nvSpPr>
            <p:spPr bwMode="auto">
              <a:xfrm>
                <a:off x="6789859" y="969309"/>
                <a:ext cx="1660720" cy="87220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36" name="Title 1">
                <a:extLst>
                  <a:ext uri="{FF2B5EF4-FFF2-40B4-BE49-F238E27FC236}">
                    <a16:creationId xmlns:a16="http://schemas.microsoft.com/office/drawing/2014/main" id="{DAE45276-4D3E-4DA9-90A8-7DC4ACFC1840}"/>
                  </a:ext>
                </a:extLst>
              </p:cNvPr>
              <p:cNvSpPr txBox="1">
                <a:spLocks/>
              </p:cNvSpPr>
              <p:nvPr/>
            </p:nvSpPr>
            <p:spPr>
              <a:xfrm>
                <a:off x="6789858" y="747613"/>
                <a:ext cx="1211160" cy="1695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B</a:t>
                </a:r>
              </a:p>
            </p:txBody>
          </p:sp>
        </p:grpSp>
        <p:sp>
          <p:nvSpPr>
            <p:cNvPr id="143" name="Rectangle 142">
              <a:extLst>
                <a:ext uri="{FF2B5EF4-FFF2-40B4-BE49-F238E27FC236}">
                  <a16:creationId xmlns:a16="http://schemas.microsoft.com/office/drawing/2014/main" id="{BB5A2328-F386-4474-99C4-6BD67154BEA3}"/>
                </a:ext>
              </a:extLst>
            </p:cNvPr>
            <p:cNvSpPr/>
            <p:nvPr/>
          </p:nvSpPr>
          <p:spPr bwMode="auto">
            <a:xfrm>
              <a:off x="7485816" y="201430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5" name="Title 1">
              <a:extLst>
                <a:ext uri="{FF2B5EF4-FFF2-40B4-BE49-F238E27FC236}">
                  <a16:creationId xmlns:a16="http://schemas.microsoft.com/office/drawing/2014/main" id="{5F3DDFA4-524D-4E12-8FCA-6533DB4FCD84}"/>
                </a:ext>
              </a:extLst>
            </p:cNvPr>
            <p:cNvSpPr txBox="1">
              <a:spLocks/>
            </p:cNvSpPr>
            <p:nvPr/>
          </p:nvSpPr>
          <p:spPr>
            <a:xfrm>
              <a:off x="7995972" y="2161832"/>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pic>
          <p:nvPicPr>
            <p:cNvPr id="146" name="Graphic 145">
              <a:extLst>
                <a:ext uri="{FF2B5EF4-FFF2-40B4-BE49-F238E27FC236}">
                  <a16:creationId xmlns:a16="http://schemas.microsoft.com/office/drawing/2014/main" id="{87180758-5928-4D66-BFD2-031B938621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7265" y="2083423"/>
              <a:ext cx="310707" cy="310707"/>
            </a:xfrm>
            <a:prstGeom prst="rect">
              <a:avLst/>
            </a:prstGeom>
          </p:spPr>
        </p:pic>
        <p:cxnSp>
          <p:nvCxnSpPr>
            <p:cNvPr id="147" name="Straight Arrow Connector 146">
              <a:extLst>
                <a:ext uri="{FF2B5EF4-FFF2-40B4-BE49-F238E27FC236}">
                  <a16:creationId xmlns:a16="http://schemas.microsoft.com/office/drawing/2014/main" id="{F0A33E31-D19A-4B4C-A3C3-D824F43C4E77}"/>
                </a:ext>
              </a:extLst>
            </p:cNvPr>
            <p:cNvCxnSpPr>
              <a:cxnSpLocks/>
              <a:stCxn id="135" idx="2"/>
              <a:endCxn id="146" idx="0"/>
            </p:cNvCxnSpPr>
            <p:nvPr/>
          </p:nvCxnSpPr>
          <p:spPr>
            <a:xfrm>
              <a:off x="7772619" y="1841511"/>
              <a:ext cx="0" cy="2419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18837E7-DE12-4B00-AF08-68C63B9A6139}"/>
                </a:ext>
              </a:extLst>
            </p:cNvPr>
            <p:cNvCxnSpPr>
              <a:cxnSpLocks/>
              <a:stCxn id="146" idx="2"/>
            </p:cNvCxnSpPr>
            <p:nvPr/>
          </p:nvCxnSpPr>
          <p:spPr>
            <a:xfrm>
              <a:off x="7772619" y="2394130"/>
              <a:ext cx="0" cy="2601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Rounded Corners 117">
              <a:extLst>
                <a:ext uri="{FF2B5EF4-FFF2-40B4-BE49-F238E27FC236}">
                  <a16:creationId xmlns:a16="http://schemas.microsoft.com/office/drawing/2014/main" id="{8F4EA115-6532-4133-9B10-ADE11FC10686}"/>
                </a:ext>
              </a:extLst>
            </p:cNvPr>
            <p:cNvSpPr/>
            <p:nvPr/>
          </p:nvSpPr>
          <p:spPr bwMode="auto">
            <a:xfrm>
              <a:off x="8970369" y="972831"/>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52" name="Title 1">
              <a:extLst>
                <a:ext uri="{FF2B5EF4-FFF2-40B4-BE49-F238E27FC236}">
                  <a16:creationId xmlns:a16="http://schemas.microsoft.com/office/drawing/2014/main" id="{DB671B90-BE75-458D-BC17-948A5BD96083}"/>
                </a:ext>
              </a:extLst>
            </p:cNvPr>
            <p:cNvSpPr txBox="1">
              <a:spLocks/>
            </p:cNvSpPr>
            <p:nvPr/>
          </p:nvSpPr>
          <p:spPr>
            <a:xfrm>
              <a:off x="8970369" y="616491"/>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0" name="Group 9">
              <a:extLst>
                <a:ext uri="{FF2B5EF4-FFF2-40B4-BE49-F238E27FC236}">
                  <a16:creationId xmlns:a16="http://schemas.microsoft.com/office/drawing/2014/main" id="{F9F0CA58-6FBD-4396-916E-39D649E02CC6}"/>
                </a:ext>
              </a:extLst>
            </p:cNvPr>
            <p:cNvGrpSpPr/>
            <p:nvPr/>
          </p:nvGrpSpPr>
          <p:grpSpPr>
            <a:xfrm>
              <a:off x="9148827" y="1059496"/>
              <a:ext cx="509288" cy="695351"/>
              <a:chOff x="9518397" y="779511"/>
              <a:chExt cx="509288" cy="695351"/>
            </a:xfrm>
          </p:grpSpPr>
          <p:sp>
            <p:nvSpPr>
              <p:cNvPr id="154" name="Rectangle: Rounded Corners 118">
                <a:extLst>
                  <a:ext uri="{FF2B5EF4-FFF2-40B4-BE49-F238E27FC236}">
                    <a16:creationId xmlns:a16="http://schemas.microsoft.com/office/drawing/2014/main" id="{4A7EA22A-316A-4F45-90D2-D3B4B4EBFBDA}"/>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155" name="Group 154">
                <a:extLst>
                  <a:ext uri="{FF2B5EF4-FFF2-40B4-BE49-F238E27FC236}">
                    <a16:creationId xmlns:a16="http://schemas.microsoft.com/office/drawing/2014/main" id="{5169302A-CF2D-4165-AF61-90321105BD53}"/>
                  </a:ext>
                </a:extLst>
              </p:cNvPr>
              <p:cNvGrpSpPr/>
              <p:nvPr/>
            </p:nvGrpSpPr>
            <p:grpSpPr>
              <a:xfrm>
                <a:off x="9518397" y="779511"/>
                <a:ext cx="509288" cy="622525"/>
                <a:chOff x="10002887" y="3686634"/>
                <a:chExt cx="509288" cy="622525"/>
              </a:xfrm>
            </p:grpSpPr>
            <p:sp>
              <p:nvSpPr>
                <p:cNvPr id="156" name="Title 1">
                  <a:extLst>
                    <a:ext uri="{FF2B5EF4-FFF2-40B4-BE49-F238E27FC236}">
                      <a16:creationId xmlns:a16="http://schemas.microsoft.com/office/drawing/2014/main" id="{B2620A0D-05F3-4552-906C-4A5A0915D58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57" name="Freeform 9">
                  <a:extLst>
                    <a:ext uri="{FF2B5EF4-FFF2-40B4-BE49-F238E27FC236}">
                      <a16:creationId xmlns:a16="http://schemas.microsoft.com/office/drawing/2014/main" id="{1B45D2C2-3771-4ECE-9F2E-1315CA649EB4}"/>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159" name="Picture 158" descr="A picture containing object&#10;&#10;Description generated with high confidence">
              <a:extLst>
                <a:ext uri="{FF2B5EF4-FFF2-40B4-BE49-F238E27FC236}">
                  <a16:creationId xmlns:a16="http://schemas.microsoft.com/office/drawing/2014/main" id="{736EBFFC-834F-467B-B727-E1EEBEDC05FB}"/>
                </a:ext>
              </a:extLst>
            </p:cNvPr>
            <p:cNvPicPr>
              <a:picLocks noChangeAspect="1"/>
            </p:cNvPicPr>
            <p:nvPr/>
          </p:nvPicPr>
          <p:blipFill rotWithShape="1">
            <a:blip r:embed="rId11">
              <a:extLst>
                <a:ext uri="{28A0092B-C50C-407E-A947-70E740481C1C}">
                  <a14:useLocalDpi xmlns:a14="http://schemas.microsoft.com/office/drawing/2010/main" val="0"/>
                </a:ext>
              </a:extLst>
            </a:blip>
            <a:srcRect t="14000" b="14519"/>
            <a:stretch/>
          </p:blipFill>
          <p:spPr>
            <a:xfrm>
              <a:off x="9243219" y="2116856"/>
              <a:ext cx="320504" cy="243840"/>
            </a:xfrm>
            <a:prstGeom prst="rect">
              <a:avLst/>
            </a:prstGeom>
            <a:noFill/>
          </p:spPr>
        </p:pic>
        <p:sp>
          <p:nvSpPr>
            <p:cNvPr id="161" name="Title 1">
              <a:extLst>
                <a:ext uri="{FF2B5EF4-FFF2-40B4-BE49-F238E27FC236}">
                  <a16:creationId xmlns:a16="http://schemas.microsoft.com/office/drawing/2014/main" id="{1806BFB6-4FAD-4D6C-B0D2-E2D79829B14F}"/>
                </a:ext>
              </a:extLst>
            </p:cNvPr>
            <p:cNvSpPr txBox="1">
              <a:spLocks/>
            </p:cNvSpPr>
            <p:nvPr/>
          </p:nvSpPr>
          <p:spPr>
            <a:xfrm>
              <a:off x="9631680" y="2161832"/>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62" name="Straight Arrow Connector 161">
              <a:extLst>
                <a:ext uri="{FF2B5EF4-FFF2-40B4-BE49-F238E27FC236}">
                  <a16:creationId xmlns:a16="http://schemas.microsoft.com/office/drawing/2014/main" id="{EE752820-366F-4D50-8498-FC13A3CE39AF}"/>
                </a:ext>
              </a:extLst>
            </p:cNvPr>
            <p:cNvCxnSpPr>
              <a:cxnSpLocks/>
              <a:stCxn id="151" idx="2"/>
              <a:endCxn id="159" idx="0"/>
            </p:cNvCxnSpPr>
            <p:nvPr/>
          </p:nvCxnSpPr>
          <p:spPr>
            <a:xfrm flipH="1">
              <a:off x="9403471" y="1841511"/>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26612BD-53ED-44A0-A500-9237669A719A}"/>
                </a:ext>
              </a:extLst>
            </p:cNvPr>
            <p:cNvCxnSpPr>
              <a:cxnSpLocks/>
            </p:cNvCxnSpPr>
            <p:nvPr/>
          </p:nvCxnSpPr>
          <p:spPr>
            <a:xfrm>
              <a:off x="9403471" y="2339026"/>
              <a:ext cx="0" cy="308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999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Bracket 12">
            <a:extLst>
              <a:ext uri="{FF2B5EF4-FFF2-40B4-BE49-F238E27FC236}">
                <a16:creationId xmlns:a16="http://schemas.microsoft.com/office/drawing/2014/main" id="{42A749F1-D8E6-436D-AB3E-0B53599EA20D}"/>
              </a:ext>
            </a:extLst>
          </p:cNvPr>
          <p:cNvSpPr/>
          <p:nvPr/>
        </p:nvSpPr>
        <p:spPr>
          <a:xfrm>
            <a:off x="9841339" y="2470122"/>
            <a:ext cx="197517" cy="3585699"/>
          </a:xfrm>
          <a:prstGeom prst="rightBracket">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5" name="Rectangle 4">
            <a:extLst>
              <a:ext uri="{FF2B5EF4-FFF2-40B4-BE49-F238E27FC236}">
                <a16:creationId xmlns:a16="http://schemas.microsoft.com/office/drawing/2014/main" id="{88F2830B-F2AC-46BB-ACB6-B8BA82AFE733}"/>
              </a:ext>
            </a:extLst>
          </p:cNvPr>
          <p:cNvSpPr/>
          <p:nvPr/>
        </p:nvSpPr>
        <p:spPr bwMode="auto">
          <a:xfrm>
            <a:off x="9788107" y="4052187"/>
            <a:ext cx="520780" cy="5890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A5536DA5-6654-4558-B268-D6EC89B657E3}"/>
              </a:ext>
            </a:extLst>
          </p:cNvPr>
          <p:cNvCxnSpPr>
            <a:cxnSpLocks/>
          </p:cNvCxnSpPr>
          <p:nvPr/>
        </p:nvCxnSpPr>
        <p:spPr>
          <a:xfrm>
            <a:off x="2267754" y="4421905"/>
            <a:ext cx="2897849" cy="0"/>
          </a:xfrm>
          <a:prstGeom prst="straightConnector1">
            <a:avLst/>
          </a:prstGeom>
          <a:ln w="127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E110C6B-94FA-4E93-8967-24D2A288ED0A}"/>
              </a:ext>
            </a:extLst>
          </p:cNvPr>
          <p:cNvSpPr/>
          <p:nvPr/>
        </p:nvSpPr>
        <p:spPr bwMode="auto">
          <a:xfrm>
            <a:off x="4187938" y="3353327"/>
            <a:ext cx="3954048" cy="2258124"/>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endParaRPr lang="en-US" sz="1176">
              <a:solidFill>
                <a:schemeClr val="tx1"/>
              </a:solidFill>
              <a:cs typeface="Segoe UI" pitchFamily="34" charset="0"/>
            </a:endParaRPr>
          </a:p>
        </p:txBody>
      </p:sp>
      <p:sp>
        <p:nvSpPr>
          <p:cNvPr id="28" name="Title 1">
            <a:extLst>
              <a:ext uri="{FF2B5EF4-FFF2-40B4-BE49-F238E27FC236}">
                <a16:creationId xmlns:a16="http://schemas.microsoft.com/office/drawing/2014/main" id="{CCA543F5-6271-43C2-A1D5-062D09B91EB5}"/>
              </a:ext>
            </a:extLst>
          </p:cNvPr>
          <p:cNvSpPr txBox="1">
            <a:spLocks/>
          </p:cNvSpPr>
          <p:nvPr/>
        </p:nvSpPr>
        <p:spPr>
          <a:xfrm>
            <a:off x="4187938" y="3100324"/>
            <a:ext cx="1213343" cy="18103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176">
                <a:solidFill>
                  <a:srgbClr val="000000"/>
                </a:solidFill>
              </a:rPr>
              <a:t>AKS with RBAC</a:t>
            </a:r>
          </a:p>
        </p:txBody>
      </p:sp>
      <p:sp>
        <p:nvSpPr>
          <p:cNvPr id="34" name="Oval 33">
            <a:extLst>
              <a:ext uri="{FF2B5EF4-FFF2-40B4-BE49-F238E27FC236}">
                <a16:creationId xmlns:a16="http://schemas.microsoft.com/office/drawing/2014/main" id="{03823C5B-DA7C-44CF-96F4-243284DC4628}"/>
              </a:ext>
            </a:extLst>
          </p:cNvPr>
          <p:cNvSpPr/>
          <p:nvPr/>
        </p:nvSpPr>
        <p:spPr bwMode="auto">
          <a:xfrm>
            <a:off x="2034451" y="3611334"/>
            <a:ext cx="488839" cy="488839"/>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38" name="Straight Arrow Connector 137">
            <a:extLst>
              <a:ext uri="{FF2B5EF4-FFF2-40B4-BE49-F238E27FC236}">
                <a16:creationId xmlns:a16="http://schemas.microsoft.com/office/drawing/2014/main" id="{88EA6539-63D3-44A9-91FF-11C2C0F6F50E}"/>
              </a:ext>
            </a:extLst>
          </p:cNvPr>
          <p:cNvCxnSpPr>
            <a:cxnSpLocks/>
          </p:cNvCxnSpPr>
          <p:nvPr/>
        </p:nvCxnSpPr>
        <p:spPr>
          <a:xfrm rot="16200000">
            <a:off x="8396871" y="4233755"/>
            <a:ext cx="0" cy="49924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A508316A-561C-4C18-84F3-F37372AD4C22}"/>
              </a:ext>
            </a:extLst>
          </p:cNvPr>
          <p:cNvCxnSpPr>
            <a:cxnSpLocks/>
          </p:cNvCxnSpPr>
          <p:nvPr/>
        </p:nvCxnSpPr>
        <p:spPr>
          <a:xfrm flipH="1" flipV="1">
            <a:off x="8632450" y="3383343"/>
            <a:ext cx="14043" cy="2187862"/>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2E92C2FD-6311-484F-9D4B-C041455D73BE}"/>
              </a:ext>
            </a:extLst>
          </p:cNvPr>
          <p:cNvSpPr txBox="1">
            <a:spLocks/>
          </p:cNvSpPr>
          <p:nvPr/>
        </p:nvSpPr>
        <p:spPr>
          <a:xfrm>
            <a:off x="8491745" y="2663806"/>
            <a:ext cx="943894"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7852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Storage</a:t>
            </a:r>
          </a:p>
        </p:txBody>
      </p:sp>
      <p:sp>
        <p:nvSpPr>
          <p:cNvPr id="136" name="Rectangle: Rounded Corners 68">
            <a:extLst>
              <a:ext uri="{FF2B5EF4-FFF2-40B4-BE49-F238E27FC236}">
                <a16:creationId xmlns:a16="http://schemas.microsoft.com/office/drawing/2014/main" id="{35B59E70-33B3-4C91-A87C-339B7544E65F}"/>
              </a:ext>
            </a:extLst>
          </p:cNvPr>
          <p:cNvSpPr/>
          <p:nvPr/>
        </p:nvSpPr>
        <p:spPr bwMode="auto">
          <a:xfrm>
            <a:off x="8659429" y="2915255"/>
            <a:ext cx="608523" cy="60852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37" name="Freeform: Shape 136">
            <a:extLst>
              <a:ext uri="{FF2B5EF4-FFF2-40B4-BE49-F238E27FC236}">
                <a16:creationId xmlns:a16="http://schemas.microsoft.com/office/drawing/2014/main" id="{26C25550-4664-484F-8078-88DEFB398937}"/>
              </a:ext>
            </a:extLst>
          </p:cNvPr>
          <p:cNvSpPr/>
          <p:nvPr/>
        </p:nvSpPr>
        <p:spPr>
          <a:xfrm>
            <a:off x="8760077" y="3043851"/>
            <a:ext cx="407227" cy="351334"/>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sz="1176"/>
          </a:p>
        </p:txBody>
      </p:sp>
      <p:sp>
        <p:nvSpPr>
          <p:cNvPr id="44" name="Title 1">
            <a:extLst>
              <a:ext uri="{FF2B5EF4-FFF2-40B4-BE49-F238E27FC236}">
                <a16:creationId xmlns:a16="http://schemas.microsoft.com/office/drawing/2014/main" id="{C20D6F85-9E08-4D9B-B249-48422BC178A0}"/>
              </a:ext>
            </a:extLst>
          </p:cNvPr>
          <p:cNvSpPr txBox="1">
            <a:spLocks/>
          </p:cNvSpPr>
          <p:nvPr/>
        </p:nvSpPr>
        <p:spPr>
          <a:xfrm>
            <a:off x="8491745" y="3755900"/>
            <a:ext cx="943894"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7852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SQL </a:t>
            </a:r>
            <a:br>
              <a:rPr lang="en-US" sz="1176" spc="0">
                <a:solidFill>
                  <a:srgbClr val="000000"/>
                </a:solidFill>
                <a:latin typeface="Segoe UI Semibold" panose="020B0702040204020203" pitchFamily="34" charset="0"/>
                <a:cs typeface="Segoe UI Semibold" panose="020B0702040204020203" pitchFamily="34" charset="0"/>
              </a:rPr>
            </a:br>
            <a:r>
              <a:rPr lang="en-US" sz="1176" spc="0">
                <a:solidFill>
                  <a:srgbClr val="000000"/>
                </a:solidFill>
                <a:latin typeface="Segoe UI Semibold" panose="020B0702040204020203" pitchFamily="34" charset="0"/>
                <a:cs typeface="Segoe UI Semibold" panose="020B0702040204020203" pitchFamily="34" charset="0"/>
              </a:rPr>
              <a:t>Database</a:t>
            </a:r>
          </a:p>
        </p:txBody>
      </p:sp>
      <p:sp>
        <p:nvSpPr>
          <p:cNvPr id="131" name="Rectangle: Rounded Corners 68">
            <a:extLst>
              <a:ext uri="{FF2B5EF4-FFF2-40B4-BE49-F238E27FC236}">
                <a16:creationId xmlns:a16="http://schemas.microsoft.com/office/drawing/2014/main" id="{57936E1A-A6F2-436F-8830-66A654D2F814}"/>
              </a:ext>
            </a:extLst>
          </p:cNvPr>
          <p:cNvSpPr/>
          <p:nvPr/>
        </p:nvSpPr>
        <p:spPr bwMode="auto">
          <a:xfrm>
            <a:off x="8659429" y="4188386"/>
            <a:ext cx="608523" cy="60852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33" name="Group 132">
            <a:extLst>
              <a:ext uri="{FF2B5EF4-FFF2-40B4-BE49-F238E27FC236}">
                <a16:creationId xmlns:a16="http://schemas.microsoft.com/office/drawing/2014/main" id="{B3B40E15-E650-4BCA-AEC4-1FAC368E7E75}"/>
              </a:ext>
            </a:extLst>
          </p:cNvPr>
          <p:cNvGrpSpPr/>
          <p:nvPr/>
        </p:nvGrpSpPr>
        <p:grpSpPr>
          <a:xfrm>
            <a:off x="8812245" y="4290741"/>
            <a:ext cx="302860" cy="403815"/>
            <a:chOff x="10412571" y="917416"/>
            <a:chExt cx="285750" cy="381000"/>
          </a:xfrm>
        </p:grpSpPr>
        <p:sp>
          <p:nvSpPr>
            <p:cNvPr id="134" name="Freeform: Shape 133">
              <a:extLst>
                <a:ext uri="{FF2B5EF4-FFF2-40B4-BE49-F238E27FC236}">
                  <a16:creationId xmlns:a16="http://schemas.microsoft.com/office/drawing/2014/main" id="{9FC4CB33-6C2E-4397-99A1-E24261E4E6D6}"/>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endParaRPr lang="en-US" sz="1176"/>
            </a:p>
          </p:txBody>
        </p:sp>
        <p:sp>
          <p:nvSpPr>
            <p:cNvPr id="135" name="Freeform: Shape 134">
              <a:extLst>
                <a:ext uri="{FF2B5EF4-FFF2-40B4-BE49-F238E27FC236}">
                  <a16:creationId xmlns:a16="http://schemas.microsoft.com/office/drawing/2014/main" id="{DE7035B5-D164-4297-A432-8BD8A6818AC8}"/>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endParaRPr lang="en-US" sz="1176"/>
            </a:p>
          </p:txBody>
        </p:sp>
      </p:grpSp>
      <p:sp>
        <p:nvSpPr>
          <p:cNvPr id="46" name="Title 1">
            <a:extLst>
              <a:ext uri="{FF2B5EF4-FFF2-40B4-BE49-F238E27FC236}">
                <a16:creationId xmlns:a16="http://schemas.microsoft.com/office/drawing/2014/main" id="{D0FA62D1-CA4B-4FB7-AEA2-A40E3E74754D}"/>
              </a:ext>
            </a:extLst>
          </p:cNvPr>
          <p:cNvSpPr txBox="1">
            <a:spLocks/>
          </p:cNvSpPr>
          <p:nvPr/>
        </p:nvSpPr>
        <p:spPr>
          <a:xfrm>
            <a:off x="8491745" y="5002166"/>
            <a:ext cx="943894"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7852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Cosmos </a:t>
            </a:r>
            <a:br>
              <a:rPr lang="en-US" sz="1176" spc="0">
                <a:solidFill>
                  <a:srgbClr val="000000"/>
                </a:solidFill>
                <a:latin typeface="Segoe UI Semibold" panose="020B0702040204020203" pitchFamily="34" charset="0"/>
                <a:cs typeface="Segoe UI Semibold" panose="020B0702040204020203" pitchFamily="34" charset="0"/>
              </a:rPr>
            </a:br>
            <a:r>
              <a:rPr lang="en-US" sz="1176" spc="0">
                <a:solidFill>
                  <a:srgbClr val="000000"/>
                </a:solidFill>
                <a:latin typeface="Segoe UI Semibold" panose="020B0702040204020203" pitchFamily="34" charset="0"/>
                <a:cs typeface="Segoe UI Semibold" panose="020B0702040204020203" pitchFamily="34" charset="0"/>
              </a:rPr>
              <a:t>DB</a:t>
            </a:r>
          </a:p>
        </p:txBody>
      </p:sp>
      <p:sp>
        <p:nvSpPr>
          <p:cNvPr id="120" name="Rectangle: Rounded Corners 68">
            <a:extLst>
              <a:ext uri="{FF2B5EF4-FFF2-40B4-BE49-F238E27FC236}">
                <a16:creationId xmlns:a16="http://schemas.microsoft.com/office/drawing/2014/main" id="{26366E05-D8A4-4487-87AC-BA7490E27A61}"/>
              </a:ext>
            </a:extLst>
          </p:cNvPr>
          <p:cNvSpPr/>
          <p:nvPr/>
        </p:nvSpPr>
        <p:spPr bwMode="auto">
          <a:xfrm>
            <a:off x="8659429" y="5434651"/>
            <a:ext cx="608523" cy="60852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21" name="Graphic 127">
            <a:extLst>
              <a:ext uri="{FF2B5EF4-FFF2-40B4-BE49-F238E27FC236}">
                <a16:creationId xmlns:a16="http://schemas.microsoft.com/office/drawing/2014/main" id="{7B6E5301-93FC-46D0-919E-3A12BE663623}"/>
              </a:ext>
            </a:extLst>
          </p:cNvPr>
          <p:cNvGrpSpPr/>
          <p:nvPr/>
        </p:nvGrpSpPr>
        <p:grpSpPr>
          <a:xfrm>
            <a:off x="8717131" y="5492339"/>
            <a:ext cx="489518" cy="489468"/>
            <a:chOff x="10248501" y="926701"/>
            <a:chExt cx="1447391" cy="1447247"/>
          </a:xfrm>
        </p:grpSpPr>
        <p:sp>
          <p:nvSpPr>
            <p:cNvPr id="122" name="Freeform: Shape 121">
              <a:extLst>
                <a:ext uri="{FF2B5EF4-FFF2-40B4-BE49-F238E27FC236}">
                  <a16:creationId xmlns:a16="http://schemas.microsoft.com/office/drawing/2014/main" id="{C52AC88D-108F-464D-BD4E-0BA3D923F503}"/>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endParaRPr lang="en-US" sz="1176"/>
            </a:p>
          </p:txBody>
        </p:sp>
        <p:sp>
          <p:nvSpPr>
            <p:cNvPr id="123" name="Freeform: Shape 122">
              <a:extLst>
                <a:ext uri="{FF2B5EF4-FFF2-40B4-BE49-F238E27FC236}">
                  <a16:creationId xmlns:a16="http://schemas.microsoft.com/office/drawing/2014/main" id="{76968892-0520-438D-9ED3-C30CB7AB18C7}"/>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endParaRPr lang="en-US" sz="1176"/>
            </a:p>
          </p:txBody>
        </p:sp>
        <p:sp>
          <p:nvSpPr>
            <p:cNvPr id="124" name="Freeform: Shape 123">
              <a:extLst>
                <a:ext uri="{FF2B5EF4-FFF2-40B4-BE49-F238E27FC236}">
                  <a16:creationId xmlns:a16="http://schemas.microsoft.com/office/drawing/2014/main" id="{1B1F28C0-3FE6-4B2E-80C3-4E0F8F02E013}"/>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endParaRPr lang="en-US" sz="1176"/>
            </a:p>
          </p:txBody>
        </p:sp>
        <p:sp>
          <p:nvSpPr>
            <p:cNvPr id="125" name="Freeform: Shape 124">
              <a:extLst>
                <a:ext uri="{FF2B5EF4-FFF2-40B4-BE49-F238E27FC236}">
                  <a16:creationId xmlns:a16="http://schemas.microsoft.com/office/drawing/2014/main" id="{0CF079AB-E653-4671-A46F-25981300D81C}"/>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endParaRPr lang="en-US" sz="1176"/>
            </a:p>
          </p:txBody>
        </p:sp>
        <p:sp>
          <p:nvSpPr>
            <p:cNvPr id="126" name="Freeform: Shape 125">
              <a:extLst>
                <a:ext uri="{FF2B5EF4-FFF2-40B4-BE49-F238E27FC236}">
                  <a16:creationId xmlns:a16="http://schemas.microsoft.com/office/drawing/2014/main" id="{DCD757C5-3768-460D-B20B-A0D168079C7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endParaRPr lang="en-US" sz="1176"/>
            </a:p>
          </p:txBody>
        </p:sp>
        <p:sp>
          <p:nvSpPr>
            <p:cNvPr id="127" name="Freeform: Shape 126">
              <a:extLst>
                <a:ext uri="{FF2B5EF4-FFF2-40B4-BE49-F238E27FC236}">
                  <a16:creationId xmlns:a16="http://schemas.microsoft.com/office/drawing/2014/main" id="{0AC3B92D-F334-4688-989D-807C411DD26B}"/>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endParaRPr lang="en-US" sz="1176"/>
            </a:p>
          </p:txBody>
        </p:sp>
        <p:sp>
          <p:nvSpPr>
            <p:cNvPr id="128" name="Freeform: Shape 127">
              <a:extLst>
                <a:ext uri="{FF2B5EF4-FFF2-40B4-BE49-F238E27FC236}">
                  <a16:creationId xmlns:a16="http://schemas.microsoft.com/office/drawing/2014/main" id="{BEFD8468-0EE4-428A-88BE-208B5306F4C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endParaRPr lang="en-US" sz="1176"/>
            </a:p>
          </p:txBody>
        </p:sp>
        <p:sp>
          <p:nvSpPr>
            <p:cNvPr id="129" name="Freeform: Shape 128">
              <a:extLst>
                <a:ext uri="{FF2B5EF4-FFF2-40B4-BE49-F238E27FC236}">
                  <a16:creationId xmlns:a16="http://schemas.microsoft.com/office/drawing/2014/main" id="{F721D3D7-04D9-4C02-BE70-85A77C021384}"/>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endParaRPr lang="en-US" sz="1176"/>
            </a:p>
          </p:txBody>
        </p:sp>
        <p:sp>
          <p:nvSpPr>
            <p:cNvPr id="130" name="Freeform: Shape 129">
              <a:extLst>
                <a:ext uri="{FF2B5EF4-FFF2-40B4-BE49-F238E27FC236}">
                  <a16:creationId xmlns:a16="http://schemas.microsoft.com/office/drawing/2014/main" id="{BCAE7E73-4BAB-4233-9A41-9DCAE572A26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endParaRPr lang="en-US" sz="1176"/>
            </a:p>
          </p:txBody>
        </p:sp>
      </p:grpSp>
      <p:sp>
        <p:nvSpPr>
          <p:cNvPr id="48" name="Rectangle: Rounded Corners 68">
            <a:extLst>
              <a:ext uri="{FF2B5EF4-FFF2-40B4-BE49-F238E27FC236}">
                <a16:creationId xmlns:a16="http://schemas.microsoft.com/office/drawing/2014/main" id="{517D1C8C-D085-4CB3-9798-89967DD1C6CD}"/>
              </a:ext>
            </a:extLst>
          </p:cNvPr>
          <p:cNvSpPr/>
          <p:nvPr/>
        </p:nvSpPr>
        <p:spPr bwMode="auto">
          <a:xfrm>
            <a:off x="4371805" y="3787100"/>
            <a:ext cx="3586314" cy="1717554"/>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49" name="Title 1">
            <a:extLst>
              <a:ext uri="{FF2B5EF4-FFF2-40B4-BE49-F238E27FC236}">
                <a16:creationId xmlns:a16="http://schemas.microsoft.com/office/drawing/2014/main" id="{EEF1D79B-8E8F-44C1-9075-EDC2DD15FE8B}"/>
              </a:ext>
            </a:extLst>
          </p:cNvPr>
          <p:cNvSpPr txBox="1">
            <a:spLocks/>
          </p:cNvSpPr>
          <p:nvPr/>
        </p:nvSpPr>
        <p:spPr>
          <a:xfrm>
            <a:off x="4371805" y="3534087"/>
            <a:ext cx="1213343" cy="18103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176" err="1">
                <a:solidFill>
                  <a:srgbClr val="000000"/>
                </a:solidFill>
              </a:rPr>
              <a:t>VNet</a:t>
            </a:r>
            <a:endParaRPr lang="en-US" sz="1176">
              <a:solidFill>
                <a:srgbClr val="000000"/>
              </a:solidFill>
            </a:endParaRPr>
          </a:p>
        </p:txBody>
      </p:sp>
      <p:sp>
        <p:nvSpPr>
          <p:cNvPr id="50" name="Rectangle: Rounded Corners 68">
            <a:extLst>
              <a:ext uri="{FF2B5EF4-FFF2-40B4-BE49-F238E27FC236}">
                <a16:creationId xmlns:a16="http://schemas.microsoft.com/office/drawing/2014/main" id="{14837588-50E8-4486-9A38-280BCD448240}"/>
              </a:ext>
            </a:extLst>
          </p:cNvPr>
          <p:cNvSpPr/>
          <p:nvPr/>
        </p:nvSpPr>
        <p:spPr bwMode="auto">
          <a:xfrm>
            <a:off x="4484627" y="4200290"/>
            <a:ext cx="1519069" cy="1184555"/>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51" name="Title 1">
            <a:extLst>
              <a:ext uri="{FF2B5EF4-FFF2-40B4-BE49-F238E27FC236}">
                <a16:creationId xmlns:a16="http://schemas.microsoft.com/office/drawing/2014/main" id="{0D01A2DE-3C1C-4718-A5C5-38AD6711E92C}"/>
              </a:ext>
            </a:extLst>
          </p:cNvPr>
          <p:cNvSpPr txBox="1">
            <a:spLocks/>
          </p:cNvSpPr>
          <p:nvPr/>
        </p:nvSpPr>
        <p:spPr>
          <a:xfrm>
            <a:off x="4685508" y="3947687"/>
            <a:ext cx="1213343" cy="18103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176">
                <a:solidFill>
                  <a:srgbClr val="000000"/>
                </a:solidFill>
              </a:rPr>
              <a:t>Node</a:t>
            </a:r>
          </a:p>
        </p:txBody>
      </p:sp>
      <p:sp>
        <p:nvSpPr>
          <p:cNvPr id="52" name="Rectangle: Rounded Corners 68">
            <a:extLst>
              <a:ext uri="{FF2B5EF4-FFF2-40B4-BE49-F238E27FC236}">
                <a16:creationId xmlns:a16="http://schemas.microsoft.com/office/drawing/2014/main" id="{EFB6136F-846B-43E0-95F7-05813D9F7B63}"/>
              </a:ext>
            </a:extLst>
          </p:cNvPr>
          <p:cNvSpPr/>
          <p:nvPr/>
        </p:nvSpPr>
        <p:spPr bwMode="auto">
          <a:xfrm>
            <a:off x="6325920" y="4200290"/>
            <a:ext cx="1519375" cy="1184555"/>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53" name="Title 1">
            <a:extLst>
              <a:ext uri="{FF2B5EF4-FFF2-40B4-BE49-F238E27FC236}">
                <a16:creationId xmlns:a16="http://schemas.microsoft.com/office/drawing/2014/main" id="{F43307E4-1086-48A0-B0E3-0A94B7A69318}"/>
              </a:ext>
            </a:extLst>
          </p:cNvPr>
          <p:cNvSpPr txBox="1">
            <a:spLocks/>
          </p:cNvSpPr>
          <p:nvPr/>
        </p:nvSpPr>
        <p:spPr>
          <a:xfrm>
            <a:off x="6478937" y="3947687"/>
            <a:ext cx="1213343" cy="18103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176">
                <a:solidFill>
                  <a:srgbClr val="000000"/>
                </a:solidFill>
              </a:rPr>
              <a:t>Node</a:t>
            </a:r>
          </a:p>
        </p:txBody>
      </p:sp>
      <p:sp>
        <p:nvSpPr>
          <p:cNvPr id="54" name="Rectangle: Rounded Corners 68">
            <a:extLst>
              <a:ext uri="{FF2B5EF4-FFF2-40B4-BE49-F238E27FC236}">
                <a16:creationId xmlns:a16="http://schemas.microsoft.com/office/drawing/2014/main" id="{19336AEF-3D46-4843-80F7-C962E963BA92}"/>
              </a:ext>
            </a:extLst>
          </p:cNvPr>
          <p:cNvSpPr/>
          <p:nvPr/>
        </p:nvSpPr>
        <p:spPr bwMode="auto">
          <a:xfrm>
            <a:off x="4846742" y="4569798"/>
            <a:ext cx="1084731" cy="7073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55" name="Title 1">
            <a:extLst>
              <a:ext uri="{FF2B5EF4-FFF2-40B4-BE49-F238E27FC236}">
                <a16:creationId xmlns:a16="http://schemas.microsoft.com/office/drawing/2014/main" id="{4A231E16-7B9E-47B5-9095-4E9D0D6FF062}"/>
              </a:ext>
            </a:extLst>
          </p:cNvPr>
          <p:cNvSpPr txBox="1">
            <a:spLocks/>
          </p:cNvSpPr>
          <p:nvPr/>
        </p:nvSpPr>
        <p:spPr>
          <a:xfrm>
            <a:off x="5156309" y="4317572"/>
            <a:ext cx="465597" cy="18103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176">
                <a:solidFill>
                  <a:srgbClr val="000000"/>
                </a:solidFill>
              </a:rPr>
              <a:t>Pod</a:t>
            </a:r>
          </a:p>
        </p:txBody>
      </p:sp>
      <p:sp>
        <p:nvSpPr>
          <p:cNvPr id="56" name="Rectangle: Rounded Corners 68">
            <a:extLst>
              <a:ext uri="{FF2B5EF4-FFF2-40B4-BE49-F238E27FC236}">
                <a16:creationId xmlns:a16="http://schemas.microsoft.com/office/drawing/2014/main" id="{6013D8BE-617E-407F-8AA9-5F7586F1FEBF}"/>
              </a:ext>
            </a:extLst>
          </p:cNvPr>
          <p:cNvSpPr/>
          <p:nvPr/>
        </p:nvSpPr>
        <p:spPr bwMode="auto">
          <a:xfrm>
            <a:off x="6405070" y="4569798"/>
            <a:ext cx="1361077" cy="7073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57" name="Title 1">
            <a:extLst>
              <a:ext uri="{FF2B5EF4-FFF2-40B4-BE49-F238E27FC236}">
                <a16:creationId xmlns:a16="http://schemas.microsoft.com/office/drawing/2014/main" id="{FD288B66-4FE1-4F82-8978-3C892EA78FC8}"/>
              </a:ext>
            </a:extLst>
          </p:cNvPr>
          <p:cNvSpPr txBox="1">
            <a:spLocks/>
          </p:cNvSpPr>
          <p:nvPr/>
        </p:nvSpPr>
        <p:spPr>
          <a:xfrm>
            <a:off x="6853050" y="4317572"/>
            <a:ext cx="465114" cy="18103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176">
                <a:solidFill>
                  <a:srgbClr val="000000"/>
                </a:solidFill>
              </a:rPr>
              <a:t>Pod</a:t>
            </a:r>
          </a:p>
        </p:txBody>
      </p:sp>
      <p:sp>
        <p:nvSpPr>
          <p:cNvPr id="58" name="Rectangle: Rounded Corners 68">
            <a:extLst>
              <a:ext uri="{FF2B5EF4-FFF2-40B4-BE49-F238E27FC236}">
                <a16:creationId xmlns:a16="http://schemas.microsoft.com/office/drawing/2014/main" id="{CDADEEC4-4C85-42C6-B654-4B9A540A86C4}"/>
              </a:ext>
            </a:extLst>
          </p:cNvPr>
          <p:cNvSpPr/>
          <p:nvPr/>
        </p:nvSpPr>
        <p:spPr bwMode="auto">
          <a:xfrm>
            <a:off x="4565386" y="4747153"/>
            <a:ext cx="377796" cy="3777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7" name="Freeform: Shape 93">
            <a:extLst>
              <a:ext uri="{FF2B5EF4-FFF2-40B4-BE49-F238E27FC236}">
                <a16:creationId xmlns:a16="http://schemas.microsoft.com/office/drawing/2014/main" id="{40151F74-AC28-4A9D-B05E-FE8F845C19DF}"/>
              </a:ext>
            </a:extLst>
          </p:cNvPr>
          <p:cNvSpPr/>
          <p:nvPr/>
        </p:nvSpPr>
        <p:spPr>
          <a:xfrm>
            <a:off x="4693262" y="4899466"/>
            <a:ext cx="57693" cy="100963"/>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defTabSz="878727">
              <a:defRPr/>
            </a:pPr>
            <a:endParaRPr lang="en-US" sz="1176">
              <a:solidFill>
                <a:srgbClr val="505050"/>
              </a:solidFill>
              <a:latin typeface="Segoe UI"/>
            </a:endParaRPr>
          </a:p>
        </p:txBody>
      </p:sp>
      <p:sp>
        <p:nvSpPr>
          <p:cNvPr id="118" name="Freeform: Shape 108">
            <a:extLst>
              <a:ext uri="{FF2B5EF4-FFF2-40B4-BE49-F238E27FC236}">
                <a16:creationId xmlns:a16="http://schemas.microsoft.com/office/drawing/2014/main" id="{496CAD16-BFE0-4E6B-B7E0-7E5D506FAAC3}"/>
              </a:ext>
            </a:extLst>
          </p:cNvPr>
          <p:cNvSpPr/>
          <p:nvPr/>
        </p:nvSpPr>
        <p:spPr>
          <a:xfrm>
            <a:off x="4757064" y="4898772"/>
            <a:ext cx="57693" cy="100963"/>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defTabSz="878727">
              <a:defRPr/>
            </a:pPr>
            <a:endParaRPr lang="en-US" sz="1176">
              <a:solidFill>
                <a:srgbClr val="505050"/>
              </a:solidFill>
              <a:latin typeface="Segoe UI"/>
            </a:endParaRPr>
          </a:p>
        </p:txBody>
      </p:sp>
      <p:sp>
        <p:nvSpPr>
          <p:cNvPr id="119" name="Freeform: Shape 109">
            <a:extLst>
              <a:ext uri="{FF2B5EF4-FFF2-40B4-BE49-F238E27FC236}">
                <a16:creationId xmlns:a16="http://schemas.microsoft.com/office/drawing/2014/main" id="{FDF33FA8-6681-44C7-97E3-477AEABE7F61}"/>
              </a:ext>
            </a:extLst>
          </p:cNvPr>
          <p:cNvSpPr/>
          <p:nvPr/>
        </p:nvSpPr>
        <p:spPr>
          <a:xfrm>
            <a:off x="4606437" y="4788205"/>
            <a:ext cx="295678" cy="295677"/>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defTabSz="878727">
              <a:defRPr/>
            </a:pPr>
            <a:endParaRPr lang="en-US" sz="1176">
              <a:solidFill>
                <a:srgbClr val="505050"/>
              </a:solidFill>
              <a:latin typeface="Segoe UI"/>
            </a:endParaRPr>
          </a:p>
        </p:txBody>
      </p:sp>
      <p:cxnSp>
        <p:nvCxnSpPr>
          <p:cNvPr id="60" name="Straight Connector 59">
            <a:extLst>
              <a:ext uri="{FF2B5EF4-FFF2-40B4-BE49-F238E27FC236}">
                <a16:creationId xmlns:a16="http://schemas.microsoft.com/office/drawing/2014/main" id="{3B71B5F8-5008-4DDC-B7D8-41D5CFE5C4B5}"/>
              </a:ext>
            </a:extLst>
          </p:cNvPr>
          <p:cNvCxnSpPr>
            <a:cxnSpLocks/>
          </p:cNvCxnSpPr>
          <p:nvPr/>
        </p:nvCxnSpPr>
        <p:spPr>
          <a:xfrm>
            <a:off x="3773926" y="4936051"/>
            <a:ext cx="790888"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Title 1">
            <a:extLst>
              <a:ext uri="{FF2B5EF4-FFF2-40B4-BE49-F238E27FC236}">
                <a16:creationId xmlns:a16="http://schemas.microsoft.com/office/drawing/2014/main" id="{F47FA2F1-8FC5-40A9-A041-80AEDF74B41E}"/>
              </a:ext>
            </a:extLst>
          </p:cNvPr>
          <p:cNvSpPr txBox="1">
            <a:spLocks/>
          </p:cNvSpPr>
          <p:nvPr/>
        </p:nvSpPr>
        <p:spPr>
          <a:xfrm>
            <a:off x="2495330" y="4845533"/>
            <a:ext cx="1213343" cy="18103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176" err="1">
                <a:solidFill>
                  <a:srgbClr val="000000"/>
                </a:solidFill>
              </a:rPr>
              <a:t>AAD</a:t>
            </a:r>
            <a:r>
              <a:rPr lang="en-US" sz="1176">
                <a:solidFill>
                  <a:srgbClr val="000000"/>
                </a:solidFill>
              </a:rPr>
              <a:t> Pod Identity</a:t>
            </a:r>
          </a:p>
        </p:txBody>
      </p:sp>
      <p:cxnSp>
        <p:nvCxnSpPr>
          <p:cNvPr id="62" name="Connector: Elbow 61">
            <a:extLst>
              <a:ext uri="{FF2B5EF4-FFF2-40B4-BE49-F238E27FC236}">
                <a16:creationId xmlns:a16="http://schemas.microsoft.com/office/drawing/2014/main" id="{58C2579A-770E-4AA9-8B7A-AA42E846D397}"/>
              </a:ext>
            </a:extLst>
          </p:cNvPr>
          <p:cNvCxnSpPr>
            <a:cxnSpLocks/>
            <a:stCxn id="113" idx="3"/>
            <a:endCxn id="58" idx="2"/>
          </p:cNvCxnSpPr>
          <p:nvPr/>
        </p:nvCxnSpPr>
        <p:spPr>
          <a:xfrm flipV="1">
            <a:off x="4406478" y="5124950"/>
            <a:ext cx="347806" cy="627497"/>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9EA2FC-9346-4952-9D0B-40E9CFE7E391}"/>
              </a:ext>
            </a:extLst>
          </p:cNvPr>
          <p:cNvCxnSpPr>
            <a:cxnSpLocks/>
            <a:stCxn id="50" idx="3"/>
            <a:endCxn id="52" idx="1"/>
          </p:cNvCxnSpPr>
          <p:nvPr/>
        </p:nvCxnSpPr>
        <p:spPr>
          <a:xfrm>
            <a:off x="6003696" y="4792568"/>
            <a:ext cx="322224"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A0C8FC0-D504-4677-9201-37393E2D2BA7}"/>
              </a:ext>
            </a:extLst>
          </p:cNvPr>
          <p:cNvSpPr/>
          <p:nvPr/>
        </p:nvSpPr>
        <p:spPr bwMode="auto">
          <a:xfrm>
            <a:off x="3927271" y="5362872"/>
            <a:ext cx="512744" cy="51274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76" err="1">
              <a:gradFill>
                <a:gsLst>
                  <a:gs pos="0">
                    <a:srgbClr val="FFFFFF"/>
                  </a:gs>
                  <a:gs pos="100000">
                    <a:srgbClr val="FFFFFF"/>
                  </a:gs>
                </a:gsLst>
                <a:lin ang="5400000" scaled="0"/>
              </a:gradFill>
              <a:ea typeface="Segoe UI" pitchFamily="34" charset="0"/>
              <a:cs typeface="Segoe UI" pitchFamily="34" charset="0"/>
            </a:endParaRPr>
          </a:p>
        </p:txBody>
      </p:sp>
      <p:pic>
        <p:nvPicPr>
          <p:cNvPr id="113" name="Picture 112" descr="A close up of a sign&#10;&#10;Description automatically generated">
            <a:extLst>
              <a:ext uri="{FF2B5EF4-FFF2-40B4-BE49-F238E27FC236}">
                <a16:creationId xmlns:a16="http://schemas.microsoft.com/office/drawing/2014/main" id="{164B0E73-63FE-4860-B1DB-FDBD3F90BD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9672" y="5392860"/>
            <a:ext cx="436812" cy="436812"/>
          </a:xfrm>
          <a:prstGeom prst="rect">
            <a:avLst/>
          </a:prstGeom>
        </p:spPr>
      </p:pic>
      <p:sp>
        <p:nvSpPr>
          <p:cNvPr id="114" name="Title 1">
            <a:extLst>
              <a:ext uri="{FF2B5EF4-FFF2-40B4-BE49-F238E27FC236}">
                <a16:creationId xmlns:a16="http://schemas.microsoft.com/office/drawing/2014/main" id="{2B0B11B9-0CF6-4CDA-8C78-7C6A72532DDD}"/>
              </a:ext>
            </a:extLst>
          </p:cNvPr>
          <p:cNvSpPr txBox="1">
            <a:spLocks/>
          </p:cNvSpPr>
          <p:nvPr/>
        </p:nvSpPr>
        <p:spPr>
          <a:xfrm>
            <a:off x="2889082" y="5526775"/>
            <a:ext cx="998840" cy="18103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176">
                <a:solidFill>
                  <a:srgbClr val="000000"/>
                </a:solidFill>
              </a:rPr>
              <a:t> Key Vault</a:t>
            </a:r>
          </a:p>
        </p:txBody>
      </p:sp>
      <p:grpSp>
        <p:nvGrpSpPr>
          <p:cNvPr id="14" name="Group 13">
            <a:extLst>
              <a:ext uri="{FF2B5EF4-FFF2-40B4-BE49-F238E27FC236}">
                <a16:creationId xmlns:a16="http://schemas.microsoft.com/office/drawing/2014/main" id="{84331879-48C0-47FF-B204-B4F9B30D2457}"/>
              </a:ext>
            </a:extLst>
          </p:cNvPr>
          <p:cNvGrpSpPr/>
          <p:nvPr/>
        </p:nvGrpSpPr>
        <p:grpSpPr>
          <a:xfrm>
            <a:off x="2857558" y="3562560"/>
            <a:ext cx="943894" cy="1040509"/>
            <a:chOff x="3136057" y="3599129"/>
            <a:chExt cx="962821" cy="1061373"/>
          </a:xfrm>
        </p:grpSpPr>
        <p:sp>
          <p:nvSpPr>
            <p:cNvPr id="67" name="Title 1">
              <a:extLst>
                <a:ext uri="{FF2B5EF4-FFF2-40B4-BE49-F238E27FC236}">
                  <a16:creationId xmlns:a16="http://schemas.microsoft.com/office/drawing/2014/main" id="{3D0698E1-7341-4AF1-BAED-06E3412A4B41}"/>
                </a:ext>
              </a:extLst>
            </p:cNvPr>
            <p:cNvSpPr txBox="1">
              <a:spLocks/>
            </p:cNvSpPr>
            <p:nvPr/>
          </p:nvSpPr>
          <p:spPr>
            <a:xfrm>
              <a:off x="3136057" y="3599129"/>
              <a:ext cx="962821" cy="36933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7852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Active Directory</a:t>
              </a:r>
            </a:p>
          </p:txBody>
        </p:sp>
        <p:sp>
          <p:nvSpPr>
            <p:cNvPr id="108" name="Rectangle: Rounded Corners 68">
              <a:extLst>
                <a:ext uri="{FF2B5EF4-FFF2-40B4-BE49-F238E27FC236}">
                  <a16:creationId xmlns:a16="http://schemas.microsoft.com/office/drawing/2014/main" id="{7C26A669-0F4D-4B3D-90C2-6C37D139E1DB}"/>
                </a:ext>
              </a:extLst>
            </p:cNvPr>
            <p:cNvSpPr/>
            <p:nvPr/>
          </p:nvSpPr>
          <p:spPr bwMode="auto">
            <a:xfrm>
              <a:off x="3308049" y="4041669"/>
              <a:ext cx="618837" cy="61883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09" name="Group 108">
              <a:extLst>
                <a:ext uri="{FF2B5EF4-FFF2-40B4-BE49-F238E27FC236}">
                  <a16:creationId xmlns:a16="http://schemas.microsoft.com/office/drawing/2014/main" id="{973C1388-B1B6-4CDF-A91D-23AF97EFF422}"/>
                </a:ext>
              </a:extLst>
            </p:cNvPr>
            <p:cNvGrpSpPr/>
            <p:nvPr/>
          </p:nvGrpSpPr>
          <p:grpSpPr>
            <a:xfrm>
              <a:off x="3392506" y="4126160"/>
              <a:ext cx="449831" cy="449828"/>
              <a:chOff x="8048290" y="2866510"/>
              <a:chExt cx="390525" cy="390525"/>
            </a:xfrm>
            <a:solidFill>
              <a:srgbClr val="0078D4"/>
            </a:solidFill>
          </p:grpSpPr>
          <p:sp>
            <p:nvSpPr>
              <p:cNvPr id="110" name="Freeform: Shape 93">
                <a:extLst>
                  <a:ext uri="{FF2B5EF4-FFF2-40B4-BE49-F238E27FC236}">
                    <a16:creationId xmlns:a16="http://schemas.microsoft.com/office/drawing/2014/main" id="{EA9B3C14-4751-4F39-A154-D62249747BB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78727">
                  <a:defRPr/>
                </a:pPr>
                <a:endParaRPr lang="en-US" sz="1176">
                  <a:solidFill>
                    <a:srgbClr val="505050"/>
                  </a:solidFill>
                  <a:latin typeface="Segoe UI"/>
                </a:endParaRPr>
              </a:p>
            </p:txBody>
          </p:sp>
          <p:sp>
            <p:nvSpPr>
              <p:cNvPr id="111" name="Freeform: Shape 108">
                <a:extLst>
                  <a:ext uri="{FF2B5EF4-FFF2-40B4-BE49-F238E27FC236}">
                    <a16:creationId xmlns:a16="http://schemas.microsoft.com/office/drawing/2014/main" id="{6B04BAC8-ED73-477E-B428-A4A098CE7C0F}"/>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78727">
                  <a:defRPr/>
                </a:pPr>
                <a:endParaRPr lang="en-US" sz="1176">
                  <a:solidFill>
                    <a:srgbClr val="505050"/>
                  </a:solidFill>
                  <a:latin typeface="Segoe UI"/>
                </a:endParaRPr>
              </a:p>
            </p:txBody>
          </p:sp>
          <p:sp>
            <p:nvSpPr>
              <p:cNvPr id="112" name="Freeform: Shape 109">
                <a:extLst>
                  <a:ext uri="{FF2B5EF4-FFF2-40B4-BE49-F238E27FC236}">
                    <a16:creationId xmlns:a16="http://schemas.microsoft.com/office/drawing/2014/main" id="{76552B56-6806-419C-A578-0B9900357FB1}"/>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78727">
                  <a:defRPr/>
                </a:pPr>
                <a:endParaRPr lang="en-US" sz="1176">
                  <a:solidFill>
                    <a:srgbClr val="505050"/>
                  </a:solidFill>
                  <a:latin typeface="Segoe UI"/>
                </a:endParaRPr>
              </a:p>
            </p:txBody>
          </p:sp>
        </p:grpSp>
      </p:grpSp>
      <p:grpSp>
        <p:nvGrpSpPr>
          <p:cNvPr id="100" name="Group 99">
            <a:extLst>
              <a:ext uri="{FF2B5EF4-FFF2-40B4-BE49-F238E27FC236}">
                <a16:creationId xmlns:a16="http://schemas.microsoft.com/office/drawing/2014/main" id="{6DC185FB-F6B2-4F65-84B2-9B8B0D8F19A8}"/>
              </a:ext>
            </a:extLst>
          </p:cNvPr>
          <p:cNvGrpSpPr/>
          <p:nvPr/>
        </p:nvGrpSpPr>
        <p:grpSpPr>
          <a:xfrm>
            <a:off x="5035504" y="4665933"/>
            <a:ext cx="787851" cy="225153"/>
            <a:chOff x="7899021" y="3959655"/>
            <a:chExt cx="698483" cy="199613"/>
          </a:xfrm>
        </p:grpSpPr>
        <p:sp>
          <p:nvSpPr>
            <p:cNvPr id="105" name="Freeform: Shape 104">
              <a:extLst>
                <a:ext uri="{FF2B5EF4-FFF2-40B4-BE49-F238E27FC236}">
                  <a16:creationId xmlns:a16="http://schemas.microsoft.com/office/drawing/2014/main" id="{BE5DA9C0-0BBC-4ABF-8346-C7BACEE372C9}"/>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sp>
          <p:nvSpPr>
            <p:cNvPr id="106" name="Freeform: Shape 105">
              <a:extLst>
                <a:ext uri="{FF2B5EF4-FFF2-40B4-BE49-F238E27FC236}">
                  <a16:creationId xmlns:a16="http://schemas.microsoft.com/office/drawing/2014/main" id="{1162B449-46F6-4169-896B-50B6CC082615}"/>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sp>
          <p:nvSpPr>
            <p:cNvPr id="107" name="Freeform: Shape 106">
              <a:extLst>
                <a:ext uri="{FF2B5EF4-FFF2-40B4-BE49-F238E27FC236}">
                  <a16:creationId xmlns:a16="http://schemas.microsoft.com/office/drawing/2014/main" id="{D025D739-BB81-41EB-A9C7-2D0BC24C470B}"/>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grpSp>
      <p:grpSp>
        <p:nvGrpSpPr>
          <p:cNvPr id="101" name="Group 100">
            <a:extLst>
              <a:ext uri="{FF2B5EF4-FFF2-40B4-BE49-F238E27FC236}">
                <a16:creationId xmlns:a16="http://schemas.microsoft.com/office/drawing/2014/main" id="{A0D21BE0-C06F-4287-A517-32FD5B5BE007}"/>
              </a:ext>
            </a:extLst>
          </p:cNvPr>
          <p:cNvGrpSpPr/>
          <p:nvPr/>
        </p:nvGrpSpPr>
        <p:grpSpPr>
          <a:xfrm>
            <a:off x="5035504" y="4955854"/>
            <a:ext cx="787851" cy="225153"/>
            <a:chOff x="7899021" y="3959655"/>
            <a:chExt cx="698483" cy="199613"/>
          </a:xfrm>
        </p:grpSpPr>
        <p:sp>
          <p:nvSpPr>
            <p:cNvPr id="102" name="Freeform: Shape 101">
              <a:extLst>
                <a:ext uri="{FF2B5EF4-FFF2-40B4-BE49-F238E27FC236}">
                  <a16:creationId xmlns:a16="http://schemas.microsoft.com/office/drawing/2014/main" id="{B7B0C1D0-1A7A-4608-A8AB-9DC01E5CB997}"/>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sp>
          <p:nvSpPr>
            <p:cNvPr id="103" name="Freeform: Shape 102">
              <a:extLst>
                <a:ext uri="{FF2B5EF4-FFF2-40B4-BE49-F238E27FC236}">
                  <a16:creationId xmlns:a16="http://schemas.microsoft.com/office/drawing/2014/main" id="{FF9C1197-8A6A-4824-8373-BB83DF20EF1C}"/>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sp>
          <p:nvSpPr>
            <p:cNvPr id="104" name="Freeform: Shape 103">
              <a:extLst>
                <a:ext uri="{FF2B5EF4-FFF2-40B4-BE49-F238E27FC236}">
                  <a16:creationId xmlns:a16="http://schemas.microsoft.com/office/drawing/2014/main" id="{5E09AE38-4B6D-4F61-9DD7-9E012C4A8601}"/>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grpSp>
      <p:grpSp>
        <p:nvGrpSpPr>
          <p:cNvPr id="89" name="Group 88">
            <a:extLst>
              <a:ext uri="{FF2B5EF4-FFF2-40B4-BE49-F238E27FC236}">
                <a16:creationId xmlns:a16="http://schemas.microsoft.com/office/drawing/2014/main" id="{CEE957E9-AFA3-4A9B-92B3-19B4F6FE84D9}"/>
              </a:ext>
            </a:extLst>
          </p:cNvPr>
          <p:cNvGrpSpPr/>
          <p:nvPr/>
        </p:nvGrpSpPr>
        <p:grpSpPr>
          <a:xfrm>
            <a:off x="6691674" y="4665933"/>
            <a:ext cx="787851" cy="225153"/>
            <a:chOff x="7899021" y="3959655"/>
            <a:chExt cx="698483" cy="199613"/>
          </a:xfrm>
        </p:grpSpPr>
        <p:sp>
          <p:nvSpPr>
            <p:cNvPr id="94" name="Freeform: Shape 93">
              <a:extLst>
                <a:ext uri="{FF2B5EF4-FFF2-40B4-BE49-F238E27FC236}">
                  <a16:creationId xmlns:a16="http://schemas.microsoft.com/office/drawing/2014/main" id="{5C369BA8-DA32-40C3-9F9A-691223600B52}"/>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sp>
          <p:nvSpPr>
            <p:cNvPr id="95" name="Freeform: Shape 94">
              <a:extLst>
                <a:ext uri="{FF2B5EF4-FFF2-40B4-BE49-F238E27FC236}">
                  <a16:creationId xmlns:a16="http://schemas.microsoft.com/office/drawing/2014/main" id="{4D94601E-6133-40EC-AA8F-45484DDFF683}"/>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sp>
          <p:nvSpPr>
            <p:cNvPr id="96" name="Freeform: Shape 95">
              <a:extLst>
                <a:ext uri="{FF2B5EF4-FFF2-40B4-BE49-F238E27FC236}">
                  <a16:creationId xmlns:a16="http://schemas.microsoft.com/office/drawing/2014/main" id="{44973F46-1DA0-40DB-956F-B5376E23FB90}"/>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grpSp>
      <p:grpSp>
        <p:nvGrpSpPr>
          <p:cNvPr id="90" name="Group 89">
            <a:extLst>
              <a:ext uri="{FF2B5EF4-FFF2-40B4-BE49-F238E27FC236}">
                <a16:creationId xmlns:a16="http://schemas.microsoft.com/office/drawing/2014/main" id="{5FEEF85C-A9BA-4FD3-A7B7-2424FCE1FEEE}"/>
              </a:ext>
            </a:extLst>
          </p:cNvPr>
          <p:cNvGrpSpPr/>
          <p:nvPr/>
        </p:nvGrpSpPr>
        <p:grpSpPr>
          <a:xfrm>
            <a:off x="6691674" y="4955854"/>
            <a:ext cx="787851" cy="225153"/>
            <a:chOff x="7899021" y="3959655"/>
            <a:chExt cx="698483" cy="199613"/>
          </a:xfrm>
        </p:grpSpPr>
        <p:sp>
          <p:nvSpPr>
            <p:cNvPr id="91" name="Freeform: Shape 90">
              <a:extLst>
                <a:ext uri="{FF2B5EF4-FFF2-40B4-BE49-F238E27FC236}">
                  <a16:creationId xmlns:a16="http://schemas.microsoft.com/office/drawing/2014/main" id="{BDFECE72-9F97-4242-95B2-574876C0C4FC}"/>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sp>
          <p:nvSpPr>
            <p:cNvPr id="92" name="Freeform: Shape 91">
              <a:extLst>
                <a:ext uri="{FF2B5EF4-FFF2-40B4-BE49-F238E27FC236}">
                  <a16:creationId xmlns:a16="http://schemas.microsoft.com/office/drawing/2014/main" id="{52095F37-F361-43F6-A22F-B286022AD2BF}"/>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sp>
          <p:nvSpPr>
            <p:cNvPr id="93" name="Freeform: Shape 92">
              <a:extLst>
                <a:ext uri="{FF2B5EF4-FFF2-40B4-BE49-F238E27FC236}">
                  <a16:creationId xmlns:a16="http://schemas.microsoft.com/office/drawing/2014/main" id="{1C813528-0AB9-4C20-AB70-C5D04E0AF531}"/>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78696">
                <a:defRPr/>
              </a:pPr>
              <a:endParaRPr lang="en-US" sz="1176">
                <a:solidFill>
                  <a:srgbClr val="FFFFFF"/>
                </a:solidFill>
                <a:latin typeface="Segoe UI"/>
              </a:endParaRPr>
            </a:p>
          </p:txBody>
        </p:sp>
      </p:grpSp>
      <p:sp>
        <p:nvSpPr>
          <p:cNvPr id="144" name="Title 1">
            <a:extLst>
              <a:ext uri="{FF2B5EF4-FFF2-40B4-BE49-F238E27FC236}">
                <a16:creationId xmlns:a16="http://schemas.microsoft.com/office/drawing/2014/main" id="{67FFF01C-FA19-4CCC-AB2C-256FCC1A4968}"/>
              </a:ext>
            </a:extLst>
          </p:cNvPr>
          <p:cNvSpPr txBox="1">
            <a:spLocks/>
          </p:cNvSpPr>
          <p:nvPr/>
        </p:nvSpPr>
        <p:spPr>
          <a:xfrm>
            <a:off x="9569604" y="3574334"/>
            <a:ext cx="943894" cy="633625"/>
          </a:xfrm>
          <a:prstGeom prst="rect">
            <a:avLst/>
          </a:prstGeom>
          <a:solidFill>
            <a:schemeClr val="bg1"/>
          </a:solidFill>
        </p:spPr>
        <p:txBody>
          <a:bodyPr vert="horz" wrap="square" lIns="0" tIns="89642" rIns="0" bIns="179285"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7852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Active Directory</a:t>
            </a:r>
          </a:p>
        </p:txBody>
      </p:sp>
      <p:grpSp>
        <p:nvGrpSpPr>
          <p:cNvPr id="146" name="Group 145">
            <a:extLst>
              <a:ext uri="{FF2B5EF4-FFF2-40B4-BE49-F238E27FC236}">
                <a16:creationId xmlns:a16="http://schemas.microsoft.com/office/drawing/2014/main" id="{8DEF4887-F3B6-4FCF-8F98-102151058DDA}"/>
              </a:ext>
            </a:extLst>
          </p:cNvPr>
          <p:cNvGrpSpPr/>
          <p:nvPr/>
        </p:nvGrpSpPr>
        <p:grpSpPr>
          <a:xfrm>
            <a:off x="9819463" y="4097227"/>
            <a:ext cx="440988" cy="440985"/>
            <a:chOff x="8048288" y="2866512"/>
            <a:chExt cx="390525" cy="390525"/>
          </a:xfrm>
          <a:solidFill>
            <a:srgbClr val="0078D4"/>
          </a:solidFill>
        </p:grpSpPr>
        <p:sp>
          <p:nvSpPr>
            <p:cNvPr id="147" name="Freeform: Shape 93">
              <a:extLst>
                <a:ext uri="{FF2B5EF4-FFF2-40B4-BE49-F238E27FC236}">
                  <a16:creationId xmlns:a16="http://schemas.microsoft.com/office/drawing/2014/main" id="{79B8B15B-9B9A-410C-85CE-B7395786FBB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78727">
                <a:defRPr/>
              </a:pPr>
              <a:endParaRPr lang="en-US" sz="1176">
                <a:solidFill>
                  <a:srgbClr val="505050"/>
                </a:solidFill>
                <a:latin typeface="Segoe UI"/>
              </a:endParaRPr>
            </a:p>
          </p:txBody>
        </p:sp>
        <p:sp>
          <p:nvSpPr>
            <p:cNvPr id="148" name="Freeform: Shape 108">
              <a:extLst>
                <a:ext uri="{FF2B5EF4-FFF2-40B4-BE49-F238E27FC236}">
                  <a16:creationId xmlns:a16="http://schemas.microsoft.com/office/drawing/2014/main" id="{AC8BF131-8AEF-405D-90AF-07386D2B8772}"/>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78727">
                <a:defRPr/>
              </a:pPr>
              <a:endParaRPr lang="en-US" sz="1176">
                <a:solidFill>
                  <a:srgbClr val="505050"/>
                </a:solidFill>
                <a:latin typeface="Segoe UI"/>
              </a:endParaRPr>
            </a:p>
          </p:txBody>
        </p:sp>
        <p:sp>
          <p:nvSpPr>
            <p:cNvPr id="149" name="Freeform: Shape 109">
              <a:extLst>
                <a:ext uri="{FF2B5EF4-FFF2-40B4-BE49-F238E27FC236}">
                  <a16:creationId xmlns:a16="http://schemas.microsoft.com/office/drawing/2014/main" id="{BE4B77CA-707F-4189-A26D-E9AC938C3440}"/>
                </a:ext>
              </a:extLst>
            </p:cNvPr>
            <p:cNvSpPr/>
            <p:nvPr/>
          </p:nvSpPr>
          <p:spPr>
            <a:xfrm>
              <a:off x="8048288" y="2866512"/>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78727">
                <a:defRPr/>
              </a:pPr>
              <a:endParaRPr lang="en-US" sz="1176">
                <a:solidFill>
                  <a:srgbClr val="505050"/>
                </a:solidFill>
                <a:latin typeface="Segoe UI"/>
              </a:endParaRPr>
            </a:p>
          </p:txBody>
        </p:sp>
      </p:grpSp>
      <p:sp>
        <p:nvSpPr>
          <p:cNvPr id="15" name="TextBox 14">
            <a:extLst>
              <a:ext uri="{FF2B5EF4-FFF2-40B4-BE49-F238E27FC236}">
                <a16:creationId xmlns:a16="http://schemas.microsoft.com/office/drawing/2014/main" id="{6ACF1CA9-E6E3-4528-9612-A7DB99C6C8CF}"/>
              </a:ext>
            </a:extLst>
          </p:cNvPr>
          <p:cNvSpPr txBox="1"/>
          <p:nvPr/>
        </p:nvSpPr>
        <p:spPr>
          <a:xfrm rot="5400000">
            <a:off x="9806034" y="4046860"/>
            <a:ext cx="1639176" cy="432223"/>
          </a:xfrm>
          <a:prstGeom prst="rect">
            <a:avLst/>
          </a:prstGeom>
          <a:noFill/>
        </p:spPr>
        <p:txBody>
          <a:bodyPr wrap="square" lIns="179285" tIns="143428" rIns="179285" bIns="143428" rtlCol="0">
            <a:spAutoFit/>
          </a:bodyPr>
          <a:lstStyle/>
          <a:p>
            <a:pPr algn="ctr">
              <a:lnSpc>
                <a:spcPct val="90000"/>
              </a:lnSpc>
              <a:spcAft>
                <a:spcPts val="588"/>
              </a:spcAft>
            </a:pPr>
            <a:r>
              <a:rPr lang="en-US" sz="980" i="1">
                <a:gradFill>
                  <a:gsLst>
                    <a:gs pos="2917">
                      <a:schemeClr val="tx1"/>
                    </a:gs>
                    <a:gs pos="30000">
                      <a:schemeClr val="tx1"/>
                    </a:gs>
                  </a:gsLst>
                  <a:lin ang="5400000" scaled="0"/>
                </a:gradFill>
              </a:rPr>
              <a:t>Synced identity</a:t>
            </a:r>
          </a:p>
        </p:txBody>
      </p:sp>
      <p:sp>
        <p:nvSpPr>
          <p:cNvPr id="97" name="Title 3">
            <a:extLst>
              <a:ext uri="{FF2B5EF4-FFF2-40B4-BE49-F238E27FC236}">
                <a16:creationId xmlns:a16="http://schemas.microsoft.com/office/drawing/2014/main" id="{F52867FB-9993-4E83-8A23-236902BA767B}"/>
              </a:ext>
            </a:extLst>
          </p:cNvPr>
          <p:cNvSpPr txBox="1">
            <a:spLocks/>
          </p:cNvSpPr>
          <p:nvPr/>
        </p:nvSpPr>
        <p:spPr>
          <a:xfrm>
            <a:off x="455995" y="620827"/>
            <a:ext cx="11306469"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745"/>
              <a:t>Identity</a:t>
            </a:r>
          </a:p>
        </p:txBody>
      </p:sp>
      <p:sp>
        <p:nvSpPr>
          <p:cNvPr id="98" name="Rectangle 97">
            <a:extLst>
              <a:ext uri="{FF2B5EF4-FFF2-40B4-BE49-F238E27FC236}">
                <a16:creationId xmlns:a16="http://schemas.microsoft.com/office/drawing/2014/main" id="{E21DE58B-3E18-435D-98AD-AE7C7A4CE526}"/>
              </a:ext>
            </a:extLst>
          </p:cNvPr>
          <p:cNvSpPr/>
          <p:nvPr/>
        </p:nvSpPr>
        <p:spPr>
          <a:xfrm>
            <a:off x="455995" y="974458"/>
            <a:ext cx="11426970" cy="693970"/>
          </a:xfrm>
          <a:prstGeom prst="rect">
            <a:avLst/>
          </a:prstGeom>
        </p:spPr>
        <p:txBody>
          <a:bodyPr wrap="square" lIns="0">
            <a:spAutoFit/>
          </a:bodyPr>
          <a:lstStyle/>
          <a:p>
            <a:r>
              <a:rPr lang="en-US" sz="1961"/>
              <a:t>Use familiar tools like </a:t>
            </a:r>
            <a:r>
              <a:rPr lang="en-US" sz="1961">
                <a:hlinkClick r:id="rId3"/>
              </a:rPr>
              <a:t>AAD</a:t>
            </a:r>
            <a:r>
              <a:rPr lang="en-US" sz="1961"/>
              <a:t> for fine-grained identity and access control to Kubernetes resources from cluster to containers</a:t>
            </a:r>
          </a:p>
        </p:txBody>
      </p:sp>
      <p:sp>
        <p:nvSpPr>
          <p:cNvPr id="99" name="Rectangle: Rounded Corners 98">
            <a:extLst>
              <a:ext uri="{FF2B5EF4-FFF2-40B4-BE49-F238E27FC236}">
                <a16:creationId xmlns:a16="http://schemas.microsoft.com/office/drawing/2014/main" id="{EE2946F7-80A5-475F-96ED-82A2348ED91D}"/>
              </a:ext>
            </a:extLst>
          </p:cNvPr>
          <p:cNvSpPr/>
          <p:nvPr/>
        </p:nvSpPr>
        <p:spPr bwMode="auto">
          <a:xfrm>
            <a:off x="1734292" y="4052187"/>
            <a:ext cx="527282" cy="5272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15" name="people_4" title="Icon of a person">
            <a:extLst>
              <a:ext uri="{FF2B5EF4-FFF2-40B4-BE49-F238E27FC236}">
                <a16:creationId xmlns:a16="http://schemas.microsoft.com/office/drawing/2014/main" id="{EA0A1DCC-16A8-4804-A2ED-921BD75177A4}"/>
              </a:ext>
            </a:extLst>
          </p:cNvPr>
          <p:cNvSpPr>
            <a:spLocks noChangeAspect="1" noEditPoints="1"/>
          </p:cNvSpPr>
          <p:nvPr/>
        </p:nvSpPr>
        <p:spPr bwMode="auto">
          <a:xfrm>
            <a:off x="1846417" y="4146437"/>
            <a:ext cx="303031" cy="3387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a:solidFill>
                <a:srgbClr val="505050"/>
              </a:solidFill>
              <a:latin typeface="Segoe UI"/>
            </a:endParaRPr>
          </a:p>
        </p:txBody>
      </p:sp>
    </p:spTree>
    <p:extLst>
      <p:ext uri="{BB962C8B-B14F-4D97-AF65-F5344CB8AC3E}">
        <p14:creationId xmlns:p14="http://schemas.microsoft.com/office/powerpoint/2010/main" val="2392070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Secure network communications with VNET and CNI</a:t>
            </a:r>
          </a:p>
        </p:txBody>
      </p:sp>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980" spc="0">
                  <a:solidFill>
                    <a:srgbClr val="000000"/>
                  </a:solidFill>
                  <a:latin typeface="Segoe UI Semibold" panose="020B0702040204020203" pitchFamily="34" charset="0"/>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980" spc="0">
                  <a:solidFill>
                    <a:srgbClr val="000000"/>
                  </a:solidFill>
                  <a:latin typeface="Segoe UI Semibold" panose="020B0702040204020203" pitchFamily="34" charset="0"/>
                  <a:cs typeface="Segoe UI Semibold" panose="020B0702040204020203" pitchFamily="34" charset="0"/>
                </a:rPr>
                <a:t>Backend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980" spc="0">
                  <a:solidFill>
                    <a:srgbClr val="000000"/>
                  </a:solidFill>
                  <a:latin typeface="Segoe UI Semibold" panose="020B0702040204020203" pitchFamily="34" charset="0"/>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980" spc="0">
                  <a:solidFill>
                    <a:srgbClr val="000000"/>
                  </a:solidFill>
                  <a:latin typeface="Segoe UI Semibold" panose="020B0702040204020203" pitchFamily="34" charset="0"/>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784" spc="0">
                    <a:solidFill>
                      <a:srgbClr val="000000"/>
                    </a:solidFill>
                    <a:latin typeface="Segoe UI Semibold" panose="020B0702040204020203" pitchFamily="34" charset="0"/>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endParaRPr lang="en-US" sz="1323"/>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Other peered </a:t>
            </a:r>
            <a:r>
              <a:rPr lang="en-US" sz="980" spc="0" err="1">
                <a:solidFill>
                  <a:srgbClr val="000000"/>
                </a:solidFill>
                <a:latin typeface="Segoe UI Semibold" panose="020B0702040204020203" pitchFamily="34" charset="0"/>
                <a:cs typeface="Segoe UI Semibold" panose="020B0702040204020203" pitchFamily="34" charset="0"/>
              </a:rPr>
              <a:t>VNets</a:t>
            </a:r>
            <a:endParaRPr lang="en-US" sz="980" spc="0">
              <a:solidFill>
                <a:srgbClr val="000000"/>
              </a:solidFill>
              <a:latin typeface="Segoe UI Semibold" panose="020B0702040204020203" pitchFamily="34" charset="0"/>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980" spc="0">
                  <a:solidFill>
                    <a:srgbClr val="000000"/>
                  </a:solidFill>
                  <a:latin typeface="Segoe UI Semibold" panose="020B0702040204020203" pitchFamily="34" charset="0"/>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Azure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Express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endParaRPr lang="en-US" sz="1765"/>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784" spc="0">
                <a:solidFill>
                  <a:srgbClr val="000000"/>
                </a:solidFill>
                <a:latin typeface="Segoe UI Semibold" panose="020B0702040204020203" pitchFamily="34" charset="0"/>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78532"/>
            <a:ext cx="666956" cy="683609"/>
            <a:chOff x="7878647" y="2939734"/>
            <a:chExt cx="680330" cy="697317"/>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784">
                  <a:solidFill>
                    <a:srgbClr val="000000"/>
                  </a:solidFill>
                </a:rPr>
                <a:t>SQL Server</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sz="1765"/>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sz="1765"/>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sz="1765"/>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sz="1765"/>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sz="1765"/>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sz="1765"/>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sz="1765"/>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sz="1765"/>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sz="1765"/>
              </a:p>
            </p:txBody>
          </p:sp>
        </p:grpSp>
      </p:grpSp>
      <p:sp>
        <p:nvSpPr>
          <p:cNvPr id="204" name="Title 16">
            <a:extLst>
              <a:ext uri="{FF2B5EF4-FFF2-40B4-BE49-F238E27FC236}">
                <a16:creationId xmlns:a16="http://schemas.microsoft.com/office/drawing/2014/main" id="{466F067A-A147-4230-8D3E-8E6F87370E3B}"/>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a:defRPr/>
            </a:pPr>
            <a:r>
              <a:rPr lang="en-US" sz="1372" b="0" spc="0">
                <a:solidFill>
                  <a:srgbClr val="0078D4"/>
                </a:solidFill>
                <a:latin typeface="Segoe UI" panose="020B0502040204020203" pitchFamily="34" charset="0"/>
              </a:rPr>
              <a:t>Uses Azure subnet for both your containers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455995" y="2647946"/>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2"/>
              <a:defRPr/>
            </a:pPr>
            <a:r>
              <a:rPr lang="en-US" sz="1372" b="0" spc="0">
                <a:solidFill>
                  <a:srgbClr val="0078D4"/>
                </a:solidFill>
                <a:latin typeface="Segoe UI" panose="020B0502040204020203" pitchFamily="34" charset="0"/>
              </a:rPr>
              <a:t>Allows for connectivity to existing Azure services in the same </a:t>
            </a:r>
            <a:r>
              <a:rPr lang="en-US" sz="1372" b="0" spc="0" err="1">
                <a:solidFill>
                  <a:srgbClr val="0078D4"/>
                </a:solidFill>
                <a:latin typeface="Segoe UI" panose="020B0502040204020203" pitchFamily="34" charset="0"/>
              </a:rPr>
              <a:t>VNet</a:t>
            </a:r>
            <a:endParaRPr lang="en-US" sz="1372" b="0" spc="0">
              <a:solidFill>
                <a:srgbClr val="0078D4"/>
              </a:solidFill>
              <a:latin typeface="Segoe UI" panose="020B0502040204020203" pitchFamily="34" charset="0"/>
            </a:endParaRP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13376" y="6202711"/>
            <a:ext cx="2946628" cy="3620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Aft>
                <a:spcPts val="1765"/>
              </a:spcAft>
              <a:defRPr/>
            </a:pPr>
            <a:r>
              <a:rPr lang="en-US" sz="1176" b="0" spc="0">
                <a:solidFill>
                  <a:srgbClr val="000000"/>
                </a:solidFill>
                <a:latin typeface="+mn-lt"/>
                <a:cs typeface="+mn-cs"/>
              </a:rPr>
              <a:t>AKS </a:t>
            </a:r>
            <a:r>
              <a:rPr lang="en-US" sz="1176" b="0" spc="0" err="1">
                <a:solidFill>
                  <a:srgbClr val="000000"/>
                </a:solidFill>
                <a:latin typeface="+mn-lt"/>
                <a:cs typeface="+mn-cs"/>
              </a:rPr>
              <a:t>VNet</a:t>
            </a:r>
            <a:r>
              <a:rPr lang="en-US" sz="1176" b="0" spc="0">
                <a:solidFill>
                  <a:srgbClr val="000000"/>
                </a:solidFill>
                <a:latin typeface="+mn-lt"/>
                <a:cs typeface="+mn-cs"/>
              </a:rPr>
              <a:t> integration works seamlessly </a:t>
            </a:r>
            <a:br>
              <a:rPr lang="en-US" sz="1176" b="0" spc="0">
                <a:solidFill>
                  <a:srgbClr val="000000"/>
                </a:solidFill>
                <a:latin typeface="+mn-lt"/>
                <a:cs typeface="+mn-cs"/>
              </a:rPr>
            </a:br>
            <a:r>
              <a:rPr lang="en-US" sz="1176" b="0" spc="0">
                <a:solidFill>
                  <a:srgbClr val="000000"/>
                </a:solidFill>
                <a:latin typeface="+mn-lt"/>
                <a:cs typeface="+mn-cs"/>
              </a:rPr>
              <a:t>with your existing network infrastructure</a:t>
            </a:r>
          </a:p>
        </p:txBody>
      </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455995" y="3328634"/>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3"/>
              <a:defRPr/>
            </a:pPr>
            <a:r>
              <a:rPr lang="en-US" sz="1372" b="0" spc="0">
                <a:solidFill>
                  <a:srgbClr val="0078D4"/>
                </a:solidFill>
                <a:latin typeface="Segoe UI" panose="020B0502040204020203" pitchFamily="34" charset="0"/>
              </a:rPr>
              <a:t>Use Express 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455995" y="4009322"/>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4"/>
              <a:defRPr/>
            </a:pPr>
            <a:r>
              <a:rPr lang="en-US" sz="1372" b="0" spc="0">
                <a:solidFill>
                  <a:srgbClr val="0078D4"/>
                </a:solidFill>
                <a:latin typeface="Segoe UI" panose="020B0502040204020203" pitchFamily="34" charset="0"/>
              </a:rPr>
              <a:t>Use </a:t>
            </a:r>
            <a:r>
              <a:rPr lang="en-US" sz="1372" b="0" spc="0" err="1">
                <a:solidFill>
                  <a:srgbClr val="0078D4"/>
                </a:solidFill>
                <a:latin typeface="Segoe UI" panose="020B0502040204020203" pitchFamily="34" charset="0"/>
              </a:rPr>
              <a:t>VNet</a:t>
            </a:r>
            <a:r>
              <a:rPr lang="en-US" sz="1372" b="0" spc="0">
                <a:solidFill>
                  <a:srgbClr val="0078D4"/>
                </a:solidFill>
                <a:latin typeface="Segoe UI" panose="020B0502040204020203" pitchFamily="34" charset="0"/>
              </a:rPr>
              <a:t> peering to connect to other </a:t>
            </a:r>
            <a:r>
              <a:rPr lang="en-US" sz="1372" b="0" spc="0" err="1">
                <a:solidFill>
                  <a:srgbClr val="0078D4"/>
                </a:solidFill>
                <a:latin typeface="Segoe UI" panose="020B0502040204020203" pitchFamily="34" charset="0"/>
              </a:rPr>
              <a:t>VNets</a:t>
            </a:r>
            <a:endParaRPr lang="en-US" sz="1372" b="0" spc="0">
              <a:solidFill>
                <a:srgbClr val="0078D4"/>
              </a:solidFill>
              <a:latin typeface="Segoe UI" panose="020B0502040204020203" pitchFamily="34" charset="0"/>
            </a:endParaRP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endParaRPr lang="en-US" sz="1765"/>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980">
                  <a:solidFill>
                    <a:srgbClr val="000000"/>
                  </a:solidFill>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sz="1765"/>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sz="1765"/>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sz="1765"/>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sz="1765"/>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sz="1765"/>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sz="1765"/>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sz="1765"/>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sz="1765"/>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sz="1765"/>
                </a:p>
              </p:txBody>
            </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455995" y="4690009"/>
            <a:ext cx="3261391"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5"/>
              <a:defRPr/>
            </a:pPr>
            <a:r>
              <a:rPr lang="en-US" sz="1372" b="0" spc="0">
                <a:solidFill>
                  <a:srgbClr val="0078D4"/>
                </a:solidFill>
                <a:latin typeface="Segoe UI" panose="020B0502040204020203" pitchFamily="34" charset="0"/>
              </a:rPr>
              <a:t>Connect AKS cluster securely and privately to other Azure resources using </a:t>
            </a:r>
            <a:r>
              <a:rPr lang="en-US" sz="1372" b="0" spc="0" err="1">
                <a:solidFill>
                  <a:srgbClr val="0078D4"/>
                </a:solidFill>
                <a:latin typeface="Segoe UI" panose="020B0502040204020203" pitchFamily="34" charset="0"/>
              </a:rPr>
              <a:t>VNet</a:t>
            </a:r>
            <a:r>
              <a:rPr lang="en-US" sz="1372" b="0" spc="0">
                <a:solidFill>
                  <a:srgbClr val="0078D4"/>
                </a:solidFill>
                <a:latin typeface="Segoe UI" panose="020B0502040204020203" pitchFamily="34" charset="0"/>
              </a:rPr>
              <a:t> endpoints</a:t>
            </a:r>
          </a:p>
        </p:txBody>
      </p:sp>
    </p:spTree>
    <p:extLst>
      <p:ext uri="{BB962C8B-B14F-4D97-AF65-F5344CB8AC3E}">
        <p14:creationId xmlns:p14="http://schemas.microsoft.com/office/powerpoint/2010/main" val="314965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500"/>
                                        <p:tgtEl>
                                          <p:spTgt spid="13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500"/>
                                        <p:tgtEl>
                                          <p:spTgt spid="205"/>
                                        </p:tgtEl>
                                      </p:cBhvr>
                                    </p:animEffect>
                                  </p:childTnLst>
                                </p:cTn>
                              </p:par>
                              <p:par>
                                <p:cTn id="43" presetID="22" presetClass="entr" presetSubtype="8"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500"/>
                                        <p:tgtEl>
                                          <p:spTgt spid="20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1"/>
                                        </p:tgtEl>
                                        <p:attrNameLst>
                                          <p:attrName>style.visibility</p:attrName>
                                        </p:attrNameLst>
                                      </p:cBhvr>
                                      <p:to>
                                        <p:strVal val="visible"/>
                                      </p:to>
                                    </p:set>
                                    <p:animEffect transition="in" filter="fade">
                                      <p:cBhvr>
                                        <p:cTn id="61" dur="500"/>
                                        <p:tgtEl>
                                          <p:spTgt spid="211"/>
                                        </p:tgtEl>
                                      </p:cBhvr>
                                    </p:animEffect>
                                  </p:childTnLst>
                                </p:cTn>
                              </p:par>
                              <p:par>
                                <p:cTn id="62" presetID="16" presetClass="entr" presetSubtype="37"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barn(outVertical)">
                                      <p:cBhvr>
                                        <p:cTn id="64" dur="500"/>
                                        <p:tgtEl>
                                          <p:spTgt spid="80"/>
                                        </p:tgtEl>
                                      </p:cBhvr>
                                    </p:animEffect>
                                  </p:childTnLst>
                                </p:cTn>
                              </p:par>
                              <p:par>
                                <p:cTn id="65" presetID="10"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84"/>
                                        </p:tgtEl>
                                        <p:attrNameLst>
                                          <p:attrName>style.visibility</p:attrName>
                                        </p:attrNameLst>
                                      </p:cBhvr>
                                      <p:to>
                                        <p:strVal val="visible"/>
                                      </p:to>
                                    </p:set>
                                    <p:anim calcmode="lin" valueType="num">
                                      <p:cBhvr>
                                        <p:cTn id="78" dur="500" fill="hold"/>
                                        <p:tgtEl>
                                          <p:spTgt spid="84"/>
                                        </p:tgtEl>
                                        <p:attrNameLst>
                                          <p:attrName>ppt_w</p:attrName>
                                        </p:attrNameLst>
                                      </p:cBhvr>
                                      <p:tavLst>
                                        <p:tav tm="0">
                                          <p:val>
                                            <p:fltVal val="0"/>
                                          </p:val>
                                        </p:tav>
                                        <p:tav tm="100000">
                                          <p:val>
                                            <p:strVal val="#ppt_w"/>
                                          </p:val>
                                        </p:tav>
                                      </p:tavLst>
                                    </p:anim>
                                    <p:anim calcmode="lin" valueType="num">
                                      <p:cBhvr>
                                        <p:cTn id="79" dur="500" fill="hold"/>
                                        <p:tgtEl>
                                          <p:spTgt spid="84"/>
                                        </p:tgtEl>
                                        <p:attrNameLst>
                                          <p:attrName>ppt_h</p:attrName>
                                        </p:attrNameLst>
                                      </p:cBhvr>
                                      <p:tavLst>
                                        <p:tav tm="0">
                                          <p:val>
                                            <p:fltVal val="0"/>
                                          </p:val>
                                        </p:tav>
                                        <p:tav tm="100000">
                                          <p:val>
                                            <p:strVal val="#ppt_h"/>
                                          </p:val>
                                        </p:tav>
                                      </p:tavLst>
                                    </p:anim>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22" presetClass="entr" presetSubtype="1" fill="hold" nodeType="with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wipe(up)">
                                      <p:cBhvr>
                                        <p:cTn id="88" dur="500"/>
                                        <p:tgtEl>
                                          <p:spTgt spid="89"/>
                                        </p:tgtEl>
                                      </p:cBhvr>
                                    </p:animEffect>
                                  </p:childTnLst>
                                </p:cTn>
                              </p:par>
                              <p:par>
                                <p:cTn id="89" presetID="10"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500"/>
                                        <p:tgtEl>
                                          <p:spTgt spid="106"/>
                                        </p:tgtEl>
                                      </p:cBhvr>
                                    </p:animEffect>
                                  </p:childTnLst>
                                </p:cTn>
                              </p:par>
                            </p:childTnLst>
                          </p:cTn>
                        </p:par>
                        <p:par>
                          <p:cTn id="92" fill="hold">
                            <p:stCondLst>
                              <p:cond delay="500"/>
                            </p:stCondLst>
                            <p:childTnLst>
                              <p:par>
                                <p:cTn id="93" presetID="53" presetClass="entr" presetSubtype="16"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p:cTn id="95" dur="500" fill="hold"/>
                                        <p:tgtEl>
                                          <p:spTgt spid="90"/>
                                        </p:tgtEl>
                                        <p:attrNameLst>
                                          <p:attrName>ppt_w</p:attrName>
                                        </p:attrNameLst>
                                      </p:cBhvr>
                                      <p:tavLst>
                                        <p:tav tm="0">
                                          <p:val>
                                            <p:fltVal val="0"/>
                                          </p:val>
                                        </p:tav>
                                        <p:tav tm="100000">
                                          <p:val>
                                            <p:strVal val="#ppt_w"/>
                                          </p:val>
                                        </p:tav>
                                      </p:tavLst>
                                    </p:anim>
                                    <p:anim calcmode="lin" valueType="num">
                                      <p:cBhvr>
                                        <p:cTn id="96" dur="500" fill="hold"/>
                                        <p:tgtEl>
                                          <p:spTgt spid="90"/>
                                        </p:tgtEl>
                                        <p:attrNameLst>
                                          <p:attrName>ppt_h</p:attrName>
                                        </p:attrNameLst>
                                      </p:cBhvr>
                                      <p:tavLst>
                                        <p:tav tm="0">
                                          <p:val>
                                            <p:fltVal val="0"/>
                                          </p:val>
                                        </p:tav>
                                        <p:tav tm="100000">
                                          <p:val>
                                            <p:strVal val="#ppt_h"/>
                                          </p:val>
                                        </p:tav>
                                      </p:tavLst>
                                    </p:anim>
                                    <p:animEffect transition="in" filter="fade">
                                      <p:cBhvr>
                                        <p:cTn id="97" dur="500"/>
                                        <p:tgtEl>
                                          <p:spTgt spid="90"/>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p:cTn id="101" dur="500" fill="hold"/>
                                        <p:tgtEl>
                                          <p:spTgt spid="93"/>
                                        </p:tgtEl>
                                        <p:attrNameLst>
                                          <p:attrName>ppt_w</p:attrName>
                                        </p:attrNameLst>
                                      </p:cBhvr>
                                      <p:tavLst>
                                        <p:tav tm="0">
                                          <p:val>
                                            <p:fltVal val="0"/>
                                          </p:val>
                                        </p:tav>
                                        <p:tav tm="100000">
                                          <p:val>
                                            <p:strVal val="#ppt_w"/>
                                          </p:val>
                                        </p:tav>
                                      </p:tavLst>
                                    </p:anim>
                                    <p:anim calcmode="lin" valueType="num">
                                      <p:cBhvr>
                                        <p:cTn id="102" dur="500" fill="hold"/>
                                        <p:tgtEl>
                                          <p:spTgt spid="93"/>
                                        </p:tgtEl>
                                        <p:attrNameLst>
                                          <p:attrName>ppt_h</p:attrName>
                                        </p:attrNameLst>
                                      </p:cBhvr>
                                      <p:tavLst>
                                        <p:tav tm="0">
                                          <p:val>
                                            <p:fltVal val="0"/>
                                          </p:val>
                                        </p:tav>
                                        <p:tav tm="100000">
                                          <p:val>
                                            <p:strVal val="#ppt_h"/>
                                          </p:val>
                                        </p:tav>
                                      </p:tavLst>
                                    </p:anim>
                                    <p:animEffect transition="in" filter="fade">
                                      <p:cBhvr>
                                        <p:cTn id="103" dur="500"/>
                                        <p:tgtEl>
                                          <p:spTgt spid="93"/>
                                        </p:tgtEl>
                                      </p:cBhvr>
                                    </p:animEffect>
                                  </p:childTnLst>
                                </p:cTn>
                              </p:par>
                            </p:childTnLst>
                          </p:cTn>
                        </p:par>
                        <p:par>
                          <p:cTn id="104" fill="hold">
                            <p:stCondLst>
                              <p:cond delay="1500"/>
                            </p:stCondLst>
                            <p:childTnLst>
                              <p:par>
                                <p:cTn id="105" presetID="53" presetClass="entr" presetSubtype="16" fill="hold"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p:cTn id="107" dur="500" fill="hold"/>
                                        <p:tgtEl>
                                          <p:spTgt spid="97"/>
                                        </p:tgtEl>
                                        <p:attrNameLst>
                                          <p:attrName>ppt_w</p:attrName>
                                        </p:attrNameLst>
                                      </p:cBhvr>
                                      <p:tavLst>
                                        <p:tav tm="0">
                                          <p:val>
                                            <p:fltVal val="0"/>
                                          </p:val>
                                        </p:tav>
                                        <p:tav tm="100000">
                                          <p:val>
                                            <p:strVal val="#ppt_w"/>
                                          </p:val>
                                        </p:tav>
                                      </p:tavLst>
                                    </p:anim>
                                    <p:anim calcmode="lin" valueType="num">
                                      <p:cBhvr>
                                        <p:cTn id="108" dur="500" fill="hold"/>
                                        <p:tgtEl>
                                          <p:spTgt spid="97"/>
                                        </p:tgtEl>
                                        <p:attrNameLst>
                                          <p:attrName>ppt_h</p:attrName>
                                        </p:attrNameLst>
                                      </p:cBhvr>
                                      <p:tavLst>
                                        <p:tav tm="0">
                                          <p:val>
                                            <p:fltVal val="0"/>
                                          </p:val>
                                        </p:tav>
                                        <p:tav tm="100000">
                                          <p:val>
                                            <p:strVal val="#ppt_h"/>
                                          </p:val>
                                        </p:tav>
                                      </p:tavLst>
                                    </p:anim>
                                    <p:animEffect transition="in" filter="fade">
                                      <p:cBhvr>
                                        <p:cTn id="109" dur="500"/>
                                        <p:tgtEl>
                                          <p:spTgt spid="97"/>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50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0"/>
                                        </p:tgtEl>
                                        <p:attrNameLst>
                                          <p:attrName>style.visibility</p:attrName>
                                        </p:attrNameLst>
                                      </p:cBhvr>
                                      <p:to>
                                        <p:strVal val="visible"/>
                                      </p:to>
                                    </p:set>
                                    <p:animEffect transition="in" filter="fade">
                                      <p:cBhvr>
                                        <p:cTn id="116" dur="500"/>
                                        <p:tgtEl>
                                          <p:spTgt spid="21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fade">
                                      <p:cBhvr>
                                        <p:cTn id="121" dur="500"/>
                                        <p:tgtEl>
                                          <p:spTgt spid="148"/>
                                        </p:tgtEl>
                                      </p:cBhvr>
                                    </p:animEffect>
                                  </p:childTnLst>
                                </p:cTn>
                              </p:par>
                              <p:par>
                                <p:cTn id="122" presetID="22" presetClass="entr" presetSubtype="8"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wipe(left)">
                                      <p:cBhvr>
                                        <p:cTn id="124" dur="500"/>
                                        <p:tgtEl>
                                          <p:spTgt spid="98"/>
                                        </p:tgtEl>
                                      </p:cBhvr>
                                    </p:animEffect>
                                  </p:childTnLst>
                                </p:cTn>
                              </p:par>
                              <p:par>
                                <p:cTn id="125" presetID="22" presetClass="entr" presetSubtype="8"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left)">
                                      <p:cBhvr>
                                        <p:cTn id="127" dur="500"/>
                                        <p:tgtEl>
                                          <p:spTgt spid="2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6"/>
                                        </p:tgtEl>
                                        <p:attrNameLst>
                                          <p:attrName>style.visibility</p:attrName>
                                        </p:attrNameLst>
                                      </p:cBhvr>
                                      <p:to>
                                        <p:strVal val="visible"/>
                                      </p:to>
                                    </p:set>
                                    <p:animEffect transition="in" filter="fade">
                                      <p:cBhvr>
                                        <p:cTn id="133" dur="500"/>
                                        <p:tgtEl>
                                          <p:spTgt spid="126"/>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500"/>
                                        <p:tgtEl>
                                          <p:spTgt spid="2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206"/>
                                        </p:tgtEl>
                                        <p:attrNameLst>
                                          <p:attrName>style.visibility</p:attrName>
                                        </p:attrNameLst>
                                      </p:cBhvr>
                                      <p:to>
                                        <p:strVal val="visible"/>
                                      </p:to>
                                    </p:set>
                                    <p:animEffect transition="in" filter="fade">
                                      <p:cBhvr>
                                        <p:cTn id="140"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23" grpId="0"/>
      <p:bldP spid="204" grpId="0"/>
      <p:bldP spid="205" grpId="0"/>
      <p:bldP spid="206" grpId="0"/>
      <p:bldP spid="207" grpId="0" animBg="1"/>
      <p:bldP spid="208" grpId="0" animBg="1"/>
      <p:bldP spid="209" grpId="0" animBg="1"/>
      <p:bldP spid="210" grpId="0" animBg="1"/>
      <p:bldP spid="211" grpId="0"/>
      <p:bldP spid="96" grpId="0"/>
      <p:bldP spid="122" grpId="0"/>
      <p:bldP spid="126" grpId="0" animBg="1"/>
      <p:bldP spid="1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F7878E-593A-4F4A-812B-C8D77EA6405F}"/>
              </a:ext>
            </a:extLst>
          </p:cNvPr>
          <p:cNvPicPr>
            <a:picLocks noGrp="1" noChangeAspect="1"/>
          </p:cNvPicPr>
          <p:nvPr>
            <p:ph idx="1"/>
          </p:nvPr>
        </p:nvPicPr>
        <p:blipFill>
          <a:blip r:embed="rId3"/>
          <a:stretch>
            <a:fillRect/>
          </a:stretch>
        </p:blipFill>
        <p:spPr>
          <a:xfrm>
            <a:off x="643467" y="763650"/>
            <a:ext cx="5130800" cy="5330701"/>
          </a:xfrm>
          <a:prstGeom prst="rect">
            <a:avLst/>
          </a:prstGeom>
        </p:spPr>
      </p:pic>
      <p:pic>
        <p:nvPicPr>
          <p:cNvPr id="10" name="Picture 9">
            <a:extLst>
              <a:ext uri="{FF2B5EF4-FFF2-40B4-BE49-F238E27FC236}">
                <a16:creationId xmlns:a16="http://schemas.microsoft.com/office/drawing/2014/main" id="{656DDF4F-D1F1-4748-92D3-E4F050EAEB18}"/>
              </a:ext>
            </a:extLst>
          </p:cNvPr>
          <p:cNvPicPr>
            <a:picLocks noChangeAspect="1"/>
          </p:cNvPicPr>
          <p:nvPr/>
        </p:nvPicPr>
        <p:blipFill>
          <a:blip r:embed="rId4"/>
          <a:stretch>
            <a:fillRect/>
          </a:stretch>
        </p:blipFill>
        <p:spPr>
          <a:xfrm>
            <a:off x="7286306" y="1783080"/>
            <a:ext cx="2695893" cy="2615016"/>
          </a:xfrm>
          <a:prstGeom prst="rect">
            <a:avLst/>
          </a:prstGeom>
        </p:spPr>
      </p:pic>
    </p:spTree>
    <p:extLst>
      <p:ext uri="{BB962C8B-B14F-4D97-AF65-F5344CB8AC3E}">
        <p14:creationId xmlns:p14="http://schemas.microsoft.com/office/powerpoint/2010/main" val="1904471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3">
            <a:extLst>
              <a:ext uri="{FF2B5EF4-FFF2-40B4-BE49-F238E27FC236}">
                <a16:creationId xmlns:a16="http://schemas.microsoft.com/office/drawing/2014/main" id="{998CE3FE-6E06-4D56-B838-02526AEA5D47}"/>
              </a:ext>
            </a:extLst>
          </p:cNvPr>
          <p:cNvSpPr txBox="1">
            <a:spLocks/>
          </p:cNvSpPr>
          <p:nvPr/>
        </p:nvSpPr>
        <p:spPr>
          <a:xfrm>
            <a:off x="455995" y="620827"/>
            <a:ext cx="11562588"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745"/>
              <a:t>Azure Pipelines build audit &amp; enforcement using Azure Policy</a:t>
            </a:r>
          </a:p>
        </p:txBody>
      </p:sp>
      <p:sp>
        <p:nvSpPr>
          <p:cNvPr id="111" name="Title 16">
            <a:extLst>
              <a:ext uri="{FF2B5EF4-FFF2-40B4-BE49-F238E27FC236}">
                <a16:creationId xmlns:a16="http://schemas.microsoft.com/office/drawing/2014/main" id="{A5C8F647-B397-406D-A02E-67241042AA21}"/>
              </a:ext>
            </a:extLst>
          </p:cNvPr>
          <p:cNvSpPr txBox="1">
            <a:spLocks/>
          </p:cNvSpPr>
          <p:nvPr/>
        </p:nvSpPr>
        <p:spPr>
          <a:xfrm>
            <a:off x="455995" y="1967258"/>
            <a:ext cx="3470599" cy="84483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a:defRPr/>
            </a:pPr>
            <a:r>
              <a:rPr lang="en-US" sz="1372" b="0" spc="0">
                <a:solidFill>
                  <a:srgbClr val="0078D4"/>
                </a:solidFill>
                <a:latin typeface="Segoe UI" panose="020B0502040204020203" pitchFamily="34" charset="0"/>
              </a:rPr>
              <a:t>Cloud architect assigns a policy across clusters; policy can be set to block non-compliance (deny) or generate non-compliance warnings (audit)</a:t>
            </a:r>
          </a:p>
        </p:txBody>
      </p:sp>
      <p:sp>
        <p:nvSpPr>
          <p:cNvPr id="122" name="Title 16">
            <a:extLst>
              <a:ext uri="{FF2B5EF4-FFF2-40B4-BE49-F238E27FC236}">
                <a16:creationId xmlns:a16="http://schemas.microsoft.com/office/drawing/2014/main" id="{6B5ED985-A974-4966-BCE9-5E3FC6B8483D}"/>
              </a:ext>
            </a:extLst>
          </p:cNvPr>
          <p:cNvSpPr txBox="1">
            <a:spLocks/>
          </p:cNvSpPr>
          <p:nvPr/>
        </p:nvSpPr>
        <p:spPr>
          <a:xfrm>
            <a:off x="455995" y="3044285"/>
            <a:ext cx="3470599"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2"/>
              <a:defRPr/>
            </a:pPr>
            <a:r>
              <a:rPr lang="en-US" sz="1372" b="0" spc="0">
                <a:solidFill>
                  <a:srgbClr val="0078D4"/>
                </a:solidFill>
                <a:latin typeface="Segoe UI" panose="020B0502040204020203" pitchFamily="34" charset="0"/>
              </a:rPr>
              <a:t>Developer makes code change that kicks off an Azure Pipelines build</a:t>
            </a:r>
          </a:p>
        </p:txBody>
      </p:sp>
      <p:sp>
        <p:nvSpPr>
          <p:cNvPr id="123" name="Title 16">
            <a:extLst>
              <a:ext uri="{FF2B5EF4-FFF2-40B4-BE49-F238E27FC236}">
                <a16:creationId xmlns:a16="http://schemas.microsoft.com/office/drawing/2014/main" id="{FEF78A2D-9140-45D0-A4BD-40FA886740BE}"/>
              </a:ext>
            </a:extLst>
          </p:cNvPr>
          <p:cNvSpPr txBox="1">
            <a:spLocks/>
          </p:cNvSpPr>
          <p:nvPr/>
        </p:nvSpPr>
        <p:spPr>
          <a:xfrm>
            <a:off x="455995" y="3698894"/>
            <a:ext cx="3470599"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3"/>
              <a:defRPr/>
            </a:pPr>
            <a:r>
              <a:rPr lang="en-US" sz="1372" b="0" spc="0">
                <a:solidFill>
                  <a:srgbClr val="0078D4"/>
                </a:solidFill>
                <a:latin typeface="Segoe UI" panose="020B0502040204020203" pitchFamily="34" charset="0"/>
              </a:rPr>
              <a:t>Azure Pipelines evaluates the request for policy compliance</a:t>
            </a:r>
          </a:p>
        </p:txBody>
      </p:sp>
      <p:sp>
        <p:nvSpPr>
          <p:cNvPr id="124" name="Title 16">
            <a:extLst>
              <a:ext uri="{FF2B5EF4-FFF2-40B4-BE49-F238E27FC236}">
                <a16:creationId xmlns:a16="http://schemas.microsoft.com/office/drawing/2014/main" id="{3B6C4299-0CBA-4322-B672-C897524E2BD0}"/>
              </a:ext>
            </a:extLst>
          </p:cNvPr>
          <p:cNvSpPr txBox="1">
            <a:spLocks/>
          </p:cNvSpPr>
          <p:nvPr/>
        </p:nvSpPr>
        <p:spPr>
          <a:xfrm>
            <a:off x="455995" y="4353505"/>
            <a:ext cx="3470599"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4"/>
              <a:defRPr/>
            </a:pPr>
            <a:r>
              <a:rPr lang="en-US" sz="1372" b="0" spc="0">
                <a:solidFill>
                  <a:srgbClr val="0078D4"/>
                </a:solidFill>
                <a:latin typeface="Segoe UI" panose="020B0502040204020203" pitchFamily="34" charset="0"/>
              </a:rPr>
              <a:t>If policy is set to deny, Azure Pipelines rejects the build attempt if any non-compliance is identified</a:t>
            </a:r>
          </a:p>
        </p:txBody>
      </p:sp>
      <p:sp>
        <p:nvSpPr>
          <p:cNvPr id="125" name="Title 16">
            <a:extLst>
              <a:ext uri="{FF2B5EF4-FFF2-40B4-BE49-F238E27FC236}">
                <a16:creationId xmlns:a16="http://schemas.microsoft.com/office/drawing/2014/main" id="{8D8F3526-5F9D-45D3-B209-373253B67330}"/>
              </a:ext>
            </a:extLst>
          </p:cNvPr>
          <p:cNvSpPr txBox="1">
            <a:spLocks/>
          </p:cNvSpPr>
          <p:nvPr/>
        </p:nvSpPr>
        <p:spPr>
          <a:xfrm>
            <a:off x="455995" y="5219325"/>
            <a:ext cx="3470599"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5"/>
              <a:defRPr/>
            </a:pPr>
            <a:r>
              <a:rPr lang="en-US" sz="1372" b="0" spc="0">
                <a:solidFill>
                  <a:srgbClr val="0078D4"/>
                </a:solidFill>
                <a:latin typeface="Segoe UI" panose="020B0502040204020203" pitchFamily="34" charset="0"/>
              </a:rPr>
              <a:t>If policy is set to audit, a non-compliance event is logged and the build is allowed to proceed</a:t>
            </a:r>
          </a:p>
        </p:txBody>
      </p:sp>
      <p:grpSp>
        <p:nvGrpSpPr>
          <p:cNvPr id="221" name="Group 220">
            <a:extLst>
              <a:ext uri="{FF2B5EF4-FFF2-40B4-BE49-F238E27FC236}">
                <a16:creationId xmlns:a16="http://schemas.microsoft.com/office/drawing/2014/main" id="{D1454E5B-7BA6-439F-8A68-72F514D3F006}"/>
              </a:ext>
            </a:extLst>
          </p:cNvPr>
          <p:cNvGrpSpPr/>
          <p:nvPr/>
        </p:nvGrpSpPr>
        <p:grpSpPr>
          <a:xfrm>
            <a:off x="6598384" y="1946927"/>
            <a:ext cx="806782" cy="1219364"/>
            <a:chOff x="6410166" y="1802786"/>
            <a:chExt cx="822960" cy="1243815"/>
          </a:xfrm>
        </p:grpSpPr>
        <p:sp>
          <p:nvSpPr>
            <p:cNvPr id="222" name="Title 1">
              <a:extLst>
                <a:ext uri="{FF2B5EF4-FFF2-40B4-BE49-F238E27FC236}">
                  <a16:creationId xmlns:a16="http://schemas.microsoft.com/office/drawing/2014/main" id="{8C80E4C6-F0AD-4048-A2BB-76668AF7C609}"/>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Cloud Architect</a:t>
              </a:r>
            </a:p>
          </p:txBody>
        </p:sp>
        <p:sp>
          <p:nvSpPr>
            <p:cNvPr id="223" name="Rectangle: Rounded Corners 222">
              <a:extLst>
                <a:ext uri="{FF2B5EF4-FFF2-40B4-BE49-F238E27FC236}">
                  <a16:creationId xmlns:a16="http://schemas.microsoft.com/office/drawing/2014/main" id="{A334C77D-2F07-4CC2-96E8-E4A21459C717}"/>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25" name="people_4" title="Icon of a person">
              <a:extLst>
                <a:ext uri="{FF2B5EF4-FFF2-40B4-BE49-F238E27FC236}">
                  <a16:creationId xmlns:a16="http://schemas.microsoft.com/office/drawing/2014/main" id="{8402D8E0-A3D1-4F18-9833-04EB8273653F}"/>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27" name="Freeform 13" title="Icon of a cloud">
              <a:extLst>
                <a:ext uri="{FF2B5EF4-FFF2-40B4-BE49-F238E27FC236}">
                  <a16:creationId xmlns:a16="http://schemas.microsoft.com/office/drawing/2014/main" id="{A2310B38-F7C0-449C-B8C0-405B96C841BA}"/>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27" name="Group 26">
            <a:extLst>
              <a:ext uri="{FF2B5EF4-FFF2-40B4-BE49-F238E27FC236}">
                <a16:creationId xmlns:a16="http://schemas.microsoft.com/office/drawing/2014/main" id="{622775F4-228F-4C34-9E3F-C84A428DA545}"/>
              </a:ext>
            </a:extLst>
          </p:cNvPr>
          <p:cNvGrpSpPr/>
          <p:nvPr/>
        </p:nvGrpSpPr>
        <p:grpSpPr>
          <a:xfrm>
            <a:off x="4719519" y="4473105"/>
            <a:ext cx="806782" cy="1037232"/>
            <a:chOff x="4786861" y="4794316"/>
            <a:chExt cx="822960" cy="1058031"/>
          </a:xfrm>
        </p:grpSpPr>
        <p:grpSp>
          <p:nvGrpSpPr>
            <p:cNvPr id="3" name="Group 2">
              <a:extLst>
                <a:ext uri="{FF2B5EF4-FFF2-40B4-BE49-F238E27FC236}">
                  <a16:creationId xmlns:a16="http://schemas.microsoft.com/office/drawing/2014/main" id="{0C44DFF3-8BA8-42EB-8356-0CD44018455F}"/>
                </a:ext>
              </a:extLst>
            </p:cNvPr>
            <p:cNvGrpSpPr/>
            <p:nvPr/>
          </p:nvGrpSpPr>
          <p:grpSpPr>
            <a:xfrm>
              <a:off x="4786861" y="5029387"/>
              <a:ext cx="822960" cy="822960"/>
              <a:chOff x="4995515" y="5295687"/>
              <a:chExt cx="822960" cy="822960"/>
            </a:xfrm>
          </p:grpSpPr>
          <p:sp>
            <p:nvSpPr>
              <p:cNvPr id="231" name="Rectangle: Rounded Corners 230">
                <a:extLst>
                  <a:ext uri="{FF2B5EF4-FFF2-40B4-BE49-F238E27FC236}">
                    <a16:creationId xmlns:a16="http://schemas.microsoft.com/office/drawing/2014/main" id="{4FCBAF2B-7770-488D-99EC-F9F004FE4DBA}"/>
                  </a:ext>
                </a:extLst>
              </p:cNvPr>
              <p:cNvSpPr/>
              <p:nvPr/>
            </p:nvSpPr>
            <p:spPr bwMode="auto">
              <a:xfrm>
                <a:off x="4995515" y="5295687"/>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32" name="people_4" title="Icon of a person">
                <a:extLst>
                  <a:ext uri="{FF2B5EF4-FFF2-40B4-BE49-F238E27FC236}">
                    <a16:creationId xmlns:a16="http://schemas.microsoft.com/office/drawing/2014/main" id="{8105A7FB-96C5-4372-8BD0-21DBA018D825}"/>
                  </a:ext>
                </a:extLst>
              </p:cNvPr>
              <p:cNvSpPr>
                <a:spLocks noChangeAspect="1" noEditPoints="1"/>
              </p:cNvSpPr>
              <p:nvPr/>
            </p:nvSpPr>
            <p:spPr bwMode="auto">
              <a:xfrm>
                <a:off x="5189287" y="5463774"/>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230" name="Title 1">
              <a:extLst>
                <a:ext uri="{FF2B5EF4-FFF2-40B4-BE49-F238E27FC236}">
                  <a16:creationId xmlns:a16="http://schemas.microsoft.com/office/drawing/2014/main" id="{10E3D6AF-10AC-4D7E-9BF3-2F721AAD3C80}"/>
                </a:ext>
              </a:extLst>
            </p:cNvPr>
            <p:cNvSpPr txBox="1">
              <a:spLocks/>
            </p:cNvSpPr>
            <p:nvPr/>
          </p:nvSpPr>
          <p:spPr>
            <a:xfrm>
              <a:off x="4839551" y="4794316"/>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Developer</a:t>
              </a:r>
            </a:p>
          </p:txBody>
        </p:sp>
      </p:grpSp>
      <p:sp>
        <p:nvSpPr>
          <p:cNvPr id="233" name="Rectangle: Rounded Corners 232">
            <a:extLst>
              <a:ext uri="{FF2B5EF4-FFF2-40B4-BE49-F238E27FC236}">
                <a16:creationId xmlns:a16="http://schemas.microsoft.com/office/drawing/2014/main" id="{693081E9-5A52-481D-9A0B-F81B96804D46}"/>
              </a:ext>
            </a:extLst>
          </p:cNvPr>
          <p:cNvSpPr/>
          <p:nvPr/>
        </p:nvSpPr>
        <p:spPr bwMode="auto">
          <a:xfrm>
            <a:off x="8576176" y="4911586"/>
            <a:ext cx="2930966" cy="110161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234" name="cloud" title="Icon of a cloud">
            <a:extLst>
              <a:ext uri="{FF2B5EF4-FFF2-40B4-BE49-F238E27FC236}">
                <a16:creationId xmlns:a16="http://schemas.microsoft.com/office/drawing/2014/main" id="{A1EAA4EF-66CC-4AAF-9F00-3C5FC9B9EB5B}"/>
              </a:ext>
            </a:extLst>
          </p:cNvPr>
          <p:cNvSpPr>
            <a:spLocks noChangeAspect="1"/>
          </p:cNvSpPr>
          <p:nvPr/>
        </p:nvSpPr>
        <p:spPr bwMode="auto">
          <a:xfrm>
            <a:off x="11298042" y="4779597"/>
            <a:ext cx="415695" cy="26483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235" name="Group 234">
            <a:extLst>
              <a:ext uri="{FF2B5EF4-FFF2-40B4-BE49-F238E27FC236}">
                <a16:creationId xmlns:a16="http://schemas.microsoft.com/office/drawing/2014/main" id="{62C91D36-D131-4F7C-869B-31FF511A8C4B}"/>
              </a:ext>
            </a:extLst>
          </p:cNvPr>
          <p:cNvGrpSpPr/>
          <p:nvPr/>
        </p:nvGrpSpPr>
        <p:grpSpPr>
          <a:xfrm>
            <a:off x="8639784" y="5118944"/>
            <a:ext cx="1032246" cy="734987"/>
            <a:chOff x="7987237" y="5453105"/>
            <a:chExt cx="1052945" cy="749725"/>
          </a:xfrm>
        </p:grpSpPr>
        <p:sp>
          <p:nvSpPr>
            <p:cNvPr id="236" name="Rectangle: Rounded Corners 235">
              <a:extLst>
                <a:ext uri="{FF2B5EF4-FFF2-40B4-BE49-F238E27FC236}">
                  <a16:creationId xmlns:a16="http://schemas.microsoft.com/office/drawing/2014/main" id="{57DEBB39-C9F5-447A-A554-DCD0DCEAFCD9}"/>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237" name="Title 1">
              <a:extLst>
                <a:ext uri="{FF2B5EF4-FFF2-40B4-BE49-F238E27FC236}">
                  <a16:creationId xmlns:a16="http://schemas.microsoft.com/office/drawing/2014/main" id="{3C3C2E49-4021-40C0-BACA-082974559748}"/>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Cluster-1</a:t>
              </a:r>
            </a:p>
          </p:txBody>
        </p:sp>
        <p:grpSp>
          <p:nvGrpSpPr>
            <p:cNvPr id="238" name="Group 237">
              <a:extLst>
                <a:ext uri="{FF2B5EF4-FFF2-40B4-BE49-F238E27FC236}">
                  <a16:creationId xmlns:a16="http://schemas.microsoft.com/office/drawing/2014/main" id="{A159F151-0305-4253-8CBA-EF0355D99066}"/>
                </a:ext>
              </a:extLst>
            </p:cNvPr>
            <p:cNvGrpSpPr/>
            <p:nvPr/>
          </p:nvGrpSpPr>
          <p:grpSpPr>
            <a:xfrm>
              <a:off x="8337775" y="5740440"/>
              <a:ext cx="351868" cy="377547"/>
              <a:chOff x="8278782" y="4686865"/>
              <a:chExt cx="413241" cy="443399"/>
            </a:xfrm>
          </p:grpSpPr>
          <p:grpSp>
            <p:nvGrpSpPr>
              <p:cNvPr id="239" name="Group 238">
                <a:extLst>
                  <a:ext uri="{FF2B5EF4-FFF2-40B4-BE49-F238E27FC236}">
                    <a16:creationId xmlns:a16="http://schemas.microsoft.com/office/drawing/2014/main" id="{596FA446-2DD5-4F8F-996F-1AA71E15D3F2}"/>
                  </a:ext>
                </a:extLst>
              </p:cNvPr>
              <p:cNvGrpSpPr/>
              <p:nvPr/>
            </p:nvGrpSpPr>
            <p:grpSpPr>
              <a:xfrm>
                <a:off x="8278782" y="4686865"/>
                <a:ext cx="413241" cy="197955"/>
                <a:chOff x="8278782" y="4686865"/>
                <a:chExt cx="413241" cy="197955"/>
              </a:xfrm>
            </p:grpSpPr>
            <p:sp>
              <p:nvSpPr>
                <p:cNvPr id="244" name="Freeform: Shape 243">
                  <a:extLst>
                    <a:ext uri="{FF2B5EF4-FFF2-40B4-BE49-F238E27FC236}">
                      <a16:creationId xmlns:a16="http://schemas.microsoft.com/office/drawing/2014/main" id="{08BDA939-C22E-4159-8ACF-88659817299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5" name="Freeform: Shape 244">
                  <a:extLst>
                    <a:ext uri="{FF2B5EF4-FFF2-40B4-BE49-F238E27FC236}">
                      <a16:creationId xmlns:a16="http://schemas.microsoft.com/office/drawing/2014/main" id="{E0D2C682-7B68-4999-BAB3-DEFE687F02BC}"/>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240" name="Group 239">
                <a:extLst>
                  <a:ext uri="{FF2B5EF4-FFF2-40B4-BE49-F238E27FC236}">
                    <a16:creationId xmlns:a16="http://schemas.microsoft.com/office/drawing/2014/main" id="{50D00EC9-32C7-4F62-8278-7D9770D1B51A}"/>
                  </a:ext>
                </a:extLst>
              </p:cNvPr>
              <p:cNvGrpSpPr/>
              <p:nvPr/>
            </p:nvGrpSpPr>
            <p:grpSpPr>
              <a:xfrm>
                <a:off x="8278782" y="4932309"/>
                <a:ext cx="413241" cy="197955"/>
                <a:chOff x="8278782" y="4686865"/>
                <a:chExt cx="413241" cy="197955"/>
              </a:xfrm>
            </p:grpSpPr>
            <p:sp>
              <p:nvSpPr>
                <p:cNvPr id="241" name="Freeform: Shape 240">
                  <a:extLst>
                    <a:ext uri="{FF2B5EF4-FFF2-40B4-BE49-F238E27FC236}">
                      <a16:creationId xmlns:a16="http://schemas.microsoft.com/office/drawing/2014/main" id="{B9E5CA00-AF3E-460B-A298-25CFD04E60E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2" name="Freeform: Shape 241">
                  <a:extLst>
                    <a:ext uri="{FF2B5EF4-FFF2-40B4-BE49-F238E27FC236}">
                      <a16:creationId xmlns:a16="http://schemas.microsoft.com/office/drawing/2014/main" id="{BE96A709-D42D-4906-8608-AB72C842810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249" name="Group 248">
            <a:extLst>
              <a:ext uri="{FF2B5EF4-FFF2-40B4-BE49-F238E27FC236}">
                <a16:creationId xmlns:a16="http://schemas.microsoft.com/office/drawing/2014/main" id="{2C610FE3-6596-4DFE-B3AB-850AC4B31AC8}"/>
              </a:ext>
            </a:extLst>
          </p:cNvPr>
          <p:cNvGrpSpPr/>
          <p:nvPr/>
        </p:nvGrpSpPr>
        <p:grpSpPr>
          <a:xfrm>
            <a:off x="9525537" y="5118944"/>
            <a:ext cx="1032246" cy="734987"/>
            <a:chOff x="8890751" y="5453105"/>
            <a:chExt cx="1052945" cy="749725"/>
          </a:xfrm>
        </p:grpSpPr>
        <p:sp>
          <p:nvSpPr>
            <p:cNvPr id="250" name="Title 1">
              <a:extLst>
                <a:ext uri="{FF2B5EF4-FFF2-40B4-BE49-F238E27FC236}">
                  <a16:creationId xmlns:a16="http://schemas.microsoft.com/office/drawing/2014/main" id="{B4361F16-2B49-4E14-BF5B-D829082F992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Cluster-2</a:t>
              </a:r>
            </a:p>
          </p:txBody>
        </p:sp>
        <p:sp>
          <p:nvSpPr>
            <p:cNvPr id="251" name="Rectangle: Rounded Corners 250">
              <a:extLst>
                <a:ext uri="{FF2B5EF4-FFF2-40B4-BE49-F238E27FC236}">
                  <a16:creationId xmlns:a16="http://schemas.microsoft.com/office/drawing/2014/main" id="{2727891B-4683-4B24-9BB0-ADF44D277833}"/>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252" name="Group 251">
              <a:extLst>
                <a:ext uri="{FF2B5EF4-FFF2-40B4-BE49-F238E27FC236}">
                  <a16:creationId xmlns:a16="http://schemas.microsoft.com/office/drawing/2014/main" id="{D4CEC027-0FC0-491A-B861-1B3570792EB1}"/>
                </a:ext>
              </a:extLst>
            </p:cNvPr>
            <p:cNvGrpSpPr/>
            <p:nvPr/>
          </p:nvGrpSpPr>
          <p:grpSpPr>
            <a:xfrm>
              <a:off x="9241289" y="5740440"/>
              <a:ext cx="351868" cy="377547"/>
              <a:chOff x="8278782" y="4686865"/>
              <a:chExt cx="413241" cy="443399"/>
            </a:xfrm>
          </p:grpSpPr>
          <p:grpSp>
            <p:nvGrpSpPr>
              <p:cNvPr id="253" name="Group 252">
                <a:extLst>
                  <a:ext uri="{FF2B5EF4-FFF2-40B4-BE49-F238E27FC236}">
                    <a16:creationId xmlns:a16="http://schemas.microsoft.com/office/drawing/2014/main" id="{DE2EC8C8-4B8B-482E-85CB-7A6C2EE0B471}"/>
                  </a:ext>
                </a:extLst>
              </p:cNvPr>
              <p:cNvGrpSpPr/>
              <p:nvPr/>
            </p:nvGrpSpPr>
            <p:grpSpPr>
              <a:xfrm>
                <a:off x="8278782" y="4686865"/>
                <a:ext cx="413241" cy="197955"/>
                <a:chOff x="8278782" y="4686865"/>
                <a:chExt cx="413241" cy="197955"/>
              </a:xfrm>
            </p:grpSpPr>
            <p:sp>
              <p:nvSpPr>
                <p:cNvPr id="257" name="Freeform: Shape 256">
                  <a:extLst>
                    <a:ext uri="{FF2B5EF4-FFF2-40B4-BE49-F238E27FC236}">
                      <a16:creationId xmlns:a16="http://schemas.microsoft.com/office/drawing/2014/main" id="{791C8DFA-88BC-4FE8-99C4-0ABD5AC6E471}"/>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58" name="Freeform: Shape 257">
                  <a:extLst>
                    <a:ext uri="{FF2B5EF4-FFF2-40B4-BE49-F238E27FC236}">
                      <a16:creationId xmlns:a16="http://schemas.microsoft.com/office/drawing/2014/main" id="{90FB994F-A0D6-4BB1-BA94-66284AFF60BA}"/>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254" name="Group 253">
                <a:extLst>
                  <a:ext uri="{FF2B5EF4-FFF2-40B4-BE49-F238E27FC236}">
                    <a16:creationId xmlns:a16="http://schemas.microsoft.com/office/drawing/2014/main" id="{D0DB48B6-A5DB-4011-90F9-2184B5CA810D}"/>
                  </a:ext>
                </a:extLst>
              </p:cNvPr>
              <p:cNvGrpSpPr/>
              <p:nvPr/>
            </p:nvGrpSpPr>
            <p:grpSpPr>
              <a:xfrm>
                <a:off x="8278782" y="4932309"/>
                <a:ext cx="413241" cy="197955"/>
                <a:chOff x="8278782" y="4686865"/>
                <a:chExt cx="413241" cy="197955"/>
              </a:xfrm>
            </p:grpSpPr>
            <p:sp>
              <p:nvSpPr>
                <p:cNvPr id="255" name="Freeform: Shape 254">
                  <a:extLst>
                    <a:ext uri="{FF2B5EF4-FFF2-40B4-BE49-F238E27FC236}">
                      <a16:creationId xmlns:a16="http://schemas.microsoft.com/office/drawing/2014/main" id="{1BD74F7B-7268-47D7-8BC3-F5294E856326}"/>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56" name="Freeform: Shape 255">
                  <a:extLst>
                    <a:ext uri="{FF2B5EF4-FFF2-40B4-BE49-F238E27FC236}">
                      <a16:creationId xmlns:a16="http://schemas.microsoft.com/office/drawing/2014/main" id="{4D03C1CB-AB0F-4F5E-9231-7E4771D657D4}"/>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259" name="Group 258">
            <a:extLst>
              <a:ext uri="{FF2B5EF4-FFF2-40B4-BE49-F238E27FC236}">
                <a16:creationId xmlns:a16="http://schemas.microsoft.com/office/drawing/2014/main" id="{8A0283C3-4E02-46F8-A772-1A5ED43965F6}"/>
              </a:ext>
            </a:extLst>
          </p:cNvPr>
          <p:cNvGrpSpPr/>
          <p:nvPr/>
        </p:nvGrpSpPr>
        <p:grpSpPr>
          <a:xfrm>
            <a:off x="10411290" y="5118944"/>
            <a:ext cx="1032246" cy="734987"/>
            <a:chOff x="9794265" y="5453105"/>
            <a:chExt cx="1052945" cy="749725"/>
          </a:xfrm>
        </p:grpSpPr>
        <p:sp>
          <p:nvSpPr>
            <p:cNvPr id="260" name="Title 1">
              <a:extLst>
                <a:ext uri="{FF2B5EF4-FFF2-40B4-BE49-F238E27FC236}">
                  <a16:creationId xmlns:a16="http://schemas.microsoft.com/office/drawing/2014/main" id="{AA8A3D6A-9BFF-457E-95A0-74CD072504A5}"/>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Cluster-3</a:t>
              </a:r>
            </a:p>
          </p:txBody>
        </p:sp>
        <p:sp>
          <p:nvSpPr>
            <p:cNvPr id="261" name="Rectangle: Rounded Corners 260">
              <a:extLst>
                <a:ext uri="{FF2B5EF4-FFF2-40B4-BE49-F238E27FC236}">
                  <a16:creationId xmlns:a16="http://schemas.microsoft.com/office/drawing/2014/main" id="{AD9FC427-B0E6-48C0-BE0C-C39BFEC3C994}"/>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262" name="Group 261">
              <a:extLst>
                <a:ext uri="{FF2B5EF4-FFF2-40B4-BE49-F238E27FC236}">
                  <a16:creationId xmlns:a16="http://schemas.microsoft.com/office/drawing/2014/main" id="{AF2FABA2-DE9D-4FD4-981F-FD5695299606}"/>
                </a:ext>
              </a:extLst>
            </p:cNvPr>
            <p:cNvGrpSpPr/>
            <p:nvPr/>
          </p:nvGrpSpPr>
          <p:grpSpPr>
            <a:xfrm>
              <a:off x="10144803" y="5740440"/>
              <a:ext cx="351868" cy="377547"/>
              <a:chOff x="8278782" y="4686865"/>
              <a:chExt cx="413241" cy="443399"/>
            </a:xfrm>
          </p:grpSpPr>
          <p:grpSp>
            <p:nvGrpSpPr>
              <p:cNvPr id="263" name="Group 262">
                <a:extLst>
                  <a:ext uri="{FF2B5EF4-FFF2-40B4-BE49-F238E27FC236}">
                    <a16:creationId xmlns:a16="http://schemas.microsoft.com/office/drawing/2014/main" id="{CE64D27C-C4D9-4361-B8E2-89D423510FC0}"/>
                  </a:ext>
                </a:extLst>
              </p:cNvPr>
              <p:cNvGrpSpPr/>
              <p:nvPr/>
            </p:nvGrpSpPr>
            <p:grpSpPr>
              <a:xfrm>
                <a:off x="8278782" y="4686865"/>
                <a:ext cx="413241" cy="197955"/>
                <a:chOff x="8278782" y="4686865"/>
                <a:chExt cx="413241" cy="197955"/>
              </a:xfrm>
            </p:grpSpPr>
            <p:sp>
              <p:nvSpPr>
                <p:cNvPr id="267" name="Freeform: Shape 266">
                  <a:extLst>
                    <a:ext uri="{FF2B5EF4-FFF2-40B4-BE49-F238E27FC236}">
                      <a16:creationId xmlns:a16="http://schemas.microsoft.com/office/drawing/2014/main" id="{AF41B9C6-881C-4716-84FA-3E01A91A3A23}"/>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68" name="Freeform: Shape 267">
                  <a:extLst>
                    <a:ext uri="{FF2B5EF4-FFF2-40B4-BE49-F238E27FC236}">
                      <a16:creationId xmlns:a16="http://schemas.microsoft.com/office/drawing/2014/main" id="{1BDC819A-E0D8-45F7-960F-9692B67E7BA8}"/>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264" name="Group 263">
                <a:extLst>
                  <a:ext uri="{FF2B5EF4-FFF2-40B4-BE49-F238E27FC236}">
                    <a16:creationId xmlns:a16="http://schemas.microsoft.com/office/drawing/2014/main" id="{E73BDB32-7BC9-4D95-97BB-E2051EC6D45F}"/>
                  </a:ext>
                </a:extLst>
              </p:cNvPr>
              <p:cNvGrpSpPr/>
              <p:nvPr/>
            </p:nvGrpSpPr>
            <p:grpSpPr>
              <a:xfrm>
                <a:off x="8278782" y="4932309"/>
                <a:ext cx="413241" cy="197955"/>
                <a:chOff x="8278782" y="4686865"/>
                <a:chExt cx="413241" cy="197955"/>
              </a:xfrm>
            </p:grpSpPr>
            <p:sp>
              <p:nvSpPr>
                <p:cNvPr id="265" name="Freeform: Shape 264">
                  <a:extLst>
                    <a:ext uri="{FF2B5EF4-FFF2-40B4-BE49-F238E27FC236}">
                      <a16:creationId xmlns:a16="http://schemas.microsoft.com/office/drawing/2014/main" id="{13998D00-CAFC-4173-9308-DA64AD471E31}"/>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66" name="Freeform: Shape 265">
                  <a:extLst>
                    <a:ext uri="{FF2B5EF4-FFF2-40B4-BE49-F238E27FC236}">
                      <a16:creationId xmlns:a16="http://schemas.microsoft.com/office/drawing/2014/main" id="{E8A7C656-3866-4254-BD88-BBC4C8D4AB3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sp>
        <p:nvSpPr>
          <p:cNvPr id="269" name="Title 1">
            <a:extLst>
              <a:ext uri="{FF2B5EF4-FFF2-40B4-BE49-F238E27FC236}">
                <a16:creationId xmlns:a16="http://schemas.microsoft.com/office/drawing/2014/main" id="{993FA029-A603-4475-83F9-EDDA2BE8F0AE}"/>
              </a:ext>
            </a:extLst>
          </p:cNvPr>
          <p:cNvSpPr txBox="1">
            <a:spLocks/>
          </p:cNvSpPr>
          <p:nvPr/>
        </p:nvSpPr>
        <p:spPr>
          <a:xfrm>
            <a:off x="8576177" y="4676447"/>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AKS</a:t>
            </a:r>
          </a:p>
        </p:txBody>
      </p:sp>
      <p:grpSp>
        <p:nvGrpSpPr>
          <p:cNvPr id="270" name="Group 269">
            <a:extLst>
              <a:ext uri="{FF2B5EF4-FFF2-40B4-BE49-F238E27FC236}">
                <a16:creationId xmlns:a16="http://schemas.microsoft.com/office/drawing/2014/main" id="{DCC1A20F-507A-405B-83BF-2FF9FEF6D500}"/>
              </a:ext>
            </a:extLst>
          </p:cNvPr>
          <p:cNvGrpSpPr/>
          <p:nvPr/>
        </p:nvGrpSpPr>
        <p:grpSpPr>
          <a:xfrm>
            <a:off x="10534582" y="1946927"/>
            <a:ext cx="806782" cy="1219364"/>
            <a:chOff x="8966623" y="1783468"/>
            <a:chExt cx="822960" cy="1243815"/>
          </a:xfrm>
        </p:grpSpPr>
        <p:sp>
          <p:nvSpPr>
            <p:cNvPr id="271" name="Title 1">
              <a:extLst>
                <a:ext uri="{FF2B5EF4-FFF2-40B4-BE49-F238E27FC236}">
                  <a16:creationId xmlns:a16="http://schemas.microsoft.com/office/drawing/2014/main" id="{22DFCE3C-E109-41CE-A240-391FFB1DE010}"/>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Azure Policy</a:t>
              </a:r>
            </a:p>
          </p:txBody>
        </p:sp>
        <p:sp>
          <p:nvSpPr>
            <p:cNvPr id="272" name="Rectangle: Rounded Corners 271">
              <a:extLst>
                <a:ext uri="{FF2B5EF4-FFF2-40B4-BE49-F238E27FC236}">
                  <a16:creationId xmlns:a16="http://schemas.microsoft.com/office/drawing/2014/main" id="{1DA84FBF-512B-4DDE-A284-B365D2405B6D}"/>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pic>
          <p:nvPicPr>
            <p:cNvPr id="273" name="Picture 272">
              <a:extLst>
                <a:ext uri="{FF2B5EF4-FFF2-40B4-BE49-F238E27FC236}">
                  <a16:creationId xmlns:a16="http://schemas.microsoft.com/office/drawing/2014/main" id="{D2B8B929-1B33-4247-B531-8041AD11291D}"/>
                </a:ext>
              </a:extLst>
            </p:cNvPr>
            <p:cNvPicPr>
              <a:picLocks noChangeAspect="1"/>
            </p:cNvPicPr>
            <p:nvPr/>
          </p:nvPicPr>
          <p:blipFill>
            <a:blip r:embed="rId2"/>
            <a:stretch>
              <a:fillRect/>
            </a:stretch>
          </p:blipFill>
          <p:spPr>
            <a:xfrm>
              <a:off x="9122816" y="2358625"/>
              <a:ext cx="510575" cy="514357"/>
            </a:xfrm>
            <a:prstGeom prst="rect">
              <a:avLst/>
            </a:prstGeom>
          </p:spPr>
        </p:pic>
      </p:grpSp>
      <p:cxnSp>
        <p:nvCxnSpPr>
          <p:cNvPr id="274" name="Straight Connector 273">
            <a:extLst>
              <a:ext uri="{FF2B5EF4-FFF2-40B4-BE49-F238E27FC236}">
                <a16:creationId xmlns:a16="http://schemas.microsoft.com/office/drawing/2014/main" id="{25920065-30E7-44D6-B6D4-4A36FF1329DA}"/>
              </a:ext>
            </a:extLst>
          </p:cNvPr>
          <p:cNvCxnSpPr>
            <a:stCxn id="223" idx="3"/>
            <a:endCxn id="272" idx="1"/>
          </p:cNvCxnSpPr>
          <p:nvPr/>
        </p:nvCxnSpPr>
        <p:spPr>
          <a:xfrm>
            <a:off x="7405167" y="2762900"/>
            <a:ext cx="3129416"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3F41FE7-C3E0-4198-87E8-C3729B1A7C12}"/>
              </a:ext>
            </a:extLst>
          </p:cNvPr>
          <p:cNvCxnSpPr>
            <a:cxnSpLocks/>
          </p:cNvCxnSpPr>
          <p:nvPr/>
        </p:nvCxnSpPr>
        <p:spPr>
          <a:xfrm>
            <a:off x="10937973" y="3166291"/>
            <a:ext cx="0" cy="171951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C4EA67DB-D824-4C66-9B3B-9FFE6D3D8469}"/>
              </a:ext>
            </a:extLst>
          </p:cNvPr>
          <p:cNvSpPr/>
          <p:nvPr/>
        </p:nvSpPr>
        <p:spPr bwMode="auto">
          <a:xfrm>
            <a:off x="9883415" y="262713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9" name="Rectangle: Rounded Corners 298">
            <a:extLst>
              <a:ext uri="{FF2B5EF4-FFF2-40B4-BE49-F238E27FC236}">
                <a16:creationId xmlns:a16="http://schemas.microsoft.com/office/drawing/2014/main" id="{403F2EC3-EFBE-400A-B1DF-B8E284612A47}"/>
              </a:ext>
            </a:extLst>
          </p:cNvPr>
          <p:cNvSpPr/>
          <p:nvPr/>
        </p:nvSpPr>
        <p:spPr bwMode="auto">
          <a:xfrm>
            <a:off x="5904348" y="4008849"/>
            <a:ext cx="2194855" cy="2000869"/>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2" name="Group 1">
            <a:extLst>
              <a:ext uri="{FF2B5EF4-FFF2-40B4-BE49-F238E27FC236}">
                <a16:creationId xmlns:a16="http://schemas.microsoft.com/office/drawing/2014/main" id="{D138EB88-1922-4E7F-B083-F78024B4C789}"/>
              </a:ext>
            </a:extLst>
          </p:cNvPr>
          <p:cNvGrpSpPr/>
          <p:nvPr/>
        </p:nvGrpSpPr>
        <p:grpSpPr>
          <a:xfrm>
            <a:off x="7948990" y="3866516"/>
            <a:ext cx="305924" cy="305924"/>
            <a:chOff x="6247577" y="4576200"/>
            <a:chExt cx="312058" cy="312058"/>
          </a:xfrm>
        </p:grpSpPr>
        <p:sp>
          <p:nvSpPr>
            <p:cNvPr id="301" name="Oval 300">
              <a:extLst>
                <a:ext uri="{FF2B5EF4-FFF2-40B4-BE49-F238E27FC236}">
                  <a16:creationId xmlns:a16="http://schemas.microsoft.com/office/drawing/2014/main" id="{DB3F19E7-DFFC-4F39-8981-BF1218DA8F9D}"/>
                </a:ext>
              </a:extLst>
            </p:cNvPr>
            <p:cNvSpPr/>
            <p:nvPr/>
          </p:nvSpPr>
          <p:spPr bwMode="auto">
            <a:xfrm>
              <a:off x="6247577" y="4576200"/>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3" name="Freeform: Shape 302">
              <a:extLst>
                <a:ext uri="{FF2B5EF4-FFF2-40B4-BE49-F238E27FC236}">
                  <a16:creationId xmlns:a16="http://schemas.microsoft.com/office/drawing/2014/main" id="{3FDEB782-3D66-4DBA-B0B2-545E6F355A3E}"/>
                </a:ext>
              </a:extLst>
            </p:cNvPr>
            <p:cNvSpPr>
              <a:spLocks noChangeAspect="1"/>
            </p:cNvSpPr>
            <p:nvPr/>
          </p:nvSpPr>
          <p:spPr bwMode="auto">
            <a:xfrm>
              <a:off x="6316870" y="4652578"/>
              <a:ext cx="173473" cy="15930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1765"/>
            </a:p>
          </p:txBody>
        </p:sp>
      </p:grpSp>
      <p:sp>
        <p:nvSpPr>
          <p:cNvPr id="304" name="Title 1">
            <a:extLst>
              <a:ext uri="{FF2B5EF4-FFF2-40B4-BE49-F238E27FC236}">
                <a16:creationId xmlns:a16="http://schemas.microsoft.com/office/drawing/2014/main" id="{0C9C80C1-6AB9-4195-8394-C4CD07F62BB2}"/>
              </a:ext>
            </a:extLst>
          </p:cNvPr>
          <p:cNvSpPr txBox="1">
            <a:spLocks/>
          </p:cNvSpPr>
          <p:nvPr/>
        </p:nvSpPr>
        <p:spPr>
          <a:xfrm>
            <a:off x="5904348" y="3779110"/>
            <a:ext cx="12933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Azure Pipelines</a:t>
            </a:r>
          </a:p>
        </p:txBody>
      </p:sp>
      <p:cxnSp>
        <p:nvCxnSpPr>
          <p:cNvPr id="17" name="Straight Arrow Connector 16">
            <a:extLst>
              <a:ext uri="{FF2B5EF4-FFF2-40B4-BE49-F238E27FC236}">
                <a16:creationId xmlns:a16="http://schemas.microsoft.com/office/drawing/2014/main" id="{F171A15B-01A7-4949-ACE9-EB7873640970}"/>
              </a:ext>
            </a:extLst>
          </p:cNvPr>
          <p:cNvCxnSpPr>
            <a:cxnSpLocks/>
            <a:stCxn id="231" idx="3"/>
            <a:endCxn id="307" idx="1"/>
          </p:cNvCxnSpPr>
          <p:nvPr/>
        </p:nvCxnSpPr>
        <p:spPr>
          <a:xfrm>
            <a:off x="5526302" y="5106946"/>
            <a:ext cx="1235677"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E9CDAE-4F9D-4003-BD78-6DF82C2B4421}"/>
              </a:ext>
            </a:extLst>
          </p:cNvPr>
          <p:cNvCxnSpPr>
            <a:cxnSpLocks/>
          </p:cNvCxnSpPr>
          <p:nvPr/>
        </p:nvCxnSpPr>
        <p:spPr>
          <a:xfrm rot="16200000" flipH="1">
            <a:off x="7704407" y="4601028"/>
            <a:ext cx="448212" cy="1918312"/>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4" name="Title 1">
            <a:extLst>
              <a:ext uri="{FF2B5EF4-FFF2-40B4-BE49-F238E27FC236}">
                <a16:creationId xmlns:a16="http://schemas.microsoft.com/office/drawing/2014/main" id="{C6DA0CEA-0686-4CC2-AA70-4CF084606DE2}"/>
              </a:ext>
            </a:extLst>
          </p:cNvPr>
          <p:cNvSpPr txBox="1">
            <a:spLocks/>
          </p:cNvSpPr>
          <p:nvPr/>
        </p:nvSpPr>
        <p:spPr>
          <a:xfrm>
            <a:off x="7273625" y="5706995"/>
            <a:ext cx="583505" cy="150863"/>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panose="020B0502040204020203" pitchFamily="34" charset="0"/>
              </a:rPr>
              <a:t>Pass</a:t>
            </a:r>
          </a:p>
        </p:txBody>
      </p:sp>
      <p:sp>
        <p:nvSpPr>
          <p:cNvPr id="319" name="Title 1">
            <a:extLst>
              <a:ext uri="{FF2B5EF4-FFF2-40B4-BE49-F238E27FC236}">
                <a16:creationId xmlns:a16="http://schemas.microsoft.com/office/drawing/2014/main" id="{80216574-6E79-48BB-8403-2184E05A3518}"/>
              </a:ext>
            </a:extLst>
          </p:cNvPr>
          <p:cNvSpPr txBox="1">
            <a:spLocks/>
          </p:cNvSpPr>
          <p:nvPr/>
        </p:nvSpPr>
        <p:spPr>
          <a:xfrm>
            <a:off x="7031815" y="4380152"/>
            <a:ext cx="335007" cy="150863"/>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980" spc="0">
                <a:solidFill>
                  <a:srgbClr val="000000"/>
                </a:solidFill>
                <a:latin typeface="Segoe UI" panose="020B0502040204020203" pitchFamily="34" charset="0"/>
              </a:rPr>
              <a:t>Fail</a:t>
            </a:r>
          </a:p>
        </p:txBody>
      </p:sp>
      <p:sp>
        <p:nvSpPr>
          <p:cNvPr id="323" name="Title 1">
            <a:extLst>
              <a:ext uri="{FF2B5EF4-FFF2-40B4-BE49-F238E27FC236}">
                <a16:creationId xmlns:a16="http://schemas.microsoft.com/office/drawing/2014/main" id="{37BB83B1-463A-4964-94D6-8656BE2F487C}"/>
              </a:ext>
            </a:extLst>
          </p:cNvPr>
          <p:cNvSpPr txBox="1">
            <a:spLocks/>
          </p:cNvSpPr>
          <p:nvPr/>
        </p:nvSpPr>
        <p:spPr>
          <a:xfrm>
            <a:off x="6594319" y="4119079"/>
            <a:ext cx="760302" cy="150863"/>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panose="020B0502040204020203" pitchFamily="34" charset="0"/>
              </a:rPr>
              <a:t>Deny policy</a:t>
            </a:r>
          </a:p>
        </p:txBody>
      </p:sp>
      <p:grpSp>
        <p:nvGrpSpPr>
          <p:cNvPr id="351" name="Group 350">
            <a:extLst>
              <a:ext uri="{FF2B5EF4-FFF2-40B4-BE49-F238E27FC236}">
                <a16:creationId xmlns:a16="http://schemas.microsoft.com/office/drawing/2014/main" id="{FF61D54C-C777-469E-BAC5-ADF4BEBFE707}"/>
              </a:ext>
            </a:extLst>
          </p:cNvPr>
          <p:cNvGrpSpPr/>
          <p:nvPr/>
        </p:nvGrpSpPr>
        <p:grpSpPr>
          <a:xfrm>
            <a:off x="7483843" y="3297045"/>
            <a:ext cx="414757" cy="442730"/>
            <a:chOff x="7633909" y="3362661"/>
            <a:chExt cx="423074" cy="451608"/>
          </a:xfrm>
        </p:grpSpPr>
        <p:sp>
          <p:nvSpPr>
            <p:cNvPr id="316" name="Rectangle: Rounded Corners 118">
              <a:extLst>
                <a:ext uri="{FF2B5EF4-FFF2-40B4-BE49-F238E27FC236}">
                  <a16:creationId xmlns:a16="http://schemas.microsoft.com/office/drawing/2014/main" id="{17A796B8-3968-4841-9C06-6CE64C8A72E0}"/>
                </a:ext>
              </a:extLst>
            </p:cNvPr>
            <p:cNvSpPr/>
            <p:nvPr/>
          </p:nvSpPr>
          <p:spPr bwMode="auto">
            <a:xfrm>
              <a:off x="7633909" y="336266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324" name="mail_3" title="Icon of an open envelope">
              <a:extLst>
                <a:ext uri="{FF2B5EF4-FFF2-40B4-BE49-F238E27FC236}">
                  <a16:creationId xmlns:a16="http://schemas.microsoft.com/office/drawing/2014/main" id="{6D8889F1-FBCD-4CCA-A2D4-A3DBB7A81BD0}"/>
                </a:ext>
              </a:extLst>
            </p:cNvPr>
            <p:cNvSpPr>
              <a:spLocks noChangeAspect="1" noEditPoints="1"/>
            </p:cNvSpPr>
            <p:nvPr/>
          </p:nvSpPr>
          <p:spPr bwMode="auto">
            <a:xfrm>
              <a:off x="7720399" y="3477078"/>
              <a:ext cx="250095" cy="222774"/>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cxnSp>
        <p:nvCxnSpPr>
          <p:cNvPr id="68" name="Connector: Elbow 67">
            <a:extLst>
              <a:ext uri="{FF2B5EF4-FFF2-40B4-BE49-F238E27FC236}">
                <a16:creationId xmlns:a16="http://schemas.microsoft.com/office/drawing/2014/main" id="{519D1458-6415-4213-B357-E87952FA9739}"/>
              </a:ext>
            </a:extLst>
          </p:cNvPr>
          <p:cNvCxnSpPr>
            <a:stCxn id="316" idx="1"/>
            <a:endCxn id="223" idx="2"/>
          </p:cNvCxnSpPr>
          <p:nvPr/>
        </p:nvCxnSpPr>
        <p:spPr>
          <a:xfrm rot="10800000">
            <a:off x="7001775" y="3166291"/>
            <a:ext cx="482068" cy="352119"/>
          </a:xfrm>
          <a:prstGeom prst="bentConnector2">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61E4C3D5-E1A1-4748-B5CF-16EA350D64CF}"/>
              </a:ext>
            </a:extLst>
          </p:cNvPr>
          <p:cNvCxnSpPr>
            <a:cxnSpLocks/>
            <a:stCxn id="331" idx="3"/>
          </p:cNvCxnSpPr>
          <p:nvPr/>
        </p:nvCxnSpPr>
        <p:spPr>
          <a:xfrm>
            <a:off x="7856506" y="4322877"/>
            <a:ext cx="481183" cy="145220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7D5506CC-BCB4-43E6-94FE-A1CB6AEE1DB0}"/>
              </a:ext>
            </a:extLst>
          </p:cNvPr>
          <p:cNvCxnSpPr>
            <a:cxnSpLocks/>
          </p:cNvCxnSpPr>
          <p:nvPr/>
        </p:nvCxnSpPr>
        <p:spPr>
          <a:xfrm rot="5400000">
            <a:off x="9089213" y="2337889"/>
            <a:ext cx="853187" cy="250998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8" name="Oval 337">
            <a:extLst>
              <a:ext uri="{FF2B5EF4-FFF2-40B4-BE49-F238E27FC236}">
                <a16:creationId xmlns:a16="http://schemas.microsoft.com/office/drawing/2014/main" id="{6DE74664-D739-444F-948E-A818B2EB3643}"/>
              </a:ext>
            </a:extLst>
          </p:cNvPr>
          <p:cNvSpPr/>
          <p:nvPr/>
        </p:nvSpPr>
        <p:spPr bwMode="auto">
          <a:xfrm>
            <a:off x="5771547" y="4975853"/>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339" name="Oval 338">
            <a:extLst>
              <a:ext uri="{FF2B5EF4-FFF2-40B4-BE49-F238E27FC236}">
                <a16:creationId xmlns:a16="http://schemas.microsoft.com/office/drawing/2014/main" id="{E8887D7E-66F7-4369-B403-F9AA14212DD6}"/>
              </a:ext>
            </a:extLst>
          </p:cNvPr>
          <p:cNvSpPr/>
          <p:nvPr/>
        </p:nvSpPr>
        <p:spPr bwMode="auto">
          <a:xfrm>
            <a:off x="7267911" y="4975853"/>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340" name="Oval 339">
            <a:extLst>
              <a:ext uri="{FF2B5EF4-FFF2-40B4-BE49-F238E27FC236}">
                <a16:creationId xmlns:a16="http://schemas.microsoft.com/office/drawing/2014/main" id="{F161C64E-0572-41F3-939B-8DF6396530B3}"/>
              </a:ext>
            </a:extLst>
          </p:cNvPr>
          <p:cNvSpPr/>
          <p:nvPr/>
        </p:nvSpPr>
        <p:spPr bwMode="auto">
          <a:xfrm>
            <a:off x="7779602" y="443087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sp>
        <p:nvSpPr>
          <p:cNvPr id="341" name="Oval 340">
            <a:extLst>
              <a:ext uri="{FF2B5EF4-FFF2-40B4-BE49-F238E27FC236}">
                <a16:creationId xmlns:a16="http://schemas.microsoft.com/office/drawing/2014/main" id="{3D64421A-386E-48EF-8098-FC77E0470A87}"/>
              </a:ext>
            </a:extLst>
          </p:cNvPr>
          <p:cNvSpPr/>
          <p:nvPr/>
        </p:nvSpPr>
        <p:spPr bwMode="auto">
          <a:xfrm>
            <a:off x="5487776" y="391376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343" name="Connector: Elbow 342">
            <a:extLst>
              <a:ext uri="{FF2B5EF4-FFF2-40B4-BE49-F238E27FC236}">
                <a16:creationId xmlns:a16="http://schemas.microsoft.com/office/drawing/2014/main" id="{72D881FC-09F2-4FCE-B7C0-7C8C858B2BE0}"/>
              </a:ext>
            </a:extLst>
          </p:cNvPr>
          <p:cNvCxnSpPr>
            <a:stCxn id="307" idx="0"/>
            <a:endCxn id="230" idx="0"/>
          </p:cNvCxnSpPr>
          <p:nvPr/>
        </p:nvCxnSpPr>
        <p:spPr>
          <a:xfrm rot="16200000" flipV="1">
            <a:off x="5839898" y="3756120"/>
            <a:ext cx="412476" cy="1846446"/>
          </a:xfrm>
          <a:prstGeom prst="bentConnector3">
            <a:avLst>
              <a:gd name="adj1" fmla="val 1380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8" name="Group 327">
            <a:extLst>
              <a:ext uri="{FF2B5EF4-FFF2-40B4-BE49-F238E27FC236}">
                <a16:creationId xmlns:a16="http://schemas.microsoft.com/office/drawing/2014/main" id="{27E001FE-F2C2-4702-96F3-42C6C353C459}"/>
              </a:ext>
            </a:extLst>
          </p:cNvPr>
          <p:cNvGrpSpPr/>
          <p:nvPr/>
        </p:nvGrpSpPr>
        <p:grpSpPr>
          <a:xfrm>
            <a:off x="6042192" y="4063723"/>
            <a:ext cx="515398" cy="515398"/>
            <a:chOff x="6136055" y="4376725"/>
            <a:chExt cx="525733" cy="525733"/>
          </a:xfrm>
        </p:grpSpPr>
        <p:grpSp>
          <p:nvGrpSpPr>
            <p:cNvPr id="320" name="Group 319">
              <a:extLst>
                <a:ext uri="{FF2B5EF4-FFF2-40B4-BE49-F238E27FC236}">
                  <a16:creationId xmlns:a16="http://schemas.microsoft.com/office/drawing/2014/main" id="{221A9B95-A712-4092-8513-B61F7A7E1673}"/>
                </a:ext>
              </a:extLst>
            </p:cNvPr>
            <p:cNvGrpSpPr/>
            <p:nvPr/>
          </p:nvGrpSpPr>
          <p:grpSpPr>
            <a:xfrm>
              <a:off x="6187384" y="4413787"/>
              <a:ext cx="423074" cy="451608"/>
              <a:chOff x="5427975" y="4628561"/>
              <a:chExt cx="423074" cy="451608"/>
            </a:xfrm>
          </p:grpSpPr>
          <p:sp>
            <p:nvSpPr>
              <p:cNvPr id="321" name="Rectangle: Rounded Corners 118">
                <a:extLst>
                  <a:ext uri="{FF2B5EF4-FFF2-40B4-BE49-F238E27FC236}">
                    <a16:creationId xmlns:a16="http://schemas.microsoft.com/office/drawing/2014/main" id="{DEF34462-CFFB-4EF0-8410-682B9970CED9}"/>
                  </a:ext>
                </a:extLst>
              </p:cNvPr>
              <p:cNvSpPr/>
              <p:nvPr/>
            </p:nvSpPr>
            <p:spPr bwMode="auto">
              <a:xfrm>
                <a:off x="5427975" y="462856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pic>
            <p:nvPicPr>
              <p:cNvPr id="322" name="Picture 321">
                <a:extLst>
                  <a:ext uri="{FF2B5EF4-FFF2-40B4-BE49-F238E27FC236}">
                    <a16:creationId xmlns:a16="http://schemas.microsoft.com/office/drawing/2014/main" id="{2840A4CF-6E19-42A4-9975-3789051CB76A}"/>
                  </a:ext>
                </a:extLst>
              </p:cNvPr>
              <p:cNvPicPr>
                <a:picLocks noChangeAspect="1"/>
              </p:cNvPicPr>
              <p:nvPr/>
            </p:nvPicPr>
            <p:blipFill rotWithShape="1">
              <a:blip r:embed="rId3"/>
              <a:srcRect l="22924" r="23637"/>
              <a:stretch/>
            </p:blipFill>
            <p:spPr>
              <a:xfrm>
                <a:off x="5460225" y="4682902"/>
                <a:ext cx="358575" cy="354195"/>
              </a:xfrm>
              <a:prstGeom prst="rect">
                <a:avLst/>
              </a:prstGeom>
            </p:spPr>
          </p:pic>
        </p:grpSp>
        <p:sp>
          <p:nvSpPr>
            <p:cNvPr id="66" name="&quot;Not Allowed&quot; Symbol 65">
              <a:extLst>
                <a:ext uri="{FF2B5EF4-FFF2-40B4-BE49-F238E27FC236}">
                  <a16:creationId xmlns:a16="http://schemas.microsoft.com/office/drawing/2014/main" id="{F76D8C1F-CBD1-4D28-933D-68C982DB1783}"/>
                </a:ext>
              </a:extLst>
            </p:cNvPr>
            <p:cNvSpPr/>
            <p:nvPr/>
          </p:nvSpPr>
          <p:spPr bwMode="auto">
            <a:xfrm>
              <a:off x="6136055" y="4376725"/>
              <a:ext cx="525733" cy="525733"/>
            </a:xfrm>
            <a:prstGeom prst="noSmoking">
              <a:avLst>
                <a:gd name="adj" fmla="val 1127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37" name="Title 1">
            <a:extLst>
              <a:ext uri="{FF2B5EF4-FFF2-40B4-BE49-F238E27FC236}">
                <a16:creationId xmlns:a16="http://schemas.microsoft.com/office/drawing/2014/main" id="{A6966849-A676-45A0-9FCF-C82C345BC617}"/>
              </a:ext>
            </a:extLst>
          </p:cNvPr>
          <p:cNvSpPr txBox="1">
            <a:spLocks/>
          </p:cNvSpPr>
          <p:nvPr/>
        </p:nvSpPr>
        <p:spPr>
          <a:xfrm>
            <a:off x="5459564" y="4202186"/>
            <a:ext cx="325353" cy="241381"/>
          </a:xfrm>
          <a:prstGeom prst="rect">
            <a:avLst/>
          </a:prstGeom>
          <a:solidFill>
            <a:srgbClr val="FCFDFE"/>
          </a:solidFill>
        </p:spPr>
        <p:txBody>
          <a:bodyPr vert="horz" wrap="square" lIns="0" tIns="44821" rIns="0" bIns="44821"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panose="020B0502040204020203" pitchFamily="34" charset="0"/>
              </a:rPr>
              <a:t>Yes</a:t>
            </a:r>
          </a:p>
        </p:txBody>
      </p:sp>
      <p:cxnSp>
        <p:nvCxnSpPr>
          <p:cNvPr id="346" name="Connector: Elbow 345">
            <a:extLst>
              <a:ext uri="{FF2B5EF4-FFF2-40B4-BE49-F238E27FC236}">
                <a16:creationId xmlns:a16="http://schemas.microsoft.com/office/drawing/2014/main" id="{F0DA39D0-258B-4E43-879D-3C64F1567B4E}"/>
              </a:ext>
            </a:extLst>
          </p:cNvPr>
          <p:cNvCxnSpPr>
            <a:cxnSpLocks/>
            <a:stCxn id="307" idx="0"/>
            <a:endCxn id="316" idx="2"/>
          </p:cNvCxnSpPr>
          <p:nvPr/>
        </p:nvCxnSpPr>
        <p:spPr>
          <a:xfrm rot="5400000" flipH="1" flipV="1">
            <a:off x="6757387" y="3951747"/>
            <a:ext cx="1145805" cy="721864"/>
          </a:xfrm>
          <a:prstGeom prst="bentConnector3">
            <a:avLst>
              <a:gd name="adj1" fmla="val 49488"/>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1" name="Title 1">
            <a:extLst>
              <a:ext uri="{FF2B5EF4-FFF2-40B4-BE49-F238E27FC236}">
                <a16:creationId xmlns:a16="http://schemas.microsoft.com/office/drawing/2014/main" id="{00BC0D58-4B5D-4ABA-8AD4-FFAED299B002}"/>
              </a:ext>
            </a:extLst>
          </p:cNvPr>
          <p:cNvSpPr txBox="1">
            <a:spLocks/>
          </p:cNvSpPr>
          <p:nvPr/>
        </p:nvSpPr>
        <p:spPr>
          <a:xfrm>
            <a:off x="7531154" y="4202186"/>
            <a:ext cx="325353" cy="241381"/>
          </a:xfrm>
          <a:prstGeom prst="rect">
            <a:avLst/>
          </a:prstGeom>
          <a:solidFill>
            <a:srgbClr val="FCFDFE"/>
          </a:solidFill>
        </p:spPr>
        <p:txBody>
          <a:bodyPr vert="horz" wrap="square" lIns="0" tIns="44821" rIns="0" bIns="44821"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panose="020B0502040204020203" pitchFamily="34" charset="0"/>
              </a:rPr>
              <a:t>No</a:t>
            </a:r>
          </a:p>
        </p:txBody>
      </p:sp>
      <p:sp>
        <p:nvSpPr>
          <p:cNvPr id="313" name="Title 1">
            <a:extLst>
              <a:ext uri="{FF2B5EF4-FFF2-40B4-BE49-F238E27FC236}">
                <a16:creationId xmlns:a16="http://schemas.microsoft.com/office/drawing/2014/main" id="{6434F33E-C29E-444D-9917-392ADA0D336A}"/>
              </a:ext>
            </a:extLst>
          </p:cNvPr>
          <p:cNvSpPr txBox="1">
            <a:spLocks/>
          </p:cNvSpPr>
          <p:nvPr/>
        </p:nvSpPr>
        <p:spPr>
          <a:xfrm>
            <a:off x="6485653" y="4543793"/>
            <a:ext cx="1032246" cy="286640"/>
          </a:xfrm>
          <a:prstGeom prst="rect">
            <a:avLst/>
          </a:prstGeom>
          <a:solidFill>
            <a:srgbClr val="FCFDFE"/>
          </a:solidFill>
        </p:spPr>
        <p:txBody>
          <a:bodyPr vert="horz" wrap="square" lIns="0" tIns="44821" rIns="0" bIns="8964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Compliance check</a:t>
            </a:r>
          </a:p>
        </p:txBody>
      </p:sp>
      <p:grpSp>
        <p:nvGrpSpPr>
          <p:cNvPr id="26" name="Group 25">
            <a:extLst>
              <a:ext uri="{FF2B5EF4-FFF2-40B4-BE49-F238E27FC236}">
                <a16:creationId xmlns:a16="http://schemas.microsoft.com/office/drawing/2014/main" id="{C44FC4B8-8336-4D76-B0DF-EB8A67441625}"/>
              </a:ext>
            </a:extLst>
          </p:cNvPr>
          <p:cNvGrpSpPr/>
          <p:nvPr/>
        </p:nvGrpSpPr>
        <p:grpSpPr>
          <a:xfrm>
            <a:off x="6761979" y="4885581"/>
            <a:ext cx="414757" cy="442730"/>
            <a:chOff x="6870276" y="5218501"/>
            <a:chExt cx="423074" cy="451608"/>
          </a:xfrm>
        </p:grpSpPr>
        <p:sp>
          <p:nvSpPr>
            <p:cNvPr id="307" name="Rectangle: Rounded Corners 118">
              <a:extLst>
                <a:ext uri="{FF2B5EF4-FFF2-40B4-BE49-F238E27FC236}">
                  <a16:creationId xmlns:a16="http://schemas.microsoft.com/office/drawing/2014/main" id="{B2519BB2-6EDD-46C2-8E94-1CD3623A3700}"/>
                </a:ext>
              </a:extLst>
            </p:cNvPr>
            <p:cNvSpPr/>
            <p:nvPr/>
          </p:nvSpPr>
          <p:spPr bwMode="auto">
            <a:xfrm>
              <a:off x="6870276" y="521850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pic>
          <p:nvPicPr>
            <p:cNvPr id="308" name="Picture 307">
              <a:extLst>
                <a:ext uri="{FF2B5EF4-FFF2-40B4-BE49-F238E27FC236}">
                  <a16:creationId xmlns:a16="http://schemas.microsoft.com/office/drawing/2014/main" id="{AF305353-A8BC-4512-8738-7AFDCC1B5119}"/>
                </a:ext>
              </a:extLst>
            </p:cNvPr>
            <p:cNvPicPr>
              <a:picLocks noChangeAspect="1"/>
            </p:cNvPicPr>
            <p:nvPr/>
          </p:nvPicPr>
          <p:blipFill rotWithShape="1">
            <a:blip r:embed="rId3"/>
            <a:srcRect l="22924" r="23637"/>
            <a:stretch/>
          </p:blipFill>
          <p:spPr>
            <a:xfrm>
              <a:off x="6902526" y="5286060"/>
              <a:ext cx="358575" cy="354195"/>
            </a:xfrm>
            <a:prstGeom prst="rect">
              <a:avLst/>
            </a:prstGeom>
          </p:spPr>
        </p:pic>
      </p:grpSp>
      <p:sp>
        <p:nvSpPr>
          <p:cNvPr id="312" name="Rectangle: Rounded Corners 311">
            <a:extLst>
              <a:ext uri="{FF2B5EF4-FFF2-40B4-BE49-F238E27FC236}">
                <a16:creationId xmlns:a16="http://schemas.microsoft.com/office/drawing/2014/main" id="{ECE31D9F-EF00-4375-8A5D-2C57CF9E08F4}"/>
              </a:ext>
            </a:extLst>
          </p:cNvPr>
          <p:cNvSpPr/>
          <p:nvPr/>
        </p:nvSpPr>
        <p:spPr bwMode="auto">
          <a:xfrm>
            <a:off x="6086753" y="4782244"/>
            <a:ext cx="1830047" cy="65614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Tree>
    <p:extLst>
      <p:ext uri="{BB962C8B-B14F-4D97-AF65-F5344CB8AC3E}">
        <p14:creationId xmlns:p14="http://schemas.microsoft.com/office/powerpoint/2010/main" val="278609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par>
                                <p:cTn id="8" presetID="10" presetClass="entr" presetSubtype="0" fill="hold" nodeType="withEffect">
                                  <p:stCondLst>
                                    <p:cond delay="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500"/>
                                        <p:tgtEl>
                                          <p:spTgt spid="221"/>
                                        </p:tgtEl>
                                      </p:cBhvr>
                                    </p:animEffect>
                                  </p:childTnLst>
                                </p:cTn>
                              </p:par>
                              <p:par>
                                <p:cTn id="11" presetID="22" presetClass="entr" presetSubtype="8" fill="hold" nodeType="withEffect">
                                  <p:stCondLst>
                                    <p:cond delay="0"/>
                                  </p:stCondLst>
                                  <p:childTnLst>
                                    <p:set>
                                      <p:cBhvr>
                                        <p:cTn id="12" dur="1" fill="hold">
                                          <p:stCondLst>
                                            <p:cond delay="0"/>
                                          </p:stCondLst>
                                        </p:cTn>
                                        <p:tgtEl>
                                          <p:spTgt spid="274"/>
                                        </p:tgtEl>
                                        <p:attrNameLst>
                                          <p:attrName>style.visibility</p:attrName>
                                        </p:attrNameLst>
                                      </p:cBhvr>
                                      <p:to>
                                        <p:strVal val="visible"/>
                                      </p:to>
                                    </p:set>
                                    <p:animEffect transition="in" filter="wipe(left)">
                                      <p:cBhvr>
                                        <p:cTn id="13" dur="500"/>
                                        <p:tgtEl>
                                          <p:spTgt spid="274"/>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94"/>
                                        </p:tgtEl>
                                        <p:attrNameLst>
                                          <p:attrName>style.visibility</p:attrName>
                                        </p:attrNameLst>
                                      </p:cBhvr>
                                      <p:to>
                                        <p:strVal val="visible"/>
                                      </p:to>
                                    </p:set>
                                    <p:animEffect transition="in" filter="fade">
                                      <p:cBhvr>
                                        <p:cTn id="16" dur="500"/>
                                        <p:tgtEl>
                                          <p:spTgt spid="294"/>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270"/>
                                        </p:tgtEl>
                                        <p:attrNameLst>
                                          <p:attrName>style.visibility</p:attrName>
                                        </p:attrNameLst>
                                      </p:cBhvr>
                                      <p:to>
                                        <p:strVal val="visible"/>
                                      </p:to>
                                    </p:set>
                                    <p:animEffect transition="in" filter="fade">
                                      <p:cBhvr>
                                        <p:cTn id="20" dur="500"/>
                                        <p:tgtEl>
                                          <p:spTgt spid="270"/>
                                        </p:tgtEl>
                                      </p:cBhvr>
                                    </p:animEffect>
                                  </p:childTnLst>
                                </p:cTn>
                              </p:par>
                            </p:childTnLst>
                          </p:cTn>
                        </p:par>
                        <p:par>
                          <p:cTn id="21" fill="hold">
                            <p:stCondLst>
                              <p:cond delay="1250"/>
                            </p:stCondLst>
                            <p:childTnLst>
                              <p:par>
                                <p:cTn id="22" presetID="22" presetClass="entr" presetSubtype="1" fill="hold" nodeType="afterEffect">
                                  <p:stCondLst>
                                    <p:cond delay="0"/>
                                  </p:stCondLst>
                                  <p:childTnLst>
                                    <p:set>
                                      <p:cBhvr>
                                        <p:cTn id="23" dur="1" fill="hold">
                                          <p:stCondLst>
                                            <p:cond delay="0"/>
                                          </p:stCondLst>
                                        </p:cTn>
                                        <p:tgtEl>
                                          <p:spTgt spid="275"/>
                                        </p:tgtEl>
                                        <p:attrNameLst>
                                          <p:attrName>style.visibility</p:attrName>
                                        </p:attrNameLst>
                                      </p:cBhvr>
                                      <p:to>
                                        <p:strVal val="visible"/>
                                      </p:to>
                                    </p:set>
                                    <p:animEffect transition="in" filter="wipe(up)">
                                      <p:cBhvr>
                                        <p:cTn id="24" dur="500"/>
                                        <p:tgtEl>
                                          <p:spTgt spid="275"/>
                                        </p:tgtEl>
                                      </p:cBhvr>
                                    </p:animEffect>
                                  </p:childTnLst>
                                </p:cTn>
                              </p:par>
                            </p:childTnLst>
                          </p:cTn>
                        </p:par>
                        <p:par>
                          <p:cTn id="25" fill="hold">
                            <p:stCondLst>
                              <p:cond delay="1750"/>
                            </p:stCondLst>
                            <p:childTnLst>
                              <p:par>
                                <p:cTn id="26" presetID="53" presetClass="entr" presetSubtype="16" fill="hold" grpId="0" nodeType="afterEffect">
                                  <p:stCondLst>
                                    <p:cond delay="0"/>
                                  </p:stCondLst>
                                  <p:childTnLst>
                                    <p:set>
                                      <p:cBhvr>
                                        <p:cTn id="27" dur="1" fill="hold">
                                          <p:stCondLst>
                                            <p:cond delay="0"/>
                                          </p:stCondLst>
                                        </p:cTn>
                                        <p:tgtEl>
                                          <p:spTgt spid="233"/>
                                        </p:tgtEl>
                                        <p:attrNameLst>
                                          <p:attrName>style.visibility</p:attrName>
                                        </p:attrNameLst>
                                      </p:cBhvr>
                                      <p:to>
                                        <p:strVal val="visible"/>
                                      </p:to>
                                    </p:set>
                                    <p:anim calcmode="lin" valueType="num">
                                      <p:cBhvr>
                                        <p:cTn id="28" dur="500" fill="hold"/>
                                        <p:tgtEl>
                                          <p:spTgt spid="233"/>
                                        </p:tgtEl>
                                        <p:attrNameLst>
                                          <p:attrName>ppt_w</p:attrName>
                                        </p:attrNameLst>
                                      </p:cBhvr>
                                      <p:tavLst>
                                        <p:tav tm="0">
                                          <p:val>
                                            <p:fltVal val="0"/>
                                          </p:val>
                                        </p:tav>
                                        <p:tav tm="100000">
                                          <p:val>
                                            <p:strVal val="#ppt_w"/>
                                          </p:val>
                                        </p:tav>
                                      </p:tavLst>
                                    </p:anim>
                                    <p:anim calcmode="lin" valueType="num">
                                      <p:cBhvr>
                                        <p:cTn id="29" dur="500" fill="hold"/>
                                        <p:tgtEl>
                                          <p:spTgt spid="233"/>
                                        </p:tgtEl>
                                        <p:attrNameLst>
                                          <p:attrName>ppt_h</p:attrName>
                                        </p:attrNameLst>
                                      </p:cBhvr>
                                      <p:tavLst>
                                        <p:tav tm="0">
                                          <p:val>
                                            <p:fltVal val="0"/>
                                          </p:val>
                                        </p:tav>
                                        <p:tav tm="100000">
                                          <p:val>
                                            <p:strVal val="#ppt_h"/>
                                          </p:val>
                                        </p:tav>
                                      </p:tavLst>
                                    </p:anim>
                                    <p:animEffect transition="in" filter="fade">
                                      <p:cBhvr>
                                        <p:cTn id="30" dur="500"/>
                                        <p:tgtEl>
                                          <p:spTgt spid="23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34"/>
                                        </p:tgtEl>
                                        <p:attrNameLst>
                                          <p:attrName>style.visibility</p:attrName>
                                        </p:attrNameLst>
                                      </p:cBhvr>
                                      <p:to>
                                        <p:strVal val="visible"/>
                                      </p:to>
                                    </p:set>
                                    <p:anim calcmode="lin" valueType="num">
                                      <p:cBhvr>
                                        <p:cTn id="33" dur="500" fill="hold"/>
                                        <p:tgtEl>
                                          <p:spTgt spid="234"/>
                                        </p:tgtEl>
                                        <p:attrNameLst>
                                          <p:attrName>ppt_w</p:attrName>
                                        </p:attrNameLst>
                                      </p:cBhvr>
                                      <p:tavLst>
                                        <p:tav tm="0">
                                          <p:val>
                                            <p:fltVal val="0"/>
                                          </p:val>
                                        </p:tav>
                                        <p:tav tm="100000">
                                          <p:val>
                                            <p:strVal val="#ppt_w"/>
                                          </p:val>
                                        </p:tav>
                                      </p:tavLst>
                                    </p:anim>
                                    <p:anim calcmode="lin" valueType="num">
                                      <p:cBhvr>
                                        <p:cTn id="34" dur="500" fill="hold"/>
                                        <p:tgtEl>
                                          <p:spTgt spid="234"/>
                                        </p:tgtEl>
                                        <p:attrNameLst>
                                          <p:attrName>ppt_h</p:attrName>
                                        </p:attrNameLst>
                                      </p:cBhvr>
                                      <p:tavLst>
                                        <p:tav tm="0">
                                          <p:val>
                                            <p:fltVal val="0"/>
                                          </p:val>
                                        </p:tav>
                                        <p:tav tm="100000">
                                          <p:val>
                                            <p:strVal val="#ppt_h"/>
                                          </p:val>
                                        </p:tav>
                                      </p:tavLst>
                                    </p:anim>
                                    <p:animEffect transition="in" filter="fade">
                                      <p:cBhvr>
                                        <p:cTn id="35" dur="500"/>
                                        <p:tgtEl>
                                          <p:spTgt spid="2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9"/>
                                        </p:tgtEl>
                                        <p:attrNameLst>
                                          <p:attrName>style.visibility</p:attrName>
                                        </p:attrNameLst>
                                      </p:cBhvr>
                                      <p:to>
                                        <p:strVal val="visible"/>
                                      </p:to>
                                    </p:set>
                                    <p:animEffect transition="in" filter="fade">
                                      <p:cBhvr>
                                        <p:cTn id="38" dur="500"/>
                                        <p:tgtEl>
                                          <p:spTgt spid="269"/>
                                        </p:tgtEl>
                                      </p:cBhvr>
                                    </p:animEffect>
                                  </p:childTnLst>
                                </p:cTn>
                              </p:par>
                            </p:childTnLst>
                          </p:cTn>
                        </p:par>
                        <p:par>
                          <p:cTn id="39" fill="hold">
                            <p:stCondLst>
                              <p:cond delay="2250"/>
                            </p:stCondLst>
                            <p:childTnLst>
                              <p:par>
                                <p:cTn id="40" presetID="10" presetClass="entr" presetSubtype="0" fill="hold" nodeType="afterEffect">
                                  <p:stCondLst>
                                    <p:cond delay="0"/>
                                  </p:stCondLst>
                                  <p:childTnLst>
                                    <p:set>
                                      <p:cBhvr>
                                        <p:cTn id="41" dur="1" fill="hold">
                                          <p:stCondLst>
                                            <p:cond delay="0"/>
                                          </p:stCondLst>
                                        </p:cTn>
                                        <p:tgtEl>
                                          <p:spTgt spid="235"/>
                                        </p:tgtEl>
                                        <p:attrNameLst>
                                          <p:attrName>style.visibility</p:attrName>
                                        </p:attrNameLst>
                                      </p:cBhvr>
                                      <p:to>
                                        <p:strVal val="visible"/>
                                      </p:to>
                                    </p:set>
                                    <p:animEffect transition="in" filter="fade">
                                      <p:cBhvr>
                                        <p:cTn id="42" dur="500"/>
                                        <p:tgtEl>
                                          <p:spTgt spid="235"/>
                                        </p:tgtEl>
                                      </p:cBhvr>
                                    </p:animEffect>
                                  </p:childTnLst>
                                </p:cTn>
                              </p:par>
                            </p:childTnLst>
                          </p:cTn>
                        </p:par>
                        <p:par>
                          <p:cTn id="43" fill="hold">
                            <p:stCondLst>
                              <p:cond delay="2750"/>
                            </p:stCondLst>
                            <p:childTnLst>
                              <p:par>
                                <p:cTn id="44" presetID="10" presetClass="entr" presetSubtype="0" fill="hold" nodeType="afterEffect">
                                  <p:stCondLst>
                                    <p:cond delay="0"/>
                                  </p:stCondLst>
                                  <p:childTnLst>
                                    <p:set>
                                      <p:cBhvr>
                                        <p:cTn id="45" dur="1" fill="hold">
                                          <p:stCondLst>
                                            <p:cond delay="0"/>
                                          </p:stCondLst>
                                        </p:cTn>
                                        <p:tgtEl>
                                          <p:spTgt spid="249"/>
                                        </p:tgtEl>
                                        <p:attrNameLst>
                                          <p:attrName>style.visibility</p:attrName>
                                        </p:attrNameLst>
                                      </p:cBhvr>
                                      <p:to>
                                        <p:strVal val="visible"/>
                                      </p:to>
                                    </p:set>
                                    <p:animEffect transition="in" filter="fade">
                                      <p:cBhvr>
                                        <p:cTn id="46" dur="500"/>
                                        <p:tgtEl>
                                          <p:spTgt spid="249"/>
                                        </p:tgtEl>
                                      </p:cBhvr>
                                    </p:animEffect>
                                  </p:childTnLst>
                                </p:cTn>
                              </p:par>
                            </p:childTnLst>
                          </p:cTn>
                        </p:par>
                        <p:par>
                          <p:cTn id="47" fill="hold">
                            <p:stCondLst>
                              <p:cond delay="3250"/>
                            </p:stCondLst>
                            <p:childTnLst>
                              <p:par>
                                <p:cTn id="48" presetID="10" presetClass="entr" presetSubtype="0" fill="hold" nodeType="afterEffect">
                                  <p:stCondLst>
                                    <p:cond delay="0"/>
                                  </p:stCondLst>
                                  <p:childTnLst>
                                    <p:set>
                                      <p:cBhvr>
                                        <p:cTn id="49" dur="1" fill="hold">
                                          <p:stCondLst>
                                            <p:cond delay="0"/>
                                          </p:stCondLst>
                                        </p:cTn>
                                        <p:tgtEl>
                                          <p:spTgt spid="259"/>
                                        </p:tgtEl>
                                        <p:attrNameLst>
                                          <p:attrName>style.visibility</p:attrName>
                                        </p:attrNameLst>
                                      </p:cBhvr>
                                      <p:to>
                                        <p:strVal val="visible"/>
                                      </p:to>
                                    </p:set>
                                    <p:animEffect transition="in" filter="fade">
                                      <p:cBhvr>
                                        <p:cTn id="50" dur="500"/>
                                        <p:tgtEl>
                                          <p:spTgt spid="25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fade">
                                      <p:cBhvr>
                                        <p:cTn id="55" dur="500"/>
                                        <p:tgtEl>
                                          <p:spTgt spid="122"/>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500"/>
                            </p:stCondLst>
                            <p:childTnLst>
                              <p:par>
                                <p:cTn id="60" presetID="53" presetClass="entr" presetSubtype="16" fill="hold" grpId="0" nodeType="afterEffect">
                                  <p:stCondLst>
                                    <p:cond delay="0"/>
                                  </p:stCondLst>
                                  <p:childTnLst>
                                    <p:set>
                                      <p:cBhvr>
                                        <p:cTn id="61" dur="1" fill="hold">
                                          <p:stCondLst>
                                            <p:cond delay="0"/>
                                          </p:stCondLst>
                                        </p:cTn>
                                        <p:tgtEl>
                                          <p:spTgt spid="299"/>
                                        </p:tgtEl>
                                        <p:attrNameLst>
                                          <p:attrName>style.visibility</p:attrName>
                                        </p:attrNameLst>
                                      </p:cBhvr>
                                      <p:to>
                                        <p:strVal val="visible"/>
                                      </p:to>
                                    </p:set>
                                    <p:anim calcmode="lin" valueType="num">
                                      <p:cBhvr>
                                        <p:cTn id="62" dur="500" fill="hold"/>
                                        <p:tgtEl>
                                          <p:spTgt spid="299"/>
                                        </p:tgtEl>
                                        <p:attrNameLst>
                                          <p:attrName>ppt_w</p:attrName>
                                        </p:attrNameLst>
                                      </p:cBhvr>
                                      <p:tavLst>
                                        <p:tav tm="0">
                                          <p:val>
                                            <p:fltVal val="0"/>
                                          </p:val>
                                        </p:tav>
                                        <p:tav tm="100000">
                                          <p:val>
                                            <p:strVal val="#ppt_w"/>
                                          </p:val>
                                        </p:tav>
                                      </p:tavLst>
                                    </p:anim>
                                    <p:anim calcmode="lin" valueType="num">
                                      <p:cBhvr>
                                        <p:cTn id="63" dur="500" fill="hold"/>
                                        <p:tgtEl>
                                          <p:spTgt spid="299"/>
                                        </p:tgtEl>
                                        <p:attrNameLst>
                                          <p:attrName>ppt_h</p:attrName>
                                        </p:attrNameLst>
                                      </p:cBhvr>
                                      <p:tavLst>
                                        <p:tav tm="0">
                                          <p:val>
                                            <p:fltVal val="0"/>
                                          </p:val>
                                        </p:tav>
                                        <p:tav tm="100000">
                                          <p:val>
                                            <p:strVal val="#ppt_h"/>
                                          </p:val>
                                        </p:tav>
                                      </p:tavLst>
                                    </p:anim>
                                    <p:animEffect transition="in" filter="fade">
                                      <p:cBhvr>
                                        <p:cTn id="64" dur="500"/>
                                        <p:tgtEl>
                                          <p:spTgt spid="299"/>
                                        </p:tgtEl>
                                      </p:cBhvr>
                                    </p:animEffect>
                                  </p:childTnLst>
                                </p:cTn>
                              </p:par>
                              <p:par>
                                <p:cTn id="65" presetID="53" presetClass="entr" presetSubtype="16"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500" fill="hold"/>
                                        <p:tgtEl>
                                          <p:spTgt spid="2"/>
                                        </p:tgtEl>
                                        <p:attrNameLst>
                                          <p:attrName>ppt_w</p:attrName>
                                        </p:attrNameLst>
                                      </p:cBhvr>
                                      <p:tavLst>
                                        <p:tav tm="0">
                                          <p:val>
                                            <p:fltVal val="0"/>
                                          </p:val>
                                        </p:tav>
                                        <p:tav tm="100000">
                                          <p:val>
                                            <p:strVal val="#ppt_w"/>
                                          </p:val>
                                        </p:tav>
                                      </p:tavLst>
                                    </p:anim>
                                    <p:anim calcmode="lin" valueType="num">
                                      <p:cBhvr>
                                        <p:cTn id="68" dur="500" fill="hold"/>
                                        <p:tgtEl>
                                          <p:spTgt spid="2"/>
                                        </p:tgtEl>
                                        <p:attrNameLst>
                                          <p:attrName>ppt_h</p:attrName>
                                        </p:attrNameLst>
                                      </p:cBhvr>
                                      <p:tavLst>
                                        <p:tav tm="0">
                                          <p:val>
                                            <p:fltVal val="0"/>
                                          </p:val>
                                        </p:tav>
                                        <p:tav tm="100000">
                                          <p:val>
                                            <p:strVal val="#ppt_h"/>
                                          </p:val>
                                        </p:tav>
                                      </p:tavLst>
                                    </p:anim>
                                    <p:animEffect transition="in" filter="fade">
                                      <p:cBhvr>
                                        <p:cTn id="69" dur="500"/>
                                        <p:tgtEl>
                                          <p:spTgt spid="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4"/>
                                        </p:tgtEl>
                                        <p:attrNameLst>
                                          <p:attrName>style.visibility</p:attrName>
                                        </p:attrNameLst>
                                      </p:cBhvr>
                                      <p:to>
                                        <p:strVal val="visible"/>
                                      </p:to>
                                    </p:set>
                                    <p:animEffect transition="in" filter="fade">
                                      <p:cBhvr>
                                        <p:cTn id="72" dur="500"/>
                                        <p:tgtEl>
                                          <p:spTgt spid="304"/>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left)">
                                      <p:cBhvr>
                                        <p:cTn id="76" dur="500"/>
                                        <p:tgtEl>
                                          <p:spTgt spid="17"/>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338"/>
                                        </p:tgtEl>
                                        <p:attrNameLst>
                                          <p:attrName>style.visibility</p:attrName>
                                        </p:attrNameLst>
                                      </p:cBhvr>
                                      <p:to>
                                        <p:strVal val="visible"/>
                                      </p:to>
                                    </p:set>
                                    <p:animEffect transition="in" filter="fade">
                                      <p:cBhvr>
                                        <p:cTn id="79" dur="500"/>
                                        <p:tgtEl>
                                          <p:spTgt spid="338"/>
                                        </p:tgtEl>
                                      </p:cBhvr>
                                    </p:animEffect>
                                  </p:childTnLst>
                                </p:cTn>
                              </p:par>
                              <p:par>
                                <p:cTn id="80" presetID="10" presetClass="entr" presetSubtype="0" fill="hold" nodeType="withEffect">
                                  <p:stCondLst>
                                    <p:cond delay="50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par>
                          <p:cTn id="83" fill="hold">
                            <p:stCondLst>
                              <p:cond delay="2000"/>
                            </p:stCondLst>
                            <p:childTnLst>
                              <p:par>
                                <p:cTn id="84" presetID="10" presetClass="entr" presetSubtype="0" fill="hold" nodeType="afterEffect">
                                  <p:stCondLst>
                                    <p:cond delay="0"/>
                                  </p:stCondLst>
                                  <p:childTnLst>
                                    <p:set>
                                      <p:cBhvr>
                                        <p:cTn id="85" dur="1" fill="hold">
                                          <p:stCondLst>
                                            <p:cond delay="0"/>
                                          </p:stCondLst>
                                        </p:cTn>
                                        <p:tgtEl>
                                          <p:spTgt spid="336"/>
                                        </p:tgtEl>
                                        <p:attrNameLst>
                                          <p:attrName>style.visibility</p:attrName>
                                        </p:attrNameLst>
                                      </p:cBhvr>
                                      <p:to>
                                        <p:strVal val="visible"/>
                                      </p:to>
                                    </p:set>
                                    <p:animEffect transition="in" filter="fade">
                                      <p:cBhvr>
                                        <p:cTn id="86" dur="500"/>
                                        <p:tgtEl>
                                          <p:spTgt spid="336"/>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12"/>
                                        </p:tgtEl>
                                        <p:attrNameLst>
                                          <p:attrName>style.visibility</p:attrName>
                                        </p:attrNameLst>
                                      </p:cBhvr>
                                      <p:to>
                                        <p:strVal val="visible"/>
                                      </p:to>
                                    </p:set>
                                    <p:anim calcmode="lin" valueType="num">
                                      <p:cBhvr>
                                        <p:cTn id="91" dur="500" fill="hold"/>
                                        <p:tgtEl>
                                          <p:spTgt spid="312"/>
                                        </p:tgtEl>
                                        <p:attrNameLst>
                                          <p:attrName>ppt_w</p:attrName>
                                        </p:attrNameLst>
                                      </p:cBhvr>
                                      <p:tavLst>
                                        <p:tav tm="0">
                                          <p:val>
                                            <p:fltVal val="0"/>
                                          </p:val>
                                        </p:tav>
                                        <p:tav tm="100000">
                                          <p:val>
                                            <p:strVal val="#ppt_w"/>
                                          </p:val>
                                        </p:tav>
                                      </p:tavLst>
                                    </p:anim>
                                    <p:anim calcmode="lin" valueType="num">
                                      <p:cBhvr>
                                        <p:cTn id="92" dur="500" fill="hold"/>
                                        <p:tgtEl>
                                          <p:spTgt spid="312"/>
                                        </p:tgtEl>
                                        <p:attrNameLst>
                                          <p:attrName>ppt_h</p:attrName>
                                        </p:attrNameLst>
                                      </p:cBhvr>
                                      <p:tavLst>
                                        <p:tav tm="0">
                                          <p:val>
                                            <p:fltVal val="0"/>
                                          </p:val>
                                        </p:tav>
                                        <p:tav tm="100000">
                                          <p:val>
                                            <p:strVal val="#ppt_h"/>
                                          </p:val>
                                        </p:tav>
                                      </p:tavLst>
                                    </p:anim>
                                    <p:animEffect transition="in" filter="fade">
                                      <p:cBhvr>
                                        <p:cTn id="93" dur="500"/>
                                        <p:tgtEl>
                                          <p:spTgt spid="3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3"/>
                                        </p:tgtEl>
                                        <p:attrNameLst>
                                          <p:attrName>style.visibility</p:attrName>
                                        </p:attrNameLst>
                                      </p:cBhvr>
                                      <p:to>
                                        <p:strVal val="visible"/>
                                      </p:to>
                                    </p:set>
                                    <p:animEffect transition="in" filter="fade">
                                      <p:cBhvr>
                                        <p:cTn id="96" dur="500"/>
                                        <p:tgtEl>
                                          <p:spTgt spid="31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3"/>
                                        </p:tgtEl>
                                        <p:attrNameLst>
                                          <p:attrName>style.visibility</p:attrName>
                                        </p:attrNameLst>
                                      </p:cBhvr>
                                      <p:to>
                                        <p:strVal val="visible"/>
                                      </p:to>
                                    </p:set>
                                    <p:animEffect transition="in" filter="fade">
                                      <p:cBhvr>
                                        <p:cTn id="99" dur="500"/>
                                        <p:tgtEl>
                                          <p:spTgt spid="1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39"/>
                                        </p:tgtEl>
                                        <p:attrNameLst>
                                          <p:attrName>style.visibility</p:attrName>
                                        </p:attrNameLst>
                                      </p:cBhvr>
                                      <p:to>
                                        <p:strVal val="visible"/>
                                      </p:to>
                                    </p:set>
                                    <p:animEffect transition="in" filter="fade">
                                      <p:cBhvr>
                                        <p:cTn id="102" dur="500"/>
                                        <p:tgtEl>
                                          <p:spTgt spid="33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fade">
                                      <p:cBhvr>
                                        <p:cTn id="107" dur="500"/>
                                        <p:tgtEl>
                                          <p:spTgt spid="124"/>
                                        </p:tgtEl>
                                      </p:cBhvr>
                                    </p:animEffect>
                                  </p:childTnLst>
                                </p:cTn>
                              </p:par>
                            </p:childTnLst>
                          </p:cTn>
                        </p:par>
                        <p:par>
                          <p:cTn id="108" fill="hold">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319"/>
                                        </p:tgtEl>
                                        <p:attrNameLst>
                                          <p:attrName>style.visibility</p:attrName>
                                        </p:attrNameLst>
                                      </p:cBhvr>
                                      <p:to>
                                        <p:strVal val="visible"/>
                                      </p:to>
                                    </p:set>
                                    <p:animEffect transition="in" filter="fade">
                                      <p:cBhvr>
                                        <p:cTn id="111" dur="500"/>
                                        <p:tgtEl>
                                          <p:spTgt spid="319"/>
                                        </p:tgtEl>
                                      </p:cBhvr>
                                    </p:animEffect>
                                  </p:childTnLst>
                                </p:cTn>
                              </p:par>
                            </p:childTnLst>
                          </p:cTn>
                        </p:par>
                        <p:par>
                          <p:cTn id="112" fill="hold">
                            <p:stCondLst>
                              <p:cond delay="1000"/>
                            </p:stCondLst>
                            <p:childTnLst>
                              <p:par>
                                <p:cTn id="113" presetID="10" presetClass="entr" presetSubtype="0" fill="hold" nodeType="afterEffect">
                                  <p:stCondLst>
                                    <p:cond delay="0"/>
                                  </p:stCondLst>
                                  <p:childTnLst>
                                    <p:set>
                                      <p:cBhvr>
                                        <p:cTn id="114" dur="1" fill="hold">
                                          <p:stCondLst>
                                            <p:cond delay="0"/>
                                          </p:stCondLst>
                                        </p:cTn>
                                        <p:tgtEl>
                                          <p:spTgt spid="343"/>
                                        </p:tgtEl>
                                        <p:attrNameLst>
                                          <p:attrName>style.visibility</p:attrName>
                                        </p:attrNameLst>
                                      </p:cBhvr>
                                      <p:to>
                                        <p:strVal val="visible"/>
                                      </p:to>
                                    </p:set>
                                    <p:animEffect transition="in" filter="fade">
                                      <p:cBhvr>
                                        <p:cTn id="115" dur="500"/>
                                        <p:tgtEl>
                                          <p:spTgt spid="343"/>
                                        </p:tgtEl>
                                      </p:cBhvr>
                                    </p:animEffect>
                                  </p:childTnLst>
                                </p:cTn>
                              </p:par>
                            </p:childTnLst>
                          </p:cTn>
                        </p:par>
                        <p:par>
                          <p:cTn id="116" fill="hold">
                            <p:stCondLst>
                              <p:cond delay="1500"/>
                            </p:stCondLst>
                            <p:childTnLst>
                              <p:par>
                                <p:cTn id="117" presetID="10" presetClass="entr" presetSubtype="0" fill="hold" grpId="0" nodeType="afterEffect">
                                  <p:stCondLst>
                                    <p:cond delay="0"/>
                                  </p:stCondLst>
                                  <p:childTnLst>
                                    <p:set>
                                      <p:cBhvr>
                                        <p:cTn id="118" dur="1" fill="hold">
                                          <p:stCondLst>
                                            <p:cond delay="0"/>
                                          </p:stCondLst>
                                        </p:cTn>
                                        <p:tgtEl>
                                          <p:spTgt spid="323"/>
                                        </p:tgtEl>
                                        <p:attrNameLst>
                                          <p:attrName>style.visibility</p:attrName>
                                        </p:attrNameLst>
                                      </p:cBhvr>
                                      <p:to>
                                        <p:strVal val="visible"/>
                                      </p:to>
                                    </p:set>
                                    <p:animEffect transition="in" filter="fade">
                                      <p:cBhvr>
                                        <p:cTn id="119" dur="500"/>
                                        <p:tgtEl>
                                          <p:spTgt spid="323"/>
                                        </p:tgtEl>
                                      </p:cBhvr>
                                    </p:animEffect>
                                  </p:childTnLst>
                                </p:cTn>
                              </p:par>
                            </p:childTnLst>
                          </p:cTn>
                        </p:par>
                        <p:par>
                          <p:cTn id="120" fill="hold">
                            <p:stCondLst>
                              <p:cond delay="2000"/>
                            </p:stCondLst>
                            <p:childTnLst>
                              <p:par>
                                <p:cTn id="121" presetID="10" presetClass="entr" presetSubtype="0" fill="hold" nodeType="afterEffect">
                                  <p:stCondLst>
                                    <p:cond delay="0"/>
                                  </p:stCondLst>
                                  <p:childTnLst>
                                    <p:set>
                                      <p:cBhvr>
                                        <p:cTn id="122" dur="1" fill="hold">
                                          <p:stCondLst>
                                            <p:cond delay="0"/>
                                          </p:stCondLst>
                                        </p:cTn>
                                        <p:tgtEl>
                                          <p:spTgt spid="328"/>
                                        </p:tgtEl>
                                        <p:attrNameLst>
                                          <p:attrName>style.visibility</p:attrName>
                                        </p:attrNameLst>
                                      </p:cBhvr>
                                      <p:to>
                                        <p:strVal val="visible"/>
                                      </p:to>
                                    </p:set>
                                    <p:animEffect transition="in" filter="fade">
                                      <p:cBhvr>
                                        <p:cTn id="123" dur="500"/>
                                        <p:tgtEl>
                                          <p:spTgt spid="328"/>
                                        </p:tgtEl>
                                      </p:cBhvr>
                                    </p:animEffect>
                                  </p:childTnLst>
                                </p:cTn>
                              </p:par>
                            </p:childTnLst>
                          </p:cTn>
                        </p:par>
                        <p:par>
                          <p:cTn id="124" fill="hold">
                            <p:stCondLst>
                              <p:cond delay="2500"/>
                            </p:stCondLst>
                            <p:childTnLst>
                              <p:par>
                                <p:cTn id="125" presetID="10" presetClass="entr" presetSubtype="0" fill="hold" grpId="0" nodeType="afterEffect">
                                  <p:stCondLst>
                                    <p:cond delay="0"/>
                                  </p:stCondLst>
                                  <p:childTnLst>
                                    <p:set>
                                      <p:cBhvr>
                                        <p:cTn id="126" dur="1" fill="hold">
                                          <p:stCondLst>
                                            <p:cond delay="0"/>
                                          </p:stCondLst>
                                        </p:cTn>
                                        <p:tgtEl>
                                          <p:spTgt spid="337"/>
                                        </p:tgtEl>
                                        <p:attrNameLst>
                                          <p:attrName>style.visibility</p:attrName>
                                        </p:attrNameLst>
                                      </p:cBhvr>
                                      <p:to>
                                        <p:strVal val="visible"/>
                                      </p:to>
                                    </p:set>
                                    <p:animEffect transition="in" filter="fade">
                                      <p:cBhvr>
                                        <p:cTn id="127" dur="500"/>
                                        <p:tgtEl>
                                          <p:spTgt spid="33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41"/>
                                        </p:tgtEl>
                                        <p:attrNameLst>
                                          <p:attrName>style.visibility</p:attrName>
                                        </p:attrNameLst>
                                      </p:cBhvr>
                                      <p:to>
                                        <p:strVal val="visible"/>
                                      </p:to>
                                    </p:set>
                                    <p:animEffect transition="in" filter="fade">
                                      <p:cBhvr>
                                        <p:cTn id="130" dur="500"/>
                                        <p:tgtEl>
                                          <p:spTgt spid="34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46"/>
                                        </p:tgtEl>
                                        <p:attrNameLst>
                                          <p:attrName>style.visibility</p:attrName>
                                        </p:attrNameLst>
                                      </p:cBhvr>
                                      <p:to>
                                        <p:strVal val="visible"/>
                                      </p:to>
                                    </p:set>
                                    <p:animEffect transition="in" filter="fade">
                                      <p:cBhvr>
                                        <p:cTn id="135" dur="500"/>
                                        <p:tgtEl>
                                          <p:spTgt spid="34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31"/>
                                        </p:tgtEl>
                                        <p:attrNameLst>
                                          <p:attrName>style.visibility</p:attrName>
                                        </p:attrNameLst>
                                      </p:cBhvr>
                                      <p:to>
                                        <p:strVal val="visible"/>
                                      </p:to>
                                    </p:set>
                                    <p:animEffect transition="in" filter="fade">
                                      <p:cBhvr>
                                        <p:cTn id="138" dur="500"/>
                                        <p:tgtEl>
                                          <p:spTgt spid="33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340"/>
                                        </p:tgtEl>
                                        <p:attrNameLst>
                                          <p:attrName>style.visibility</p:attrName>
                                        </p:attrNameLst>
                                      </p:cBhvr>
                                      <p:to>
                                        <p:strVal val="visible"/>
                                      </p:to>
                                    </p:set>
                                    <p:animEffect transition="in" filter="fade">
                                      <p:cBhvr>
                                        <p:cTn id="141" dur="500"/>
                                        <p:tgtEl>
                                          <p:spTgt spid="34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25"/>
                                        </p:tgtEl>
                                        <p:attrNameLst>
                                          <p:attrName>style.visibility</p:attrName>
                                        </p:attrNameLst>
                                      </p:cBhvr>
                                      <p:to>
                                        <p:strVal val="visible"/>
                                      </p:to>
                                    </p:set>
                                    <p:animEffect transition="in" filter="fade">
                                      <p:cBhvr>
                                        <p:cTn id="144" dur="500"/>
                                        <p:tgtEl>
                                          <p:spTgt spid="125"/>
                                        </p:tgtEl>
                                      </p:cBhvr>
                                    </p:animEffect>
                                  </p:childTnLst>
                                </p:cTn>
                              </p:par>
                            </p:childTnLst>
                          </p:cTn>
                        </p:par>
                        <p:par>
                          <p:cTn id="145" fill="hold">
                            <p:stCondLst>
                              <p:cond delay="500"/>
                            </p:stCondLst>
                            <p:childTnLst>
                              <p:par>
                                <p:cTn id="146" presetID="10" presetClass="entr" presetSubtype="0" fill="hold" nodeType="afterEffect">
                                  <p:stCondLst>
                                    <p:cond delay="0"/>
                                  </p:stCondLst>
                                  <p:childTnLst>
                                    <p:set>
                                      <p:cBhvr>
                                        <p:cTn id="147" dur="1" fill="hold">
                                          <p:stCondLst>
                                            <p:cond delay="0"/>
                                          </p:stCondLst>
                                        </p:cTn>
                                        <p:tgtEl>
                                          <p:spTgt spid="351"/>
                                        </p:tgtEl>
                                        <p:attrNameLst>
                                          <p:attrName>style.visibility</p:attrName>
                                        </p:attrNameLst>
                                      </p:cBhvr>
                                      <p:to>
                                        <p:strVal val="visible"/>
                                      </p:to>
                                    </p:set>
                                    <p:animEffect transition="in" filter="fade">
                                      <p:cBhvr>
                                        <p:cTn id="148" dur="500"/>
                                        <p:tgtEl>
                                          <p:spTgt spid="351"/>
                                        </p:tgtEl>
                                      </p:cBhvr>
                                    </p:animEffect>
                                  </p:childTnLst>
                                </p:cTn>
                              </p:par>
                            </p:childTnLst>
                          </p:cTn>
                        </p:par>
                        <p:par>
                          <p:cTn id="149" fill="hold">
                            <p:stCondLst>
                              <p:cond delay="1000"/>
                            </p:stCondLst>
                            <p:childTnLst>
                              <p:par>
                                <p:cTn id="150" presetID="10" presetClass="entr" presetSubtype="0" fill="hold" nodeType="after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fade">
                                      <p:cBhvr>
                                        <p:cTn id="152" dur="500"/>
                                        <p:tgtEl>
                                          <p:spTgt spid="68"/>
                                        </p:tgtEl>
                                      </p:cBhvr>
                                    </p:animEffect>
                                  </p:childTnLst>
                                </p:cTn>
                              </p:par>
                            </p:childTnLst>
                          </p:cTn>
                        </p:par>
                        <p:par>
                          <p:cTn id="153" fill="hold">
                            <p:stCondLst>
                              <p:cond delay="1500"/>
                            </p:stCondLst>
                            <p:childTnLst>
                              <p:par>
                                <p:cTn id="154" presetID="10" presetClass="entr" presetSubtype="0" fill="hold" nodeType="afterEffect">
                                  <p:stCondLst>
                                    <p:cond delay="0"/>
                                  </p:stCondLst>
                                  <p:childTnLst>
                                    <p:set>
                                      <p:cBhvr>
                                        <p:cTn id="155" dur="1" fill="hold">
                                          <p:stCondLst>
                                            <p:cond delay="0"/>
                                          </p:stCondLst>
                                        </p:cTn>
                                        <p:tgtEl>
                                          <p:spTgt spid="20"/>
                                        </p:tgtEl>
                                        <p:attrNameLst>
                                          <p:attrName>style.visibility</p:attrName>
                                        </p:attrNameLst>
                                      </p:cBhvr>
                                      <p:to>
                                        <p:strVal val="visible"/>
                                      </p:to>
                                    </p:set>
                                    <p:animEffect transition="in" filter="fade">
                                      <p:cBhvr>
                                        <p:cTn id="156" dur="500"/>
                                        <p:tgtEl>
                                          <p:spTgt spid="2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314"/>
                                        </p:tgtEl>
                                        <p:attrNameLst>
                                          <p:attrName>style.visibility</p:attrName>
                                        </p:attrNameLst>
                                      </p:cBhvr>
                                      <p:to>
                                        <p:strVal val="visible"/>
                                      </p:to>
                                    </p:set>
                                    <p:animEffect transition="in" filter="fade">
                                      <p:cBhvr>
                                        <p:cTn id="159" dur="500"/>
                                        <p:tgtEl>
                                          <p:spTgt spid="314"/>
                                        </p:tgtEl>
                                      </p:cBhvr>
                                    </p:animEffect>
                                  </p:childTnLst>
                                </p:cTn>
                              </p:par>
                            </p:childTnLst>
                          </p:cTn>
                        </p:par>
                        <p:par>
                          <p:cTn id="160" fill="hold">
                            <p:stCondLst>
                              <p:cond delay="2000"/>
                            </p:stCondLst>
                            <p:childTnLst>
                              <p:par>
                                <p:cTn id="161" presetID="10" presetClass="entr" presetSubtype="0" fill="hold" nodeType="afterEffect">
                                  <p:stCondLst>
                                    <p:cond delay="0"/>
                                  </p:stCondLst>
                                  <p:childTnLst>
                                    <p:set>
                                      <p:cBhvr>
                                        <p:cTn id="162" dur="1" fill="hold">
                                          <p:stCondLst>
                                            <p:cond delay="0"/>
                                          </p:stCondLst>
                                        </p:cTn>
                                        <p:tgtEl>
                                          <p:spTgt spid="334"/>
                                        </p:tgtEl>
                                        <p:attrNameLst>
                                          <p:attrName>style.visibility</p:attrName>
                                        </p:attrNameLst>
                                      </p:cBhvr>
                                      <p:to>
                                        <p:strVal val="visible"/>
                                      </p:to>
                                    </p:set>
                                    <p:animEffect transition="in" filter="fade">
                                      <p:cBhvr>
                                        <p:cTn id="163"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22" grpId="0"/>
      <p:bldP spid="123" grpId="0"/>
      <p:bldP spid="124" grpId="0"/>
      <p:bldP spid="125" grpId="0"/>
      <p:bldP spid="233" grpId="0" animBg="1"/>
      <p:bldP spid="234" grpId="0" animBg="1"/>
      <p:bldP spid="269" grpId="0"/>
      <p:bldP spid="294" grpId="0" animBg="1"/>
      <p:bldP spid="299" grpId="0" animBg="1"/>
      <p:bldP spid="304" grpId="0"/>
      <p:bldP spid="314" grpId="0" animBg="1"/>
      <p:bldP spid="319" grpId="0"/>
      <p:bldP spid="323" grpId="0"/>
      <p:bldP spid="338" grpId="0" animBg="1"/>
      <p:bldP spid="339" grpId="0" animBg="1"/>
      <p:bldP spid="340" grpId="0" animBg="1"/>
      <p:bldP spid="341" grpId="0" animBg="1"/>
      <p:bldP spid="337" grpId="0" animBg="1"/>
      <p:bldP spid="331" grpId="0" animBg="1"/>
      <p:bldP spid="313" grpId="0" animBg="1"/>
      <p:bldP spid="3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DED2E9BD-908C-4625-A427-36200B3E631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How HPA works?</a:t>
            </a:r>
          </a:p>
        </p:txBody>
      </p:sp>
      <p:sp>
        <p:nvSpPr>
          <p:cNvPr id="36" name="Rectangle: Rounded Corners 35">
            <a:extLst>
              <a:ext uri="{FF2B5EF4-FFF2-40B4-BE49-F238E27FC236}">
                <a16:creationId xmlns:a16="http://schemas.microsoft.com/office/drawing/2014/main" id="{FD7BA062-5F6E-44E0-9F67-C675F4CEFEFB}"/>
              </a:ext>
            </a:extLst>
          </p:cNvPr>
          <p:cNvSpPr/>
          <p:nvPr/>
        </p:nvSpPr>
        <p:spPr bwMode="auto">
          <a:xfrm>
            <a:off x="7135211" y="2038388"/>
            <a:ext cx="2094244" cy="1722081"/>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nvGrpSpPr>
          <p:cNvPr id="38" name="Group 37">
            <a:extLst>
              <a:ext uri="{FF2B5EF4-FFF2-40B4-BE49-F238E27FC236}">
                <a16:creationId xmlns:a16="http://schemas.microsoft.com/office/drawing/2014/main" id="{208B540D-7B08-4422-938F-98BEF3077749}"/>
              </a:ext>
            </a:extLst>
          </p:cNvPr>
          <p:cNvGrpSpPr/>
          <p:nvPr/>
        </p:nvGrpSpPr>
        <p:grpSpPr>
          <a:xfrm>
            <a:off x="7442844" y="2100326"/>
            <a:ext cx="563768" cy="732502"/>
            <a:chOff x="3298080" y="4230116"/>
            <a:chExt cx="563768" cy="732502"/>
          </a:xfrm>
        </p:grpSpPr>
        <p:sp>
          <p:nvSpPr>
            <p:cNvPr id="24" name="Rectangle: Rounded Corners 118">
              <a:extLst>
                <a:ext uri="{FF2B5EF4-FFF2-40B4-BE49-F238E27FC236}">
                  <a16:creationId xmlns:a16="http://schemas.microsoft.com/office/drawing/2014/main" id="{A8184FA3-B85A-4609-B197-79A7A61303BB}"/>
                </a:ext>
              </a:extLst>
            </p:cNvPr>
            <p:cNvSpPr/>
            <p:nvPr/>
          </p:nvSpPr>
          <p:spPr bwMode="auto">
            <a:xfrm>
              <a:off x="3298080" y="4398850"/>
              <a:ext cx="563768" cy="563768"/>
            </a:xfrm>
            <a:prstGeom prst="roundRect">
              <a:avLst>
                <a:gd name="adj" fmla="val 3125"/>
              </a:avLst>
            </a:prstGeom>
            <a:solidFill>
              <a:srgbClr val="FCFDFE"/>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5" name="Title 1">
              <a:extLst>
                <a:ext uri="{FF2B5EF4-FFF2-40B4-BE49-F238E27FC236}">
                  <a16:creationId xmlns:a16="http://schemas.microsoft.com/office/drawing/2014/main" id="{8D96C82C-C7F1-41C5-97BC-159F06ED39DE}"/>
                </a:ext>
              </a:extLst>
            </p:cNvPr>
            <p:cNvSpPr txBox="1">
              <a:spLocks/>
            </p:cNvSpPr>
            <p:nvPr/>
          </p:nvSpPr>
          <p:spPr>
            <a:xfrm>
              <a:off x="3389671" y="4230116"/>
              <a:ext cx="3805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7" name="Freeform: Shape 36">
              <a:extLst>
                <a:ext uri="{FF2B5EF4-FFF2-40B4-BE49-F238E27FC236}">
                  <a16:creationId xmlns:a16="http://schemas.microsoft.com/office/drawing/2014/main" id="{49273621-4E74-4664-A9BF-8DBDED018F23}"/>
                </a:ext>
              </a:extLst>
            </p:cNvPr>
            <p:cNvSpPr/>
            <p:nvPr/>
          </p:nvSpPr>
          <p:spPr>
            <a:xfrm>
              <a:off x="3414860" y="4499793"/>
              <a:ext cx="330209" cy="36188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4281CB06-5C65-48D5-B40F-004610188ADD}"/>
              </a:ext>
            </a:extLst>
          </p:cNvPr>
          <p:cNvGrpSpPr/>
          <p:nvPr/>
        </p:nvGrpSpPr>
        <p:grpSpPr>
          <a:xfrm>
            <a:off x="7442844" y="2911856"/>
            <a:ext cx="563768" cy="732502"/>
            <a:chOff x="3298080" y="4230116"/>
            <a:chExt cx="563768" cy="732502"/>
          </a:xfrm>
        </p:grpSpPr>
        <p:sp>
          <p:nvSpPr>
            <p:cNvPr id="40" name="Rectangle: Rounded Corners 118">
              <a:extLst>
                <a:ext uri="{FF2B5EF4-FFF2-40B4-BE49-F238E27FC236}">
                  <a16:creationId xmlns:a16="http://schemas.microsoft.com/office/drawing/2014/main" id="{1DC86861-07D0-4181-AFAD-FFA54A6754CB}"/>
                </a:ext>
              </a:extLst>
            </p:cNvPr>
            <p:cNvSpPr/>
            <p:nvPr/>
          </p:nvSpPr>
          <p:spPr bwMode="auto">
            <a:xfrm>
              <a:off x="3298080" y="4398850"/>
              <a:ext cx="563768" cy="563768"/>
            </a:xfrm>
            <a:prstGeom prst="roundRect">
              <a:avLst>
                <a:gd name="adj" fmla="val 3125"/>
              </a:avLst>
            </a:prstGeom>
            <a:solidFill>
              <a:srgbClr val="FCFDFE"/>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41" name="Title 1">
              <a:extLst>
                <a:ext uri="{FF2B5EF4-FFF2-40B4-BE49-F238E27FC236}">
                  <a16:creationId xmlns:a16="http://schemas.microsoft.com/office/drawing/2014/main" id="{7F4D6314-F850-41F5-9689-2C7AC54C80F8}"/>
                </a:ext>
              </a:extLst>
            </p:cNvPr>
            <p:cNvSpPr txBox="1">
              <a:spLocks/>
            </p:cNvSpPr>
            <p:nvPr/>
          </p:nvSpPr>
          <p:spPr>
            <a:xfrm>
              <a:off x="3389671" y="4230116"/>
              <a:ext cx="3805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42" name="Freeform: Shape 41">
              <a:extLst>
                <a:ext uri="{FF2B5EF4-FFF2-40B4-BE49-F238E27FC236}">
                  <a16:creationId xmlns:a16="http://schemas.microsoft.com/office/drawing/2014/main" id="{70A31D5D-E8AE-4938-87EF-379E9B1B4706}"/>
                </a:ext>
              </a:extLst>
            </p:cNvPr>
            <p:cNvSpPr/>
            <p:nvPr/>
          </p:nvSpPr>
          <p:spPr>
            <a:xfrm>
              <a:off x="3414860" y="4499793"/>
              <a:ext cx="330209" cy="36188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92586FE3-8BD5-4BEF-AAD9-B33317796022}"/>
              </a:ext>
            </a:extLst>
          </p:cNvPr>
          <p:cNvGrpSpPr/>
          <p:nvPr/>
        </p:nvGrpSpPr>
        <p:grpSpPr>
          <a:xfrm>
            <a:off x="8373985" y="2424935"/>
            <a:ext cx="752972" cy="894814"/>
            <a:chOff x="7648451" y="2452021"/>
            <a:chExt cx="752972" cy="894814"/>
          </a:xfrm>
        </p:grpSpPr>
        <p:sp>
          <p:nvSpPr>
            <p:cNvPr id="48" name="Rectangle: Rounded Corners 118">
              <a:extLst>
                <a:ext uri="{FF2B5EF4-FFF2-40B4-BE49-F238E27FC236}">
                  <a16:creationId xmlns:a16="http://schemas.microsoft.com/office/drawing/2014/main" id="{495EF2ED-5691-4647-9F5D-68A3356B5860}"/>
                </a:ext>
              </a:extLst>
            </p:cNvPr>
            <p:cNvSpPr/>
            <p:nvPr/>
          </p:nvSpPr>
          <p:spPr bwMode="auto">
            <a:xfrm>
              <a:off x="7661897" y="2620754"/>
              <a:ext cx="726081" cy="72608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49" name="Title 1">
              <a:extLst>
                <a:ext uri="{FF2B5EF4-FFF2-40B4-BE49-F238E27FC236}">
                  <a16:creationId xmlns:a16="http://schemas.microsoft.com/office/drawing/2014/main" id="{6994896E-F3D3-45BB-81A2-6EBF3A3C147B}"/>
                </a:ext>
              </a:extLst>
            </p:cNvPr>
            <p:cNvSpPr txBox="1">
              <a:spLocks/>
            </p:cNvSpPr>
            <p:nvPr/>
          </p:nvSpPr>
          <p:spPr>
            <a:xfrm>
              <a:off x="7648451" y="2452021"/>
              <a:ext cx="7529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1" name="Rectangle: Rounded Corners 118">
              <a:extLst>
                <a:ext uri="{FF2B5EF4-FFF2-40B4-BE49-F238E27FC236}">
                  <a16:creationId xmlns:a16="http://schemas.microsoft.com/office/drawing/2014/main" id="{54DC88AE-8F86-42A3-9C0B-327BA7E42E8F}"/>
                </a:ext>
              </a:extLst>
            </p:cNvPr>
            <p:cNvSpPr/>
            <p:nvPr/>
          </p:nvSpPr>
          <p:spPr bwMode="auto">
            <a:xfrm>
              <a:off x="7748022" y="2811345"/>
              <a:ext cx="553830" cy="344898"/>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54864"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cAdvisor</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54" name="Connector: Elbow 53">
            <a:extLst>
              <a:ext uri="{FF2B5EF4-FFF2-40B4-BE49-F238E27FC236}">
                <a16:creationId xmlns:a16="http://schemas.microsoft.com/office/drawing/2014/main" id="{F660E57E-5FA4-45B0-A5A1-9AF135AE78E0}"/>
              </a:ext>
            </a:extLst>
          </p:cNvPr>
          <p:cNvCxnSpPr>
            <a:cxnSpLocks/>
            <a:stCxn id="51" idx="1"/>
            <a:endCxn id="24" idx="3"/>
          </p:cNvCxnSpPr>
          <p:nvPr/>
        </p:nvCxnSpPr>
        <p:spPr>
          <a:xfrm rot="10800000">
            <a:off x="8006612" y="2550944"/>
            <a:ext cx="466944" cy="40576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238A542-2C76-4F84-BAAE-EDD01D9D3E60}"/>
              </a:ext>
            </a:extLst>
          </p:cNvPr>
          <p:cNvCxnSpPr>
            <a:cxnSpLocks/>
            <a:stCxn id="51" idx="1"/>
            <a:endCxn id="40" idx="3"/>
          </p:cNvCxnSpPr>
          <p:nvPr/>
        </p:nvCxnSpPr>
        <p:spPr>
          <a:xfrm rot="10800000" flipV="1">
            <a:off x="8006612" y="2956708"/>
            <a:ext cx="466944" cy="405766"/>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itle 1">
            <a:extLst>
              <a:ext uri="{FF2B5EF4-FFF2-40B4-BE49-F238E27FC236}">
                <a16:creationId xmlns:a16="http://schemas.microsoft.com/office/drawing/2014/main" id="{78805370-B637-4591-897D-79A9289D4698}"/>
              </a:ext>
            </a:extLst>
          </p:cNvPr>
          <p:cNvSpPr txBox="1">
            <a:spLocks/>
          </p:cNvSpPr>
          <p:nvPr/>
        </p:nvSpPr>
        <p:spPr>
          <a:xfrm>
            <a:off x="7135211" y="1869543"/>
            <a:ext cx="7529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Node1</a:t>
            </a:r>
          </a:p>
        </p:txBody>
      </p:sp>
      <p:grpSp>
        <p:nvGrpSpPr>
          <p:cNvPr id="28" name="Group 27">
            <a:extLst>
              <a:ext uri="{FF2B5EF4-FFF2-40B4-BE49-F238E27FC236}">
                <a16:creationId xmlns:a16="http://schemas.microsoft.com/office/drawing/2014/main" id="{0A508A40-2F57-442C-A18E-AAA4DCD5666E}"/>
              </a:ext>
            </a:extLst>
          </p:cNvPr>
          <p:cNvGrpSpPr/>
          <p:nvPr/>
        </p:nvGrpSpPr>
        <p:grpSpPr>
          <a:xfrm>
            <a:off x="2144117" y="2035993"/>
            <a:ext cx="752972" cy="1017924"/>
            <a:chOff x="1418583" y="2035993"/>
            <a:chExt cx="752972" cy="1017924"/>
          </a:xfrm>
        </p:grpSpPr>
        <p:sp>
          <p:nvSpPr>
            <p:cNvPr id="5" name="Rectangle: Rounded Corners 118">
              <a:extLst>
                <a:ext uri="{FF2B5EF4-FFF2-40B4-BE49-F238E27FC236}">
                  <a16:creationId xmlns:a16="http://schemas.microsoft.com/office/drawing/2014/main" id="{0D88888E-DDAB-408D-A8B0-6821651B4DE2}"/>
                </a:ext>
              </a:extLst>
            </p:cNvPr>
            <p:cNvSpPr/>
            <p:nvPr/>
          </p:nvSpPr>
          <p:spPr bwMode="auto">
            <a:xfrm>
              <a:off x="1432029" y="2327836"/>
              <a:ext cx="726081" cy="72608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7" name="Title 1">
              <a:extLst>
                <a:ext uri="{FF2B5EF4-FFF2-40B4-BE49-F238E27FC236}">
                  <a16:creationId xmlns:a16="http://schemas.microsoft.com/office/drawing/2014/main" id="{C9EBC959-C987-4419-B458-347D0EA50406}"/>
                </a:ext>
              </a:extLst>
            </p:cNvPr>
            <p:cNvSpPr txBox="1">
              <a:spLocks/>
            </p:cNvSpPr>
            <p:nvPr/>
          </p:nvSpPr>
          <p:spPr>
            <a:xfrm>
              <a:off x="1418583" y="2035993"/>
              <a:ext cx="75297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Horizontal Pod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Autoscaler</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5" name="Group 14">
              <a:extLst>
                <a:ext uri="{FF2B5EF4-FFF2-40B4-BE49-F238E27FC236}">
                  <a16:creationId xmlns:a16="http://schemas.microsoft.com/office/drawing/2014/main" id="{75D47378-21A1-4358-97C6-A95369F2D1F7}"/>
                </a:ext>
              </a:extLst>
            </p:cNvPr>
            <p:cNvGrpSpPr/>
            <p:nvPr/>
          </p:nvGrpSpPr>
          <p:grpSpPr>
            <a:xfrm>
              <a:off x="1515264" y="2512818"/>
              <a:ext cx="559611" cy="356116"/>
              <a:chOff x="3876923" y="2971034"/>
              <a:chExt cx="937282" cy="596452"/>
            </a:xfrm>
          </p:grpSpPr>
          <p:sp>
            <p:nvSpPr>
              <p:cNvPr id="12" name="Freeform: Shape 11">
                <a:extLst>
                  <a:ext uri="{FF2B5EF4-FFF2-40B4-BE49-F238E27FC236}">
                    <a16:creationId xmlns:a16="http://schemas.microsoft.com/office/drawing/2014/main" id="{731DD4C5-A952-4973-929E-469F842BFB1C}"/>
                  </a:ext>
                </a:extLst>
              </p:cNvPr>
              <p:cNvSpPr/>
              <p:nvPr/>
            </p:nvSpPr>
            <p:spPr>
              <a:xfrm>
                <a:off x="3876923" y="2971034"/>
                <a:ext cx="937282" cy="596452"/>
              </a:xfrm>
              <a:custGeom>
                <a:avLst/>
                <a:gdLst>
                  <a:gd name="connsiteX0" fmla="*/ 210026 w 419100"/>
                  <a:gd name="connsiteY0" fmla="*/ 41434 h 266700"/>
                  <a:gd name="connsiteX1" fmla="*/ 7144 w 419100"/>
                  <a:gd name="connsiteY1" fmla="*/ 7144 h 266700"/>
                  <a:gd name="connsiteX2" fmla="*/ 7144 w 419100"/>
                  <a:gd name="connsiteY2" fmla="*/ 265271 h 266700"/>
                  <a:gd name="connsiteX3" fmla="*/ 210026 w 419100"/>
                  <a:gd name="connsiteY3" fmla="*/ 230981 h 266700"/>
                  <a:gd name="connsiteX4" fmla="*/ 412909 w 419100"/>
                  <a:gd name="connsiteY4" fmla="*/ 265271 h 266700"/>
                  <a:gd name="connsiteX5" fmla="*/ 412909 w 419100"/>
                  <a:gd name="connsiteY5" fmla="*/ 7144 h 266700"/>
                  <a:gd name="connsiteX6" fmla="*/ 210026 w 419100"/>
                  <a:gd name="connsiteY6" fmla="*/ 41434 h 266700"/>
                  <a:gd name="connsiteX7" fmla="*/ 282416 w 419100"/>
                  <a:gd name="connsiteY7" fmla="*/ 144304 h 266700"/>
                  <a:gd name="connsiteX8" fmla="*/ 262414 w 419100"/>
                  <a:gd name="connsiteY8" fmla="*/ 151924 h 266700"/>
                  <a:gd name="connsiteX9" fmla="*/ 257651 w 419100"/>
                  <a:gd name="connsiteY9" fmla="*/ 162401 h 266700"/>
                  <a:gd name="connsiteX10" fmla="*/ 266224 w 419100"/>
                  <a:gd name="connsiteY10" fmla="*/ 178594 h 266700"/>
                  <a:gd name="connsiteX11" fmla="*/ 267176 w 419100"/>
                  <a:gd name="connsiteY11" fmla="*/ 180499 h 266700"/>
                  <a:gd name="connsiteX12" fmla="*/ 255746 w 419100"/>
                  <a:gd name="connsiteY12" fmla="*/ 191929 h 266700"/>
                  <a:gd name="connsiteX13" fmla="*/ 236696 w 419100"/>
                  <a:gd name="connsiteY13" fmla="*/ 182404 h 266700"/>
                  <a:gd name="connsiteX14" fmla="*/ 225266 w 419100"/>
                  <a:gd name="connsiteY14" fmla="*/ 187166 h 266700"/>
                  <a:gd name="connsiteX15" fmla="*/ 219551 w 419100"/>
                  <a:gd name="connsiteY15" fmla="*/ 206216 h 266700"/>
                  <a:gd name="connsiteX16" fmla="*/ 218599 w 419100"/>
                  <a:gd name="connsiteY16" fmla="*/ 208121 h 266700"/>
                  <a:gd name="connsiteX17" fmla="*/ 202406 w 419100"/>
                  <a:gd name="connsiteY17" fmla="*/ 208121 h 266700"/>
                  <a:gd name="connsiteX18" fmla="*/ 194786 w 419100"/>
                  <a:gd name="connsiteY18" fmla="*/ 188119 h 266700"/>
                  <a:gd name="connsiteX19" fmla="*/ 183356 w 419100"/>
                  <a:gd name="connsiteY19" fmla="*/ 183356 h 266700"/>
                  <a:gd name="connsiteX20" fmla="*/ 167164 w 419100"/>
                  <a:gd name="connsiteY20" fmla="*/ 191929 h 266700"/>
                  <a:gd name="connsiteX21" fmla="*/ 165259 w 419100"/>
                  <a:gd name="connsiteY21" fmla="*/ 192881 h 266700"/>
                  <a:gd name="connsiteX22" fmla="*/ 152876 w 419100"/>
                  <a:gd name="connsiteY22" fmla="*/ 181451 h 266700"/>
                  <a:gd name="connsiteX23" fmla="*/ 162401 w 419100"/>
                  <a:gd name="connsiteY23" fmla="*/ 162401 h 266700"/>
                  <a:gd name="connsiteX24" fmla="*/ 157639 w 419100"/>
                  <a:gd name="connsiteY24" fmla="*/ 150971 h 266700"/>
                  <a:gd name="connsiteX25" fmla="*/ 140494 w 419100"/>
                  <a:gd name="connsiteY25" fmla="*/ 145256 h 266700"/>
                  <a:gd name="connsiteX26" fmla="*/ 137636 w 419100"/>
                  <a:gd name="connsiteY26" fmla="*/ 144304 h 266700"/>
                  <a:gd name="connsiteX27" fmla="*/ 137636 w 419100"/>
                  <a:gd name="connsiteY27" fmla="*/ 128111 h 266700"/>
                  <a:gd name="connsiteX28" fmla="*/ 157639 w 419100"/>
                  <a:gd name="connsiteY28" fmla="*/ 120491 h 266700"/>
                  <a:gd name="connsiteX29" fmla="*/ 162401 w 419100"/>
                  <a:gd name="connsiteY29" fmla="*/ 110014 h 266700"/>
                  <a:gd name="connsiteX30" fmla="*/ 153829 w 419100"/>
                  <a:gd name="connsiteY30" fmla="*/ 93821 h 266700"/>
                  <a:gd name="connsiteX31" fmla="*/ 152876 w 419100"/>
                  <a:gd name="connsiteY31" fmla="*/ 90964 h 266700"/>
                  <a:gd name="connsiteX32" fmla="*/ 164306 w 419100"/>
                  <a:gd name="connsiteY32" fmla="*/ 79534 h 266700"/>
                  <a:gd name="connsiteX33" fmla="*/ 183356 w 419100"/>
                  <a:gd name="connsiteY33" fmla="*/ 89059 h 266700"/>
                  <a:gd name="connsiteX34" fmla="*/ 194786 w 419100"/>
                  <a:gd name="connsiteY34" fmla="*/ 84296 h 266700"/>
                  <a:gd name="connsiteX35" fmla="*/ 200501 w 419100"/>
                  <a:gd name="connsiteY35" fmla="*/ 66199 h 266700"/>
                  <a:gd name="connsiteX36" fmla="*/ 201454 w 419100"/>
                  <a:gd name="connsiteY36" fmla="*/ 63341 h 266700"/>
                  <a:gd name="connsiteX37" fmla="*/ 217646 w 419100"/>
                  <a:gd name="connsiteY37" fmla="*/ 63341 h 266700"/>
                  <a:gd name="connsiteX38" fmla="*/ 225266 w 419100"/>
                  <a:gd name="connsiteY38" fmla="*/ 83344 h 266700"/>
                  <a:gd name="connsiteX39" fmla="*/ 236696 w 419100"/>
                  <a:gd name="connsiteY39" fmla="*/ 88106 h 266700"/>
                  <a:gd name="connsiteX40" fmla="*/ 252889 w 419100"/>
                  <a:gd name="connsiteY40" fmla="*/ 79534 h 266700"/>
                  <a:gd name="connsiteX41" fmla="*/ 254794 w 419100"/>
                  <a:gd name="connsiteY41" fmla="*/ 78581 h 266700"/>
                  <a:gd name="connsiteX42" fmla="*/ 261461 w 419100"/>
                  <a:gd name="connsiteY42" fmla="*/ 85249 h 266700"/>
                  <a:gd name="connsiteX43" fmla="*/ 266224 w 419100"/>
                  <a:gd name="connsiteY43" fmla="*/ 92869 h 266700"/>
                  <a:gd name="connsiteX44" fmla="*/ 257651 w 419100"/>
                  <a:gd name="connsiteY44" fmla="*/ 110014 h 266700"/>
                  <a:gd name="connsiteX45" fmla="*/ 262414 w 419100"/>
                  <a:gd name="connsiteY45" fmla="*/ 121444 h 266700"/>
                  <a:gd name="connsiteX46" fmla="*/ 279559 w 419100"/>
                  <a:gd name="connsiteY46" fmla="*/ 127159 h 266700"/>
                  <a:gd name="connsiteX47" fmla="*/ 282416 w 419100"/>
                  <a:gd name="connsiteY47" fmla="*/ 128111 h 266700"/>
                  <a:gd name="connsiteX48" fmla="*/ 282416 w 419100"/>
                  <a:gd name="connsiteY48" fmla="*/ 14430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9100" h="266700">
                    <a:moveTo>
                      <a:pt x="210026" y="41434"/>
                    </a:moveTo>
                    <a:cubicBezTo>
                      <a:pt x="130016" y="41434"/>
                      <a:pt x="57626" y="28099"/>
                      <a:pt x="7144" y="7144"/>
                    </a:cubicBezTo>
                    <a:lnTo>
                      <a:pt x="7144" y="265271"/>
                    </a:lnTo>
                    <a:cubicBezTo>
                      <a:pt x="57626" y="243364"/>
                      <a:pt x="130016" y="230981"/>
                      <a:pt x="210026" y="230981"/>
                    </a:cubicBezTo>
                    <a:cubicBezTo>
                      <a:pt x="290036" y="230981"/>
                      <a:pt x="362426" y="244316"/>
                      <a:pt x="412909" y="265271"/>
                    </a:cubicBezTo>
                    <a:lnTo>
                      <a:pt x="412909" y="7144"/>
                    </a:lnTo>
                    <a:cubicBezTo>
                      <a:pt x="362426" y="28099"/>
                      <a:pt x="290036" y="41434"/>
                      <a:pt x="210026" y="41434"/>
                    </a:cubicBezTo>
                    <a:close/>
                    <a:moveTo>
                      <a:pt x="282416" y="144304"/>
                    </a:moveTo>
                    <a:lnTo>
                      <a:pt x="262414" y="151924"/>
                    </a:lnTo>
                    <a:lnTo>
                      <a:pt x="257651" y="162401"/>
                    </a:lnTo>
                    <a:lnTo>
                      <a:pt x="266224" y="178594"/>
                    </a:lnTo>
                    <a:lnTo>
                      <a:pt x="267176" y="180499"/>
                    </a:lnTo>
                    <a:lnTo>
                      <a:pt x="255746" y="191929"/>
                    </a:lnTo>
                    <a:lnTo>
                      <a:pt x="236696" y="182404"/>
                    </a:lnTo>
                    <a:lnTo>
                      <a:pt x="225266" y="187166"/>
                    </a:lnTo>
                    <a:lnTo>
                      <a:pt x="219551" y="206216"/>
                    </a:lnTo>
                    <a:lnTo>
                      <a:pt x="218599" y="208121"/>
                    </a:lnTo>
                    <a:lnTo>
                      <a:pt x="202406" y="208121"/>
                    </a:lnTo>
                    <a:lnTo>
                      <a:pt x="194786" y="188119"/>
                    </a:lnTo>
                    <a:lnTo>
                      <a:pt x="183356" y="183356"/>
                    </a:lnTo>
                    <a:lnTo>
                      <a:pt x="167164" y="191929"/>
                    </a:lnTo>
                    <a:lnTo>
                      <a:pt x="165259" y="192881"/>
                    </a:lnTo>
                    <a:lnTo>
                      <a:pt x="152876" y="181451"/>
                    </a:lnTo>
                    <a:lnTo>
                      <a:pt x="162401" y="162401"/>
                    </a:lnTo>
                    <a:lnTo>
                      <a:pt x="157639" y="150971"/>
                    </a:lnTo>
                    <a:lnTo>
                      <a:pt x="140494" y="145256"/>
                    </a:lnTo>
                    <a:lnTo>
                      <a:pt x="137636" y="144304"/>
                    </a:lnTo>
                    <a:lnTo>
                      <a:pt x="137636" y="128111"/>
                    </a:lnTo>
                    <a:lnTo>
                      <a:pt x="157639" y="120491"/>
                    </a:lnTo>
                    <a:lnTo>
                      <a:pt x="162401" y="110014"/>
                    </a:lnTo>
                    <a:lnTo>
                      <a:pt x="153829" y="93821"/>
                    </a:lnTo>
                    <a:lnTo>
                      <a:pt x="152876" y="90964"/>
                    </a:lnTo>
                    <a:lnTo>
                      <a:pt x="164306" y="79534"/>
                    </a:lnTo>
                    <a:lnTo>
                      <a:pt x="183356" y="89059"/>
                    </a:lnTo>
                    <a:lnTo>
                      <a:pt x="194786" y="84296"/>
                    </a:lnTo>
                    <a:lnTo>
                      <a:pt x="200501" y="66199"/>
                    </a:lnTo>
                    <a:lnTo>
                      <a:pt x="201454" y="63341"/>
                    </a:lnTo>
                    <a:lnTo>
                      <a:pt x="217646" y="63341"/>
                    </a:lnTo>
                    <a:lnTo>
                      <a:pt x="225266" y="83344"/>
                    </a:lnTo>
                    <a:lnTo>
                      <a:pt x="236696" y="88106"/>
                    </a:lnTo>
                    <a:lnTo>
                      <a:pt x="252889" y="79534"/>
                    </a:lnTo>
                    <a:lnTo>
                      <a:pt x="254794" y="78581"/>
                    </a:lnTo>
                    <a:lnTo>
                      <a:pt x="261461" y="85249"/>
                    </a:lnTo>
                    <a:cubicBezTo>
                      <a:pt x="263366" y="88106"/>
                      <a:pt x="264319" y="90011"/>
                      <a:pt x="266224" y="92869"/>
                    </a:cubicBezTo>
                    <a:lnTo>
                      <a:pt x="257651" y="110014"/>
                    </a:lnTo>
                    <a:lnTo>
                      <a:pt x="262414" y="121444"/>
                    </a:lnTo>
                    <a:lnTo>
                      <a:pt x="279559" y="127159"/>
                    </a:lnTo>
                    <a:lnTo>
                      <a:pt x="282416" y="128111"/>
                    </a:lnTo>
                    <a:lnTo>
                      <a:pt x="282416" y="14430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5A3E152-D1A7-43A8-B102-7A1C52AA41A0}"/>
                  </a:ext>
                </a:extLst>
              </p:cNvPr>
              <p:cNvSpPr/>
              <p:nvPr/>
            </p:nvSpPr>
            <p:spPr>
              <a:xfrm>
                <a:off x="4039263" y="3071853"/>
                <a:ext cx="646706" cy="39756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C640F2C6-63A5-48B7-972D-90DDC97446BB}"/>
                  </a:ext>
                </a:extLst>
              </p:cNvPr>
              <p:cNvSpPr/>
              <p:nvPr/>
            </p:nvSpPr>
            <p:spPr>
              <a:xfrm>
                <a:off x="4213504" y="3124533"/>
                <a:ext cx="264121" cy="2894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C971079E-6347-468A-A332-0EA04F9C6EE5}"/>
              </a:ext>
            </a:extLst>
          </p:cNvPr>
          <p:cNvGrpSpPr/>
          <p:nvPr/>
        </p:nvGrpSpPr>
        <p:grpSpPr>
          <a:xfrm>
            <a:off x="4080929" y="2159103"/>
            <a:ext cx="752972" cy="894814"/>
            <a:chOff x="3399783" y="2189583"/>
            <a:chExt cx="752972" cy="894814"/>
          </a:xfrm>
        </p:grpSpPr>
        <p:sp>
          <p:nvSpPr>
            <p:cNvPr id="16" name="Rectangle: Rounded Corners 118">
              <a:extLst>
                <a:ext uri="{FF2B5EF4-FFF2-40B4-BE49-F238E27FC236}">
                  <a16:creationId xmlns:a16="http://schemas.microsoft.com/office/drawing/2014/main" id="{E8F90915-4998-4560-BF15-DC3C6DC0C186}"/>
                </a:ext>
              </a:extLst>
            </p:cNvPr>
            <p:cNvSpPr/>
            <p:nvPr/>
          </p:nvSpPr>
          <p:spPr bwMode="auto">
            <a:xfrm>
              <a:off x="3413229" y="2358316"/>
              <a:ext cx="726081" cy="72608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7" name="arrow_24" title="Icon of an arrow pointing out of a box">
              <a:extLst>
                <a:ext uri="{FF2B5EF4-FFF2-40B4-BE49-F238E27FC236}">
                  <a16:creationId xmlns:a16="http://schemas.microsoft.com/office/drawing/2014/main" id="{B36DA0A9-8971-47E6-A525-23002401380C}"/>
                </a:ext>
              </a:extLst>
            </p:cNvPr>
            <p:cNvSpPr>
              <a:spLocks noChangeAspect="1" noEditPoints="1"/>
            </p:cNvSpPr>
            <p:nvPr/>
          </p:nvSpPr>
          <p:spPr bwMode="auto">
            <a:xfrm>
              <a:off x="3536808" y="2538476"/>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241C7BCB-F0E1-4608-ACDA-B357E65811EB}"/>
                </a:ext>
              </a:extLst>
            </p:cNvPr>
            <p:cNvSpPr txBox="1">
              <a:spLocks/>
            </p:cNvSpPr>
            <p:nvPr/>
          </p:nvSpPr>
          <p:spPr>
            <a:xfrm>
              <a:off x="3399783" y="2189583"/>
              <a:ext cx="7529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Deployment</a:t>
              </a:r>
            </a:p>
          </p:txBody>
        </p:sp>
      </p:grpSp>
      <p:grpSp>
        <p:nvGrpSpPr>
          <p:cNvPr id="27" name="Group 26">
            <a:extLst>
              <a:ext uri="{FF2B5EF4-FFF2-40B4-BE49-F238E27FC236}">
                <a16:creationId xmlns:a16="http://schemas.microsoft.com/office/drawing/2014/main" id="{61703F17-7AC8-44DE-805A-566C105EA15A}"/>
              </a:ext>
            </a:extLst>
          </p:cNvPr>
          <p:cNvGrpSpPr/>
          <p:nvPr/>
        </p:nvGrpSpPr>
        <p:grpSpPr>
          <a:xfrm>
            <a:off x="5615545" y="2159103"/>
            <a:ext cx="752972" cy="894814"/>
            <a:chOff x="5262873" y="1991463"/>
            <a:chExt cx="752972" cy="894814"/>
          </a:xfrm>
        </p:grpSpPr>
        <p:sp>
          <p:nvSpPr>
            <p:cNvPr id="20" name="Rectangle: Rounded Corners 118">
              <a:extLst>
                <a:ext uri="{FF2B5EF4-FFF2-40B4-BE49-F238E27FC236}">
                  <a16:creationId xmlns:a16="http://schemas.microsoft.com/office/drawing/2014/main" id="{55654561-7805-4B1D-8C0C-F8A59ADB8CE1}"/>
                </a:ext>
              </a:extLst>
            </p:cNvPr>
            <p:cNvSpPr/>
            <p:nvPr/>
          </p:nvSpPr>
          <p:spPr bwMode="auto">
            <a:xfrm>
              <a:off x="5276319" y="2160196"/>
              <a:ext cx="726081" cy="72608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2" name="Title 1">
              <a:extLst>
                <a:ext uri="{FF2B5EF4-FFF2-40B4-BE49-F238E27FC236}">
                  <a16:creationId xmlns:a16="http://schemas.microsoft.com/office/drawing/2014/main" id="{2FF5FAC3-9764-40D5-A0BF-1B0605E73D55}"/>
                </a:ext>
              </a:extLst>
            </p:cNvPr>
            <p:cNvSpPr txBox="1">
              <a:spLocks/>
            </p:cNvSpPr>
            <p:nvPr/>
          </p:nvSpPr>
          <p:spPr>
            <a:xfrm>
              <a:off x="5262873" y="1991463"/>
              <a:ext cx="7529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ReplicaSet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9" name="Database_EFC7" title="Icon of a cylinder">
              <a:extLst>
                <a:ext uri="{FF2B5EF4-FFF2-40B4-BE49-F238E27FC236}">
                  <a16:creationId xmlns:a16="http://schemas.microsoft.com/office/drawing/2014/main" id="{E7D2482A-6008-44E9-98F1-D600B4FDF0F1}"/>
                </a:ext>
              </a:extLst>
            </p:cNvPr>
            <p:cNvSpPr>
              <a:spLocks noChangeAspect="1" noEditPoints="1"/>
            </p:cNvSpPr>
            <p:nvPr/>
          </p:nvSpPr>
          <p:spPr bwMode="auto">
            <a:xfrm>
              <a:off x="5481078" y="2317496"/>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30" name="Straight Arrow Connector 29">
            <a:extLst>
              <a:ext uri="{FF2B5EF4-FFF2-40B4-BE49-F238E27FC236}">
                <a16:creationId xmlns:a16="http://schemas.microsoft.com/office/drawing/2014/main" id="{C4E92447-9288-4D41-B37F-934FEBCEFCB4}"/>
              </a:ext>
            </a:extLst>
          </p:cNvPr>
          <p:cNvCxnSpPr/>
          <p:nvPr/>
        </p:nvCxnSpPr>
        <p:spPr>
          <a:xfrm>
            <a:off x="2883644" y="2690877"/>
            <a:ext cx="12107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AFDFFA-9F25-4213-AF15-8A0ADB4CAE07}"/>
              </a:ext>
            </a:extLst>
          </p:cNvPr>
          <p:cNvCxnSpPr>
            <a:cxnSpLocks/>
            <a:stCxn id="16" idx="3"/>
            <a:endCxn id="20" idx="1"/>
          </p:cNvCxnSpPr>
          <p:nvPr/>
        </p:nvCxnSpPr>
        <p:spPr>
          <a:xfrm>
            <a:off x="4820456" y="2690877"/>
            <a:ext cx="80853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E11656FE-4E08-4B4A-97EB-587AC1A2A3CB}"/>
              </a:ext>
            </a:extLst>
          </p:cNvPr>
          <p:cNvSpPr txBox="1">
            <a:spLocks/>
          </p:cNvSpPr>
          <p:nvPr/>
        </p:nvSpPr>
        <p:spPr>
          <a:xfrm>
            <a:off x="3112523" y="2513127"/>
            <a:ext cx="7529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replicas++</a:t>
            </a:r>
          </a:p>
        </p:txBody>
      </p:sp>
      <p:sp>
        <p:nvSpPr>
          <p:cNvPr id="35" name="Title 1">
            <a:extLst>
              <a:ext uri="{FF2B5EF4-FFF2-40B4-BE49-F238E27FC236}">
                <a16:creationId xmlns:a16="http://schemas.microsoft.com/office/drawing/2014/main" id="{81B16AE2-6F05-461A-8BAE-2C26D0F86EFB}"/>
              </a:ext>
            </a:extLst>
          </p:cNvPr>
          <p:cNvSpPr txBox="1">
            <a:spLocks/>
          </p:cNvSpPr>
          <p:nvPr/>
        </p:nvSpPr>
        <p:spPr>
          <a:xfrm>
            <a:off x="3112523" y="2729217"/>
            <a:ext cx="7529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replicas--</a:t>
            </a:r>
          </a:p>
        </p:txBody>
      </p:sp>
      <p:cxnSp>
        <p:nvCxnSpPr>
          <p:cNvPr id="58" name="Connector: Elbow 57">
            <a:extLst>
              <a:ext uri="{FF2B5EF4-FFF2-40B4-BE49-F238E27FC236}">
                <a16:creationId xmlns:a16="http://schemas.microsoft.com/office/drawing/2014/main" id="{274ED89D-1340-48EC-85E3-DF945ED95339}"/>
              </a:ext>
            </a:extLst>
          </p:cNvPr>
          <p:cNvCxnSpPr>
            <a:cxnSpLocks/>
            <a:stCxn id="20" idx="3"/>
            <a:endCxn id="24" idx="1"/>
          </p:cNvCxnSpPr>
          <p:nvPr/>
        </p:nvCxnSpPr>
        <p:spPr>
          <a:xfrm flipV="1">
            <a:off x="6355072" y="2550944"/>
            <a:ext cx="1087772" cy="13993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31A4A023-D460-4D39-97B2-2D0A97544182}"/>
              </a:ext>
            </a:extLst>
          </p:cNvPr>
          <p:cNvCxnSpPr>
            <a:cxnSpLocks/>
            <a:stCxn id="20" idx="3"/>
            <a:endCxn id="40" idx="1"/>
          </p:cNvCxnSpPr>
          <p:nvPr/>
        </p:nvCxnSpPr>
        <p:spPr>
          <a:xfrm>
            <a:off x="6355072" y="2690877"/>
            <a:ext cx="1087772" cy="67159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E112D038-4EEE-4E59-A250-0F1DC65B037F}"/>
              </a:ext>
            </a:extLst>
          </p:cNvPr>
          <p:cNvSpPr/>
          <p:nvPr/>
        </p:nvSpPr>
        <p:spPr bwMode="auto">
          <a:xfrm>
            <a:off x="7135211" y="4107218"/>
            <a:ext cx="2094244" cy="1722081"/>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nvGrpSpPr>
          <p:cNvPr id="68" name="Group 67">
            <a:extLst>
              <a:ext uri="{FF2B5EF4-FFF2-40B4-BE49-F238E27FC236}">
                <a16:creationId xmlns:a16="http://schemas.microsoft.com/office/drawing/2014/main" id="{29E6BD87-4EDF-4B8F-AC60-9AD67B10FB33}"/>
              </a:ext>
            </a:extLst>
          </p:cNvPr>
          <p:cNvGrpSpPr/>
          <p:nvPr/>
        </p:nvGrpSpPr>
        <p:grpSpPr>
          <a:xfrm>
            <a:off x="7442844" y="4169156"/>
            <a:ext cx="563768" cy="732502"/>
            <a:chOff x="3298080" y="4230116"/>
            <a:chExt cx="563768" cy="732502"/>
          </a:xfrm>
        </p:grpSpPr>
        <p:sp>
          <p:nvSpPr>
            <p:cNvPr id="80" name="Rectangle: Rounded Corners 118">
              <a:extLst>
                <a:ext uri="{FF2B5EF4-FFF2-40B4-BE49-F238E27FC236}">
                  <a16:creationId xmlns:a16="http://schemas.microsoft.com/office/drawing/2014/main" id="{2A4DF96C-7E0E-47DC-990D-39F97DA9EBA2}"/>
                </a:ext>
              </a:extLst>
            </p:cNvPr>
            <p:cNvSpPr/>
            <p:nvPr/>
          </p:nvSpPr>
          <p:spPr bwMode="auto">
            <a:xfrm>
              <a:off x="3298080" y="4398850"/>
              <a:ext cx="563768" cy="563768"/>
            </a:xfrm>
            <a:prstGeom prst="roundRect">
              <a:avLst>
                <a:gd name="adj" fmla="val 3125"/>
              </a:avLst>
            </a:prstGeom>
            <a:solidFill>
              <a:srgbClr val="FCFDFE"/>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82" name="Freeform: Shape 81">
              <a:extLst>
                <a:ext uri="{FF2B5EF4-FFF2-40B4-BE49-F238E27FC236}">
                  <a16:creationId xmlns:a16="http://schemas.microsoft.com/office/drawing/2014/main" id="{1E864E9E-2463-4268-A0CC-13A5174BAA46}"/>
                </a:ext>
              </a:extLst>
            </p:cNvPr>
            <p:cNvSpPr/>
            <p:nvPr/>
          </p:nvSpPr>
          <p:spPr>
            <a:xfrm>
              <a:off x="3414860" y="4499793"/>
              <a:ext cx="330209" cy="36188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Title 1">
              <a:extLst>
                <a:ext uri="{FF2B5EF4-FFF2-40B4-BE49-F238E27FC236}">
                  <a16:creationId xmlns:a16="http://schemas.microsoft.com/office/drawing/2014/main" id="{F5C1808F-9591-4982-B5F0-00436586EF6A}"/>
                </a:ext>
              </a:extLst>
            </p:cNvPr>
            <p:cNvSpPr txBox="1">
              <a:spLocks/>
            </p:cNvSpPr>
            <p:nvPr/>
          </p:nvSpPr>
          <p:spPr>
            <a:xfrm>
              <a:off x="3389671" y="4230116"/>
              <a:ext cx="380587" cy="123111"/>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grpSp>
        <p:nvGrpSpPr>
          <p:cNvPr id="70" name="Group 69">
            <a:extLst>
              <a:ext uri="{FF2B5EF4-FFF2-40B4-BE49-F238E27FC236}">
                <a16:creationId xmlns:a16="http://schemas.microsoft.com/office/drawing/2014/main" id="{B1CEBD1C-678B-4B64-A3E7-DABF445D53EA}"/>
              </a:ext>
            </a:extLst>
          </p:cNvPr>
          <p:cNvGrpSpPr/>
          <p:nvPr/>
        </p:nvGrpSpPr>
        <p:grpSpPr>
          <a:xfrm>
            <a:off x="8373985" y="4493765"/>
            <a:ext cx="752972" cy="894814"/>
            <a:chOff x="7648451" y="2452021"/>
            <a:chExt cx="752972" cy="894814"/>
          </a:xfrm>
        </p:grpSpPr>
        <p:sp>
          <p:nvSpPr>
            <p:cNvPr id="74" name="Rectangle: Rounded Corners 118">
              <a:extLst>
                <a:ext uri="{FF2B5EF4-FFF2-40B4-BE49-F238E27FC236}">
                  <a16:creationId xmlns:a16="http://schemas.microsoft.com/office/drawing/2014/main" id="{AFCB73C4-FF56-40EA-80E6-8FA75990A4C2}"/>
                </a:ext>
              </a:extLst>
            </p:cNvPr>
            <p:cNvSpPr/>
            <p:nvPr/>
          </p:nvSpPr>
          <p:spPr bwMode="auto">
            <a:xfrm>
              <a:off x="7661897" y="2620754"/>
              <a:ext cx="726081" cy="72608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75" name="Title 1">
              <a:extLst>
                <a:ext uri="{FF2B5EF4-FFF2-40B4-BE49-F238E27FC236}">
                  <a16:creationId xmlns:a16="http://schemas.microsoft.com/office/drawing/2014/main" id="{5E915002-0F58-440C-8FB6-30A8A205CAA2}"/>
                </a:ext>
              </a:extLst>
            </p:cNvPr>
            <p:cNvSpPr txBox="1">
              <a:spLocks/>
            </p:cNvSpPr>
            <p:nvPr/>
          </p:nvSpPr>
          <p:spPr>
            <a:xfrm>
              <a:off x="7648451" y="2452021"/>
              <a:ext cx="7529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6" name="Rectangle: Rounded Corners 118">
              <a:extLst>
                <a:ext uri="{FF2B5EF4-FFF2-40B4-BE49-F238E27FC236}">
                  <a16:creationId xmlns:a16="http://schemas.microsoft.com/office/drawing/2014/main" id="{375D9446-8FCF-44E2-B1D6-91A0935568FE}"/>
                </a:ext>
              </a:extLst>
            </p:cNvPr>
            <p:cNvSpPr/>
            <p:nvPr/>
          </p:nvSpPr>
          <p:spPr bwMode="auto">
            <a:xfrm>
              <a:off x="7748022" y="2811345"/>
              <a:ext cx="553830" cy="344898"/>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54864"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cAdvisor</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71" name="Connector: Elbow 70">
            <a:extLst>
              <a:ext uri="{FF2B5EF4-FFF2-40B4-BE49-F238E27FC236}">
                <a16:creationId xmlns:a16="http://schemas.microsoft.com/office/drawing/2014/main" id="{061D6AF1-0473-409B-96FF-7005BE602366}"/>
              </a:ext>
            </a:extLst>
          </p:cNvPr>
          <p:cNvCxnSpPr>
            <a:cxnSpLocks/>
            <a:stCxn id="76" idx="1"/>
            <a:endCxn id="80" idx="3"/>
          </p:cNvCxnSpPr>
          <p:nvPr/>
        </p:nvCxnSpPr>
        <p:spPr>
          <a:xfrm rot="10800000">
            <a:off x="8006612" y="4619774"/>
            <a:ext cx="466944" cy="40576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itle 1">
            <a:extLst>
              <a:ext uri="{FF2B5EF4-FFF2-40B4-BE49-F238E27FC236}">
                <a16:creationId xmlns:a16="http://schemas.microsoft.com/office/drawing/2014/main" id="{A181AD61-812B-4D97-A871-A08C7E1705F1}"/>
              </a:ext>
            </a:extLst>
          </p:cNvPr>
          <p:cNvSpPr txBox="1">
            <a:spLocks/>
          </p:cNvSpPr>
          <p:nvPr/>
        </p:nvSpPr>
        <p:spPr>
          <a:xfrm>
            <a:off x="7135211" y="3938373"/>
            <a:ext cx="7529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Node2</a:t>
            </a:r>
          </a:p>
        </p:txBody>
      </p:sp>
      <p:cxnSp>
        <p:nvCxnSpPr>
          <p:cNvPr id="83" name="Connector: Elbow 82">
            <a:extLst>
              <a:ext uri="{FF2B5EF4-FFF2-40B4-BE49-F238E27FC236}">
                <a16:creationId xmlns:a16="http://schemas.microsoft.com/office/drawing/2014/main" id="{D68A51B3-59C3-4EAC-9FF8-08B76BA737D7}"/>
              </a:ext>
            </a:extLst>
          </p:cNvPr>
          <p:cNvCxnSpPr>
            <a:cxnSpLocks/>
            <a:stCxn id="20" idx="3"/>
            <a:endCxn id="80" idx="1"/>
          </p:cNvCxnSpPr>
          <p:nvPr/>
        </p:nvCxnSpPr>
        <p:spPr>
          <a:xfrm>
            <a:off x="6355072" y="2690877"/>
            <a:ext cx="1087772" cy="192889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A280BB9F-5EDF-4640-8ECB-D596B3C2096B}"/>
              </a:ext>
            </a:extLst>
          </p:cNvPr>
          <p:cNvSpPr/>
          <p:nvPr/>
        </p:nvSpPr>
        <p:spPr bwMode="auto">
          <a:xfrm>
            <a:off x="3258222" y="3928024"/>
            <a:ext cx="1707716" cy="1427748"/>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91" name="Title 1">
            <a:extLst>
              <a:ext uri="{FF2B5EF4-FFF2-40B4-BE49-F238E27FC236}">
                <a16:creationId xmlns:a16="http://schemas.microsoft.com/office/drawing/2014/main" id="{FCF3D873-B58B-4A57-9BB2-E2BA04489D96}"/>
              </a:ext>
            </a:extLst>
          </p:cNvPr>
          <p:cNvSpPr txBox="1">
            <a:spLocks/>
          </p:cNvSpPr>
          <p:nvPr/>
        </p:nvSpPr>
        <p:spPr>
          <a:xfrm>
            <a:off x="3258222" y="3759178"/>
            <a:ext cx="7529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NodeX</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05" name="Group 104">
            <a:extLst>
              <a:ext uri="{FF2B5EF4-FFF2-40B4-BE49-F238E27FC236}">
                <a16:creationId xmlns:a16="http://schemas.microsoft.com/office/drawing/2014/main" id="{3BE53B2E-009D-4D54-A57A-9027DBBDD651}"/>
              </a:ext>
            </a:extLst>
          </p:cNvPr>
          <p:cNvGrpSpPr/>
          <p:nvPr/>
        </p:nvGrpSpPr>
        <p:grpSpPr>
          <a:xfrm>
            <a:off x="3421822" y="4284926"/>
            <a:ext cx="752972" cy="894814"/>
            <a:chOff x="2696288" y="4034346"/>
            <a:chExt cx="752972" cy="894814"/>
          </a:xfrm>
        </p:grpSpPr>
        <p:sp>
          <p:nvSpPr>
            <p:cNvPr id="102" name="Rectangle: Rounded Corners 118">
              <a:extLst>
                <a:ext uri="{FF2B5EF4-FFF2-40B4-BE49-F238E27FC236}">
                  <a16:creationId xmlns:a16="http://schemas.microsoft.com/office/drawing/2014/main" id="{214A9EDC-F063-4062-9D6A-1B0E5F266D72}"/>
                </a:ext>
              </a:extLst>
            </p:cNvPr>
            <p:cNvSpPr/>
            <p:nvPr/>
          </p:nvSpPr>
          <p:spPr bwMode="auto">
            <a:xfrm>
              <a:off x="2709734" y="4203079"/>
              <a:ext cx="726081" cy="726081"/>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03" name="Title 1">
              <a:extLst>
                <a:ext uri="{FF2B5EF4-FFF2-40B4-BE49-F238E27FC236}">
                  <a16:creationId xmlns:a16="http://schemas.microsoft.com/office/drawing/2014/main" id="{F09F781B-64AA-455A-9A30-30ED28617FD8}"/>
                </a:ext>
              </a:extLst>
            </p:cNvPr>
            <p:cNvSpPr txBox="1">
              <a:spLocks/>
            </p:cNvSpPr>
            <p:nvPr/>
          </p:nvSpPr>
          <p:spPr>
            <a:xfrm>
              <a:off x="2696288" y="4034346"/>
              <a:ext cx="7529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Metrics Server</a:t>
              </a:r>
            </a:p>
          </p:txBody>
        </p:sp>
        <p:sp>
          <p:nvSpPr>
            <p:cNvPr id="104" name="magnify" title="Icon of a magnifying glass">
              <a:extLst>
                <a:ext uri="{FF2B5EF4-FFF2-40B4-BE49-F238E27FC236}">
                  <a16:creationId xmlns:a16="http://schemas.microsoft.com/office/drawing/2014/main" id="{EF12157E-4256-454D-B0BE-A561673D510E}"/>
                </a:ext>
              </a:extLst>
            </p:cNvPr>
            <p:cNvSpPr>
              <a:spLocks noChangeAspect="1" noEditPoints="1"/>
            </p:cNvSpPr>
            <p:nvPr/>
          </p:nvSpPr>
          <p:spPr bwMode="auto">
            <a:xfrm flipH="1">
              <a:off x="2886331" y="4383239"/>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6" name="Title 1">
            <a:extLst>
              <a:ext uri="{FF2B5EF4-FFF2-40B4-BE49-F238E27FC236}">
                <a16:creationId xmlns:a16="http://schemas.microsoft.com/office/drawing/2014/main" id="{D1257A5B-3A5E-4C78-A5F3-B70E8886036F}"/>
              </a:ext>
            </a:extLst>
          </p:cNvPr>
          <p:cNvSpPr txBox="1">
            <a:spLocks/>
          </p:cNvSpPr>
          <p:nvPr/>
        </p:nvSpPr>
        <p:spPr>
          <a:xfrm>
            <a:off x="3354519" y="4062304"/>
            <a:ext cx="1515123"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Collects metrics from all nodes</a:t>
            </a:r>
          </a:p>
        </p:txBody>
      </p:sp>
      <p:cxnSp>
        <p:nvCxnSpPr>
          <p:cNvPr id="107" name="Connector: Elbow 106">
            <a:extLst>
              <a:ext uri="{FF2B5EF4-FFF2-40B4-BE49-F238E27FC236}">
                <a16:creationId xmlns:a16="http://schemas.microsoft.com/office/drawing/2014/main" id="{EBDD82F4-3306-4918-A66E-5AB0F9FF008E}"/>
              </a:ext>
            </a:extLst>
          </p:cNvPr>
          <p:cNvCxnSpPr>
            <a:cxnSpLocks/>
            <a:stCxn id="5" idx="2"/>
          </p:cNvCxnSpPr>
          <p:nvPr/>
        </p:nvCxnSpPr>
        <p:spPr>
          <a:xfrm rot="16200000" flipH="1">
            <a:off x="2096545" y="3477976"/>
            <a:ext cx="1762783" cy="91466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Curved 116">
            <a:extLst>
              <a:ext uri="{FF2B5EF4-FFF2-40B4-BE49-F238E27FC236}">
                <a16:creationId xmlns:a16="http://schemas.microsoft.com/office/drawing/2014/main" id="{1CFDF559-03BF-48D5-B2B4-AD83DFB0B6DF}"/>
              </a:ext>
            </a:extLst>
          </p:cNvPr>
          <p:cNvCxnSpPr>
            <a:cxnSpLocks/>
            <a:endCxn id="51" idx="2"/>
          </p:cNvCxnSpPr>
          <p:nvPr/>
        </p:nvCxnSpPr>
        <p:spPr>
          <a:xfrm flipV="1">
            <a:off x="4161349" y="3129157"/>
            <a:ext cx="4589122" cy="1687543"/>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nector: Curved 130">
            <a:extLst>
              <a:ext uri="{FF2B5EF4-FFF2-40B4-BE49-F238E27FC236}">
                <a16:creationId xmlns:a16="http://schemas.microsoft.com/office/drawing/2014/main" id="{873D2746-F9B9-4475-8CA5-3B59347B6C47}"/>
              </a:ext>
            </a:extLst>
          </p:cNvPr>
          <p:cNvCxnSpPr>
            <a:cxnSpLocks/>
          </p:cNvCxnSpPr>
          <p:nvPr/>
        </p:nvCxnSpPr>
        <p:spPr>
          <a:xfrm rot="1800000" flipV="1">
            <a:off x="4353748" y="4097650"/>
            <a:ext cx="3931920" cy="1828800"/>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itle 1">
            <a:extLst>
              <a:ext uri="{FF2B5EF4-FFF2-40B4-BE49-F238E27FC236}">
                <a16:creationId xmlns:a16="http://schemas.microsoft.com/office/drawing/2014/main" id="{3D56A434-F249-45E6-89F8-F7B68ECD24B4}"/>
              </a:ext>
            </a:extLst>
          </p:cNvPr>
          <p:cNvSpPr txBox="1">
            <a:spLocks/>
          </p:cNvSpPr>
          <p:nvPr/>
        </p:nvSpPr>
        <p:spPr>
          <a:xfrm>
            <a:off x="1938701" y="3636835"/>
            <a:ext cx="52561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Gets metrics from</a:t>
            </a:r>
          </a:p>
        </p:txBody>
      </p:sp>
      <p:sp>
        <p:nvSpPr>
          <p:cNvPr id="133" name="Title 1">
            <a:extLst>
              <a:ext uri="{FF2B5EF4-FFF2-40B4-BE49-F238E27FC236}">
                <a16:creationId xmlns:a16="http://schemas.microsoft.com/office/drawing/2014/main" id="{E2959EAC-6558-4457-94CC-8757CA0374D0}"/>
              </a:ext>
            </a:extLst>
          </p:cNvPr>
          <p:cNvSpPr txBox="1">
            <a:spLocks/>
          </p:cNvSpPr>
          <p:nvPr/>
        </p:nvSpPr>
        <p:spPr>
          <a:xfrm>
            <a:off x="9368400" y="4386201"/>
            <a:ext cx="88489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Collects metrics from all containers on the node</a:t>
            </a:r>
          </a:p>
        </p:txBody>
      </p:sp>
      <p:cxnSp>
        <p:nvCxnSpPr>
          <p:cNvPr id="135" name="Straight Connector 134">
            <a:extLst>
              <a:ext uri="{FF2B5EF4-FFF2-40B4-BE49-F238E27FC236}">
                <a16:creationId xmlns:a16="http://schemas.microsoft.com/office/drawing/2014/main" id="{83EC5BCE-74C2-4822-81A5-4DA4FB090EB6}"/>
              </a:ext>
            </a:extLst>
          </p:cNvPr>
          <p:cNvCxnSpPr/>
          <p:nvPr/>
        </p:nvCxnSpPr>
        <p:spPr>
          <a:xfrm>
            <a:off x="8955134" y="4562525"/>
            <a:ext cx="3553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70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7A33F9DA-3EFF-41EF-B424-C1EA1A27F81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Cluster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Autoscaler</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9" name="Content Placeholder 2">
            <a:extLst>
              <a:ext uri="{FF2B5EF4-FFF2-40B4-BE49-F238E27FC236}">
                <a16:creationId xmlns:a16="http://schemas.microsoft.com/office/drawing/2014/main" id="{5CF98C41-330C-4D24-926F-4533552133F5}"/>
              </a:ext>
            </a:extLst>
          </p:cNvPr>
          <p:cNvSpPr txBox="1">
            <a:spLocks/>
          </p:cNvSpPr>
          <p:nvPr/>
        </p:nvSpPr>
        <p:spPr>
          <a:xfrm>
            <a:off x="588263" y="1434370"/>
            <a:ext cx="4666909" cy="2015936"/>
          </a:xfrm>
          <a:prstGeom prst="rect">
            <a:avLst/>
          </a:prstGeom>
        </p:spPr>
        <p:txBody>
          <a:bodyPr vert="horz" wrap="square" lIns="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Scales nodes based on pending pods</a:t>
            </a:r>
          </a:p>
          <a:p>
            <a:pPr marL="228600" marR="0" lvl="0" indent="-228600" algn="l" defTabSz="914400" rtl="0" eaLnBrk="1" fontAlgn="auto" latinLnBrk="0" hangingPunct="1">
              <a:lnSpc>
                <a:spcPct val="10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Scale up and scale down</a:t>
            </a:r>
          </a:p>
          <a:p>
            <a:pPr marL="228600" marR="0" lvl="0" indent="-228600" algn="l" defTabSz="914400" rtl="0" eaLnBrk="1" fontAlgn="auto" latinLnBrk="0" hangingPunct="1">
              <a:lnSpc>
                <a:spcPct val="10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Reduces dependency on monitoring*</a:t>
            </a:r>
          </a:p>
          <a:p>
            <a:pPr marL="228600" marR="0" lvl="0" indent="-228600" algn="l" defTabSz="914400" rtl="0" eaLnBrk="1" fontAlgn="auto" latinLnBrk="0" hangingPunct="1">
              <a:lnSpc>
                <a:spcPct val="10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Removes need for users to manage nodes and monitor service usage manually</a:t>
            </a:r>
          </a:p>
        </p:txBody>
      </p:sp>
      <p:grpSp>
        <p:nvGrpSpPr>
          <p:cNvPr id="59" name="Group 58">
            <a:extLst>
              <a:ext uri="{FF2B5EF4-FFF2-40B4-BE49-F238E27FC236}">
                <a16:creationId xmlns:a16="http://schemas.microsoft.com/office/drawing/2014/main" id="{CAE38CA0-FCF8-4B3D-9F7A-70C89CFB74C8}"/>
              </a:ext>
            </a:extLst>
          </p:cNvPr>
          <p:cNvGrpSpPr/>
          <p:nvPr/>
        </p:nvGrpSpPr>
        <p:grpSpPr>
          <a:xfrm>
            <a:off x="6630863" y="1573758"/>
            <a:ext cx="5069494" cy="3584170"/>
            <a:chOff x="6630863" y="1538246"/>
            <a:chExt cx="5069494" cy="3584170"/>
          </a:xfrm>
        </p:grpSpPr>
        <p:grpSp>
          <p:nvGrpSpPr>
            <p:cNvPr id="28" name="Group 27">
              <a:extLst>
                <a:ext uri="{FF2B5EF4-FFF2-40B4-BE49-F238E27FC236}">
                  <a16:creationId xmlns:a16="http://schemas.microsoft.com/office/drawing/2014/main" id="{937C24A3-C728-4B30-8167-092711B69CE2}"/>
                </a:ext>
              </a:extLst>
            </p:cNvPr>
            <p:cNvGrpSpPr/>
            <p:nvPr/>
          </p:nvGrpSpPr>
          <p:grpSpPr>
            <a:xfrm>
              <a:off x="10167481" y="2506178"/>
              <a:ext cx="1115339" cy="698808"/>
              <a:chOff x="7140285" y="4296878"/>
              <a:chExt cx="1115339" cy="698808"/>
            </a:xfrm>
          </p:grpSpPr>
          <p:sp>
            <p:nvSpPr>
              <p:cNvPr id="29" name="Freeform: Shape 28">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Title 1">
                <a:extLst>
                  <a:ext uri="{FF2B5EF4-FFF2-40B4-BE49-F238E27FC236}">
                    <a16:creationId xmlns:a16="http://schemas.microsoft.com/office/drawing/2014/main" id="{E8FE13E5-19E5-4939-8D8B-044BA1EB360F}"/>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2" name="Title 1">
                <a:extLst>
                  <a:ext uri="{FF2B5EF4-FFF2-40B4-BE49-F238E27FC236}">
                    <a16:creationId xmlns:a16="http://schemas.microsoft.com/office/drawing/2014/main" id="{836163D6-5B24-491D-B434-AFBE3EFCAC41}"/>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21" name="Rectangle: Rounded Corners 118">
              <a:extLst>
                <a:ext uri="{FF2B5EF4-FFF2-40B4-BE49-F238E27FC236}">
                  <a16:creationId xmlns:a16="http://schemas.microsoft.com/office/drawing/2014/main" id="{6724B01E-7D28-4E65-8A41-120591BC2DFF}"/>
                </a:ext>
              </a:extLst>
            </p:cNvPr>
            <p:cNvSpPr/>
            <p:nvPr/>
          </p:nvSpPr>
          <p:spPr bwMode="auto">
            <a:xfrm>
              <a:off x="7033143" y="4193626"/>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24" name="Rectangle: Rounded Corners 118">
              <a:extLst>
                <a:ext uri="{FF2B5EF4-FFF2-40B4-BE49-F238E27FC236}">
                  <a16:creationId xmlns:a16="http://schemas.microsoft.com/office/drawing/2014/main" id="{5A531FDD-ABBF-4679-8E1E-1115C6CF3CDA}"/>
                </a:ext>
              </a:extLst>
            </p:cNvPr>
            <p:cNvSpPr/>
            <p:nvPr/>
          </p:nvSpPr>
          <p:spPr bwMode="auto">
            <a:xfrm>
              <a:off x="8648878" y="1548080"/>
              <a:ext cx="672675" cy="66246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CA</a:t>
              </a:r>
            </a:p>
          </p:txBody>
        </p:sp>
        <p:grpSp>
          <p:nvGrpSpPr>
            <p:cNvPr id="3" name="Group 2">
              <a:extLst>
                <a:ext uri="{FF2B5EF4-FFF2-40B4-BE49-F238E27FC236}">
                  <a16:creationId xmlns:a16="http://schemas.microsoft.com/office/drawing/2014/main" id="{4F3BF63C-A41A-4E66-8504-46EA13C69094}"/>
                </a:ext>
              </a:extLst>
            </p:cNvPr>
            <p:cNvGrpSpPr/>
            <p:nvPr/>
          </p:nvGrpSpPr>
          <p:grpSpPr>
            <a:xfrm>
              <a:off x="7140285" y="4296878"/>
              <a:ext cx="1115339" cy="698808"/>
              <a:chOff x="7140285" y="4296878"/>
              <a:chExt cx="1115339" cy="698808"/>
            </a:xfrm>
          </p:grpSpPr>
          <p:sp>
            <p:nvSpPr>
              <p:cNvPr id="22" name="Freeform: Shape 21">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1">
                <a:extLst>
                  <a:ext uri="{FF2B5EF4-FFF2-40B4-BE49-F238E27FC236}">
                    <a16:creationId xmlns:a16="http://schemas.microsoft.com/office/drawing/2014/main" id="{E98582E5-9805-42D0-A6E2-68A4B1529BF5}"/>
                  </a:ext>
                </a:extLst>
              </p:cNvPr>
              <p:cNvSpPr txBox="1">
                <a:spLocks/>
              </p:cNvSpPr>
              <p:nvPr/>
            </p:nvSpPr>
            <p:spPr>
              <a:xfrm>
                <a:off x="7240459"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25" name="Title 1">
                <a:extLst>
                  <a:ext uri="{FF2B5EF4-FFF2-40B4-BE49-F238E27FC236}">
                    <a16:creationId xmlns:a16="http://schemas.microsoft.com/office/drawing/2014/main" id="{4EF7B637-9E56-4F45-89AC-E961734F098D}"/>
                  </a:ext>
                </a:extLst>
              </p:cNvPr>
              <p:cNvSpPr txBox="1">
                <a:spLocks/>
              </p:cNvSpPr>
              <p:nvPr/>
            </p:nvSpPr>
            <p:spPr>
              <a:xfrm>
                <a:off x="7881130" y="429687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26" name="Title 1">
              <a:extLst>
                <a:ext uri="{FF2B5EF4-FFF2-40B4-BE49-F238E27FC236}">
                  <a16:creationId xmlns:a16="http://schemas.microsoft.com/office/drawing/2014/main" id="{D53B9271-770F-4B2D-8275-CC7EEBD7C86A}"/>
                </a:ext>
              </a:extLst>
            </p:cNvPr>
            <p:cNvSpPr txBox="1">
              <a:spLocks/>
            </p:cNvSpPr>
            <p:nvPr/>
          </p:nvSpPr>
          <p:spPr>
            <a:xfrm>
              <a:off x="7033143"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sp>
          <p:nvSpPr>
            <p:cNvPr id="27" name="Title 1">
              <a:extLst>
                <a:ext uri="{FF2B5EF4-FFF2-40B4-BE49-F238E27FC236}">
                  <a16:creationId xmlns:a16="http://schemas.microsoft.com/office/drawing/2014/main" id="{A1522F2A-7C88-4EF9-BAA4-F65FD76DA6BE}"/>
                </a:ext>
              </a:extLst>
            </p:cNvPr>
            <p:cNvSpPr txBox="1">
              <a:spLocks/>
            </p:cNvSpPr>
            <p:nvPr/>
          </p:nvSpPr>
          <p:spPr>
            <a:xfrm>
              <a:off x="9188937" y="3993628"/>
              <a:ext cx="61234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sp>
          <p:nvSpPr>
            <p:cNvPr id="4" name="Right Bracket 3">
              <a:extLst>
                <a:ext uri="{FF2B5EF4-FFF2-40B4-BE49-F238E27FC236}">
                  <a16:creationId xmlns:a16="http://schemas.microsoft.com/office/drawing/2014/main" id="{3F6AE756-7048-4F86-AB6A-31AFA955B435}"/>
                </a:ext>
              </a:extLst>
            </p:cNvPr>
            <p:cNvSpPr/>
            <p:nvPr/>
          </p:nvSpPr>
          <p:spPr>
            <a:xfrm rot="5400000">
              <a:off x="10693146" y="2676144"/>
              <a:ext cx="64008" cy="128016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ight Bracket 32">
              <a:extLst>
                <a:ext uri="{FF2B5EF4-FFF2-40B4-BE49-F238E27FC236}">
                  <a16:creationId xmlns:a16="http://schemas.microsoft.com/office/drawing/2014/main" id="{4E11070C-3182-4248-A03B-D4A52362E816}"/>
                </a:ext>
              </a:extLst>
            </p:cNvPr>
            <p:cNvSpPr/>
            <p:nvPr/>
          </p:nvSpPr>
          <p:spPr>
            <a:xfrm>
              <a:off x="7362256" y="2011798"/>
              <a:ext cx="166001" cy="83651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Image result for azure logo png">
              <a:extLst>
                <a:ext uri="{FF2B5EF4-FFF2-40B4-BE49-F238E27FC236}">
                  <a16:creationId xmlns:a16="http://schemas.microsoft.com/office/drawing/2014/main" id="{89859FC4-7AA1-4CB8-8ABE-BE67DD139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0863" y="2310986"/>
              <a:ext cx="790113" cy="22839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or: Elbow 41">
              <a:extLst>
                <a:ext uri="{FF2B5EF4-FFF2-40B4-BE49-F238E27FC236}">
                  <a16:creationId xmlns:a16="http://schemas.microsoft.com/office/drawing/2014/main" id="{28E62A5E-5B0F-4A8F-8FF2-159C9361ACD1}"/>
                </a:ext>
              </a:extLst>
            </p:cNvPr>
            <p:cNvCxnSpPr>
              <a:cxnSpLocks/>
            </p:cNvCxnSpPr>
            <p:nvPr/>
          </p:nvCxnSpPr>
          <p:spPr>
            <a:xfrm>
              <a:off x="7528259" y="2645544"/>
              <a:ext cx="2194560" cy="153619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71E23D8-87D5-4C9F-8E9B-6E092CF31A93}"/>
                </a:ext>
              </a:extLst>
            </p:cNvPr>
            <p:cNvCxnSpPr>
              <a:cxnSpLocks/>
            </p:cNvCxnSpPr>
            <p:nvPr/>
          </p:nvCxnSpPr>
          <p:spPr>
            <a:xfrm rot="16200000" flipH="1" flipV="1">
              <a:off x="9948564" y="3405150"/>
              <a:ext cx="833155" cy="720016"/>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E51F15CA-5CAE-4861-AE18-B5C65CCCE4C5}"/>
                </a:ext>
              </a:extLst>
            </p:cNvPr>
            <p:cNvSpPr txBox="1">
              <a:spLocks/>
            </p:cNvSpPr>
            <p:nvPr/>
          </p:nvSpPr>
          <p:spPr>
            <a:xfrm>
              <a:off x="10815458" y="3443991"/>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800"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Pending pods are scheduled</a:t>
              </a:r>
            </a:p>
          </p:txBody>
        </p:sp>
        <p:sp>
          <p:nvSpPr>
            <p:cNvPr id="56" name="Title 1">
              <a:extLst>
                <a:ext uri="{FF2B5EF4-FFF2-40B4-BE49-F238E27FC236}">
                  <a16:creationId xmlns:a16="http://schemas.microsoft.com/office/drawing/2014/main" id="{A104CA93-DFAF-401E-9EE8-5B38CBB3A1A7}"/>
                </a:ext>
              </a:extLst>
            </p:cNvPr>
            <p:cNvSpPr txBox="1">
              <a:spLocks/>
            </p:cNvSpPr>
            <p:nvPr/>
          </p:nvSpPr>
          <p:spPr>
            <a:xfrm>
              <a:off x="8038227" y="2725197"/>
              <a:ext cx="107026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800"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Node is granted</a:t>
              </a:r>
            </a:p>
          </p:txBody>
        </p:sp>
        <p:cxnSp>
          <p:nvCxnSpPr>
            <p:cNvPr id="51" name="Connector: Elbow 50">
              <a:extLst>
                <a:ext uri="{FF2B5EF4-FFF2-40B4-BE49-F238E27FC236}">
                  <a16:creationId xmlns:a16="http://schemas.microsoft.com/office/drawing/2014/main" id="{C1171705-8E78-4FB8-A515-7116979F4989}"/>
                </a:ext>
              </a:extLst>
            </p:cNvPr>
            <p:cNvCxnSpPr>
              <a:cxnSpLocks/>
            </p:cNvCxnSpPr>
            <p:nvPr/>
          </p:nvCxnSpPr>
          <p:spPr>
            <a:xfrm rot="10800000" flipV="1">
              <a:off x="7518286" y="1881296"/>
              <a:ext cx="1130593" cy="548640"/>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10C802F7-811A-493F-8706-8A25D2CDA3A5}"/>
                </a:ext>
              </a:extLst>
            </p:cNvPr>
            <p:cNvSpPr txBox="1">
              <a:spLocks/>
            </p:cNvSpPr>
            <p:nvPr/>
          </p:nvSpPr>
          <p:spPr>
            <a:xfrm>
              <a:off x="7604701" y="1538246"/>
              <a:ext cx="107026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800"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Additional </a:t>
              </a:r>
              <a:br>
                <a:rPr kumimoji="0" lang="en-US" sz="800"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node(s) needed</a:t>
              </a:r>
            </a:p>
          </p:txBody>
        </p:sp>
        <p:cxnSp>
          <p:nvCxnSpPr>
            <p:cNvPr id="57" name="Connector: Elbow 56">
              <a:extLst>
                <a:ext uri="{FF2B5EF4-FFF2-40B4-BE49-F238E27FC236}">
                  <a16:creationId xmlns:a16="http://schemas.microsoft.com/office/drawing/2014/main" id="{CB78ED43-1510-494B-9E77-3073CAC10DD9}"/>
                </a:ext>
              </a:extLst>
            </p:cNvPr>
            <p:cNvCxnSpPr>
              <a:cxnSpLocks/>
            </p:cNvCxnSpPr>
            <p:nvPr/>
          </p:nvCxnSpPr>
          <p:spPr>
            <a:xfrm rot="16200000" flipV="1">
              <a:off x="9749032" y="1475459"/>
              <a:ext cx="548640" cy="140359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itle 1">
              <a:extLst>
                <a:ext uri="{FF2B5EF4-FFF2-40B4-BE49-F238E27FC236}">
                  <a16:creationId xmlns:a16="http://schemas.microsoft.com/office/drawing/2014/main" id="{1752DD30-067A-4657-B350-D70D23C63AA8}"/>
                </a:ext>
              </a:extLst>
            </p:cNvPr>
            <p:cNvSpPr txBox="1">
              <a:spLocks/>
            </p:cNvSpPr>
            <p:nvPr/>
          </p:nvSpPr>
          <p:spPr>
            <a:xfrm>
              <a:off x="10815458" y="2133048"/>
              <a:ext cx="8848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800"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Pods are in pending state</a:t>
              </a:r>
            </a:p>
          </p:txBody>
        </p:sp>
      </p:grpSp>
      <p:sp>
        <p:nvSpPr>
          <p:cNvPr id="34" name="Rectangle: Rounded Corners 118">
            <a:extLst>
              <a:ext uri="{FF2B5EF4-FFF2-40B4-BE49-F238E27FC236}">
                <a16:creationId xmlns:a16="http://schemas.microsoft.com/office/drawing/2014/main" id="{9CEFB900-CCB0-DC4A-9488-827D06570001}"/>
              </a:ext>
            </a:extLst>
          </p:cNvPr>
          <p:cNvSpPr/>
          <p:nvPr/>
        </p:nvSpPr>
        <p:spPr bwMode="auto">
          <a:xfrm>
            <a:off x="8922264" y="4229228"/>
            <a:ext cx="1329622" cy="928790"/>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35" name="Title 1">
            <a:extLst>
              <a:ext uri="{FF2B5EF4-FFF2-40B4-BE49-F238E27FC236}">
                <a16:creationId xmlns:a16="http://schemas.microsoft.com/office/drawing/2014/main" id="{F4EC83B1-1666-2348-AA94-65FE20BD4EEF}"/>
              </a:ext>
            </a:extLst>
          </p:cNvPr>
          <p:cNvSpPr txBox="1">
            <a:spLocks/>
          </p:cNvSpPr>
          <p:nvPr/>
        </p:nvSpPr>
        <p:spPr>
          <a:xfrm>
            <a:off x="9214183" y="4309188"/>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6" name="Title 1">
            <a:extLst>
              <a:ext uri="{FF2B5EF4-FFF2-40B4-BE49-F238E27FC236}">
                <a16:creationId xmlns:a16="http://schemas.microsoft.com/office/drawing/2014/main" id="{B47E80C3-E464-694E-9294-84A652A90BB6}"/>
              </a:ext>
            </a:extLst>
          </p:cNvPr>
          <p:cNvSpPr txBox="1">
            <a:spLocks/>
          </p:cNvSpPr>
          <p:nvPr/>
        </p:nvSpPr>
        <p:spPr>
          <a:xfrm>
            <a:off x="9821016" y="4320371"/>
            <a:ext cx="27432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41" name="Freeform: Shape 28">
            <a:extLst>
              <a:ext uri="{FF2B5EF4-FFF2-40B4-BE49-F238E27FC236}">
                <a16:creationId xmlns:a16="http://schemas.microsoft.com/office/drawing/2014/main" id="{3B28FC78-BDDF-DA43-B9AE-56E8963DED16}"/>
              </a:ext>
            </a:extLst>
          </p:cNvPr>
          <p:cNvSpPr/>
          <p:nvPr/>
        </p:nvSpPr>
        <p:spPr>
          <a:xfrm>
            <a:off x="9084219" y="4463538"/>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28">
            <a:extLst>
              <a:ext uri="{FF2B5EF4-FFF2-40B4-BE49-F238E27FC236}">
                <a16:creationId xmlns:a16="http://schemas.microsoft.com/office/drawing/2014/main" id="{7FEC2996-A239-C043-985F-DBA29D4962E3}"/>
              </a:ext>
            </a:extLst>
          </p:cNvPr>
          <p:cNvSpPr/>
          <p:nvPr/>
        </p:nvSpPr>
        <p:spPr>
          <a:xfrm>
            <a:off x="9720842" y="448697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Right Bracket 43">
            <a:extLst>
              <a:ext uri="{FF2B5EF4-FFF2-40B4-BE49-F238E27FC236}">
                <a16:creationId xmlns:a16="http://schemas.microsoft.com/office/drawing/2014/main" id="{38574066-8590-2E4E-AA90-F80A5485B805}"/>
              </a:ext>
            </a:extLst>
          </p:cNvPr>
          <p:cNvSpPr/>
          <p:nvPr/>
        </p:nvSpPr>
        <p:spPr>
          <a:xfrm rot="16200000" flipH="1">
            <a:off x="8446288" y="3411320"/>
            <a:ext cx="358502" cy="3764362"/>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376AA31-C96D-4A4F-A3EC-44D62B627173}"/>
              </a:ext>
            </a:extLst>
          </p:cNvPr>
          <p:cNvSpPr txBox="1"/>
          <p:nvPr/>
        </p:nvSpPr>
        <p:spPr>
          <a:xfrm>
            <a:off x="7982351" y="5684091"/>
            <a:ext cx="13330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AKS Cluster</a:t>
            </a:r>
          </a:p>
        </p:txBody>
      </p:sp>
    </p:spTree>
    <p:extLst>
      <p:ext uri="{BB962C8B-B14F-4D97-AF65-F5344CB8AC3E}">
        <p14:creationId xmlns:p14="http://schemas.microsoft.com/office/powerpoint/2010/main" val="274162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5BF9598-B841-4D49-B573-8378D1300F3C}"/>
              </a:ext>
            </a:extLst>
          </p:cNvPr>
          <p:cNvSpPr>
            <a:spLocks noGrp="1"/>
          </p:cNvSpPr>
          <p:nvPr>
            <p:ph type="title"/>
          </p:nvPr>
        </p:nvSpPr>
        <p:spPr>
          <a:xfrm>
            <a:off x="584025" y="2544147"/>
            <a:ext cx="4161981" cy="1769715"/>
          </a:xfrm>
        </p:spPr>
        <p:txBody>
          <a:bodyPr/>
          <a:lstStyle/>
          <a:p>
            <a:r>
              <a:rPr lang="en-US" sz="11500" dirty="0"/>
              <a:t>Q/A </a:t>
            </a:r>
          </a:p>
        </p:txBody>
      </p:sp>
      <p:pic>
        <p:nvPicPr>
          <p:cNvPr id="4" name="Picture 2" descr="https://lh3.googleusercontent.com/vmN1YVO-2QnZR2nob0kXddfMgqcuto74g93-5zrR415SKgaGWu4dkIYrPr9s3-VFS0oVCCV6O2VMEGtcfiaTBjPW-hDs_PhE8MGqpFBYdojYW9y0L9jcZh-ag9bU7DSyDw">
            <a:extLst>
              <a:ext uri="{FF2B5EF4-FFF2-40B4-BE49-F238E27FC236}">
                <a16:creationId xmlns:a16="http://schemas.microsoft.com/office/drawing/2014/main" id="{5F028CF3-004C-474C-AA43-C4E0AD6EC5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1714500"/>
            <a:ext cx="6858000" cy="3429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8221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F675-B1BE-9D40-A85D-E4DB09416783}"/>
              </a:ext>
            </a:extLst>
          </p:cNvPr>
          <p:cNvSpPr>
            <a:spLocks noGrp="1"/>
          </p:cNvSpPr>
          <p:nvPr>
            <p:ph type="title"/>
          </p:nvPr>
        </p:nvSpPr>
        <p:spPr>
          <a:xfrm>
            <a:off x="6980993" y="824721"/>
            <a:ext cx="4805996" cy="1401448"/>
          </a:xfrm>
        </p:spPr>
        <p:txBody>
          <a:bodyPr vert="horz" lIns="91440" tIns="45720" rIns="91440" bIns="45720" rtlCol="0" anchor="t">
            <a:normAutofit fontScale="90000"/>
          </a:bodyPr>
          <a:lstStyle/>
          <a:p>
            <a:r>
              <a:rPr lang="en-US" dirty="0">
                <a:solidFill>
                  <a:srgbClr val="000000"/>
                </a:solidFill>
              </a:rPr>
              <a:t>Gustav Kaleta</a:t>
            </a:r>
            <a:br>
              <a:rPr lang="en-US" dirty="0">
                <a:solidFill>
                  <a:srgbClr val="000000"/>
                </a:solidFill>
              </a:rPr>
            </a:br>
            <a:r>
              <a:rPr lang="en-US" sz="2200" dirty="0">
                <a:solidFill>
                  <a:srgbClr val="000000"/>
                </a:solidFill>
              </a:rPr>
              <a:t>Global Black Belt</a:t>
            </a:r>
            <a:br>
              <a:rPr lang="en-US" sz="2200" dirty="0">
                <a:solidFill>
                  <a:srgbClr val="000000"/>
                </a:solidFill>
              </a:rPr>
            </a:br>
            <a:r>
              <a:rPr lang="en-US" sz="2200" dirty="0">
                <a:solidFill>
                  <a:srgbClr val="000000"/>
                </a:solidFill>
              </a:rPr>
              <a:t>Tech Lead EMEA</a:t>
            </a:r>
            <a:br>
              <a:rPr lang="en-US" sz="2200" dirty="0">
                <a:solidFill>
                  <a:srgbClr val="000000"/>
                </a:solidFill>
              </a:rPr>
            </a:br>
            <a:r>
              <a:rPr lang="en-US" sz="2200" dirty="0">
                <a:solidFill>
                  <a:srgbClr val="000000"/>
                </a:solidFill>
              </a:rPr>
              <a:t>Microsoft</a:t>
            </a:r>
            <a:br>
              <a:rPr lang="en-US" dirty="0">
                <a:solidFill>
                  <a:srgbClr val="000000"/>
                </a:solidFill>
              </a:rPr>
            </a:br>
            <a:br>
              <a:rPr lang="en-US" dirty="0">
                <a:solidFill>
                  <a:srgbClr val="000000"/>
                </a:solidFill>
              </a:rPr>
            </a:br>
            <a:br>
              <a:rPr lang="en-US" dirty="0">
                <a:solidFill>
                  <a:srgbClr val="000000"/>
                </a:solidFill>
              </a:rPr>
            </a:br>
            <a:br>
              <a:rPr lang="en-US" dirty="0">
                <a:solidFill>
                  <a:srgbClr val="000000"/>
                </a:solidFill>
              </a:rPr>
            </a:br>
            <a:br>
              <a:rPr lang="en-US" dirty="0">
                <a:solidFill>
                  <a:srgbClr val="000000"/>
                </a:solidFill>
              </a:rPr>
            </a:br>
            <a:br>
              <a:rPr lang="en-US" dirty="0">
                <a:solidFill>
                  <a:srgbClr val="000000"/>
                </a:solidFill>
              </a:rPr>
            </a:br>
            <a:r>
              <a:rPr lang="en-US" dirty="0">
                <a:solidFill>
                  <a:srgbClr val="00B0F0"/>
                </a:solidFill>
              </a:rPr>
              <a:t>Twitter: @</a:t>
            </a:r>
            <a:r>
              <a:rPr lang="en-US" dirty="0" err="1">
                <a:solidFill>
                  <a:srgbClr val="00B0F0"/>
                </a:solidFill>
              </a:rPr>
              <a:t>kaletaii</a:t>
            </a:r>
            <a:br>
              <a:rPr lang="en-US" dirty="0">
                <a:solidFill>
                  <a:srgbClr val="000000"/>
                </a:solidFill>
              </a:rPr>
            </a:br>
            <a:r>
              <a:rPr lang="en-US" dirty="0">
                <a:solidFill>
                  <a:srgbClr val="000000"/>
                </a:solidFill>
              </a:rPr>
              <a:t>email: </a:t>
            </a:r>
            <a:r>
              <a:rPr lang="en-US" dirty="0" err="1">
                <a:solidFill>
                  <a:srgbClr val="000000"/>
                </a:solidFill>
              </a:rPr>
              <a:t>gkaleta</a:t>
            </a:r>
            <a:r>
              <a:rPr lang="en-US" dirty="0">
                <a:solidFill>
                  <a:srgbClr val="000000"/>
                </a:solidFill>
              </a:rPr>
              <a:t>@</a:t>
            </a:r>
            <a:br>
              <a:rPr lang="en-US" dirty="0">
                <a:solidFill>
                  <a:srgbClr val="000000"/>
                </a:solidFill>
              </a:rPr>
            </a:br>
            <a:endParaRPr lang="en-US" dirty="0">
              <a:solidFill>
                <a:srgbClr val="000000"/>
              </a:solidFill>
            </a:endParaRPr>
          </a:p>
        </p:txBody>
      </p:sp>
      <p:pic>
        <p:nvPicPr>
          <p:cNvPr id="4" name="Content Placeholder 3">
            <a:extLst>
              <a:ext uri="{FF2B5EF4-FFF2-40B4-BE49-F238E27FC236}">
                <a16:creationId xmlns:a16="http://schemas.microsoft.com/office/drawing/2014/main" id="{4C331D23-1645-BB46-9B11-218697EA97B6}"/>
              </a:ext>
            </a:extLst>
          </p:cNvPr>
          <p:cNvPicPr>
            <a:picLocks noGrp="1" noChangeAspect="1"/>
          </p:cNvPicPr>
          <p:nvPr>
            <p:ph idx="1"/>
          </p:nvPr>
        </p:nvPicPr>
        <p:blipFill rotWithShape="1">
          <a:blip r:embed="rId3">
            <a:alphaModFix/>
          </a:blip>
          <a:srcRect l="10550" r="2549" b="-1"/>
          <a:stretch/>
        </p:blipFill>
        <p:spPr>
          <a:xfrm>
            <a:off x="0" y="1877889"/>
            <a:ext cx="3217332" cy="3702332"/>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3" name="Picture 2">
            <a:extLst>
              <a:ext uri="{FF2B5EF4-FFF2-40B4-BE49-F238E27FC236}">
                <a16:creationId xmlns:a16="http://schemas.microsoft.com/office/drawing/2014/main" id="{C2246B3D-8B95-9542-BA83-18C22A663C10}"/>
              </a:ext>
            </a:extLst>
          </p:cNvPr>
          <p:cNvPicPr>
            <a:picLocks noChangeAspect="1"/>
          </p:cNvPicPr>
          <p:nvPr/>
        </p:nvPicPr>
        <p:blipFill>
          <a:blip r:embed="rId4"/>
          <a:stretch>
            <a:fillRect/>
          </a:stretch>
        </p:blipFill>
        <p:spPr>
          <a:xfrm>
            <a:off x="0" y="83660"/>
            <a:ext cx="12192000" cy="6841203"/>
          </a:xfrm>
          <a:prstGeom prst="rect">
            <a:avLst/>
          </a:prstGeom>
        </p:spPr>
      </p:pic>
      <p:pic>
        <p:nvPicPr>
          <p:cNvPr id="8" name="Graphic 4">
            <a:extLst>
              <a:ext uri="{FF2B5EF4-FFF2-40B4-BE49-F238E27FC236}">
                <a16:creationId xmlns:a16="http://schemas.microsoft.com/office/drawing/2014/main" id="{D42033DB-5418-1C48-B272-1025760EA5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97416" y="5908550"/>
            <a:ext cx="779145" cy="949450"/>
          </a:xfrm>
          <a:prstGeom prst="rect">
            <a:avLst/>
          </a:prstGeom>
        </p:spPr>
      </p:pic>
    </p:spTree>
    <p:extLst>
      <p:ext uri="{BB962C8B-B14F-4D97-AF65-F5344CB8AC3E}">
        <p14:creationId xmlns:p14="http://schemas.microsoft.com/office/powerpoint/2010/main" val="2257827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1"/>
            <a:ext cx="11612880" cy="1447799"/>
          </a:xfrm>
          <a:noFill/>
        </p:spPr>
        <p:txBody>
          <a:bodyPr/>
          <a:lstStyle/>
          <a:p>
            <a:r>
              <a:rPr lang="en-US" dirty="0">
                <a:solidFill>
                  <a:srgbClr val="0070C0"/>
                </a:solidFill>
              </a:rPr>
              <a:t>AKS + K8s + Containers Best Practices</a:t>
            </a:r>
          </a:p>
        </p:txBody>
      </p:sp>
      <p:sp>
        <p:nvSpPr>
          <p:cNvPr id="3" name="Rectangle 2"/>
          <p:cNvSpPr/>
          <p:nvPr/>
        </p:nvSpPr>
        <p:spPr>
          <a:xfrm>
            <a:off x="85409" y="1447800"/>
            <a:ext cx="12188825" cy="495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p:cNvSpPr txBox="1">
            <a:spLocks/>
          </p:cNvSpPr>
          <p:nvPr/>
        </p:nvSpPr>
        <p:spPr>
          <a:xfrm>
            <a:off x="1209267" y="4456637"/>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8" name="Text Placeholder 4"/>
          <p:cNvSpPr txBox="1">
            <a:spLocks/>
          </p:cNvSpPr>
          <p:nvPr/>
        </p:nvSpPr>
        <p:spPr>
          <a:xfrm>
            <a:off x="4820568" y="4456637"/>
            <a:ext cx="1933764"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9" name="Text Placeholder 4"/>
          <p:cNvSpPr txBox="1">
            <a:spLocks/>
          </p:cNvSpPr>
          <p:nvPr/>
        </p:nvSpPr>
        <p:spPr>
          <a:xfrm>
            <a:off x="8480974" y="4456637"/>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12" name="Text Placeholder 4"/>
          <p:cNvSpPr txBox="1">
            <a:spLocks/>
          </p:cNvSpPr>
          <p:nvPr/>
        </p:nvSpPr>
        <p:spPr>
          <a:xfrm>
            <a:off x="2333125" y="4946431"/>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5" name="Rectangle 4">
            <a:extLst>
              <a:ext uri="{FF2B5EF4-FFF2-40B4-BE49-F238E27FC236}">
                <a16:creationId xmlns:a16="http://schemas.microsoft.com/office/drawing/2014/main" id="{A57AB5CB-6EB6-43FF-82DA-8A20C80E10B9}"/>
              </a:ext>
            </a:extLst>
          </p:cNvPr>
          <p:cNvSpPr/>
          <p:nvPr/>
        </p:nvSpPr>
        <p:spPr>
          <a:xfrm>
            <a:off x="579120" y="1904999"/>
            <a:ext cx="10231755" cy="4385816"/>
          </a:xfrm>
          <a:prstGeom prst="rect">
            <a:avLst/>
          </a:prstGeom>
        </p:spPr>
        <p:txBody>
          <a:bodyPr wrap="square">
            <a:spAutoFit/>
          </a:bodyPr>
          <a:lstStyle/>
          <a:p>
            <a:pPr lvl="0" defTabSz="932742">
              <a:lnSpc>
                <a:spcPct val="90000"/>
              </a:lnSpc>
              <a:spcBef>
                <a:spcPct val="20000"/>
              </a:spcBef>
              <a:buSzPct val="90000"/>
              <a:defRPr/>
            </a:pPr>
            <a:r>
              <a:rPr lang="en-US" sz="2400" dirty="0" err="1">
                <a:latin typeface="Segoe UI Light" panose="020B0502040204020203" pitchFamily="34" charset="0"/>
                <a:cs typeface="Segoe UI Light" panose="020B0502040204020203" pitchFamily="34" charset="0"/>
              </a:rPr>
              <a:t>Goto</a:t>
            </a:r>
            <a:r>
              <a:rPr lang="en-US" sz="2400" dirty="0">
                <a:latin typeface="Segoe UI Light" panose="020B0502040204020203" pitchFamily="34" charset="0"/>
                <a:cs typeface="Segoe UI Light" panose="020B0502040204020203" pitchFamily="34" charset="0"/>
              </a:rPr>
              <a:t> these links below first, for the latest best practices.</a:t>
            </a:r>
          </a:p>
          <a:p>
            <a:pPr lvl="0" defTabSz="932742">
              <a:lnSpc>
                <a:spcPct val="90000"/>
              </a:lnSpc>
              <a:spcBef>
                <a:spcPct val="20000"/>
              </a:spcBef>
              <a:buSzPct val="90000"/>
              <a:defRPr/>
            </a:pPr>
            <a:endParaRPr lang="en-US" sz="24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US" sz="2400" dirty="0">
                <a:latin typeface="Segoe UI Light" panose="020B0502040204020203" pitchFamily="34" charset="0"/>
                <a:cs typeface="Segoe UI Light" panose="020B0502040204020203" pitchFamily="34" charset="0"/>
              </a:rPr>
              <a:t>This guide supplements and adds in additional best practice guidance.</a:t>
            </a:r>
          </a:p>
          <a:p>
            <a:pPr lvl="0" defTabSz="932742">
              <a:lnSpc>
                <a:spcPct val="90000"/>
              </a:lnSpc>
              <a:spcBef>
                <a:spcPct val="20000"/>
              </a:spcBef>
              <a:buSzPct val="90000"/>
              <a:defRPr/>
            </a:pPr>
            <a:endParaRPr lang="en-US" sz="2400" dirty="0">
              <a:latin typeface="Segoe UI Light" panose="020B0502040204020203" pitchFamily="34" charset="0"/>
              <a:cs typeface="Segoe UI Light" panose="020B0502040204020203" pitchFamily="34" charset="0"/>
            </a:endParaRPr>
          </a:p>
          <a:p>
            <a:pPr defTabSz="932742">
              <a:lnSpc>
                <a:spcPct val="90000"/>
              </a:lnSpc>
              <a:spcBef>
                <a:spcPct val="20000"/>
              </a:spcBef>
              <a:buSzPct val="90000"/>
              <a:defRPr/>
            </a:pPr>
            <a:r>
              <a:rPr lang="en-US" dirty="0">
                <a:latin typeface="Segoe UI Light" panose="020B0502040204020203" pitchFamily="34" charset="0"/>
                <a:cs typeface="Segoe UI Light" panose="020B0502040204020203" pitchFamily="34" charset="0"/>
                <a:hlinkClick r:id="rId3"/>
              </a:rPr>
              <a:t>https://aka.ms/aks/best-practices-sessions</a:t>
            </a:r>
            <a:r>
              <a:rPr lang="en-US" dirty="0">
                <a:latin typeface="Segoe UI Light" panose="020B0502040204020203" pitchFamily="34" charset="0"/>
                <a:cs typeface="Segoe UI Light" panose="020B0502040204020203" pitchFamily="34" charset="0"/>
              </a:rPr>
              <a:t> Operational best practices for Azure Kubernetes Service</a:t>
            </a:r>
          </a:p>
          <a:p>
            <a:pPr lvl="0" defTabSz="932742">
              <a:lnSpc>
                <a:spcPct val="90000"/>
              </a:lnSpc>
              <a:spcBef>
                <a:spcPct val="20000"/>
              </a:spcBef>
              <a:buSzPct val="90000"/>
              <a:defRPr/>
            </a:pPr>
            <a:r>
              <a:rPr lang="en-SG" dirty="0">
                <a:hlinkClick r:id="rId4" tooltip="Original URL:&#10;https://github.com/Azure/aks-bestpractices-ignite19&#10;&#10;Click to follow link."/>
              </a:rPr>
              <a:t>https://github.com/Azure/aks-bestpractices-ignite19</a:t>
            </a:r>
            <a:endParaRPr lang="en-US"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US" dirty="0">
                <a:latin typeface="Segoe UI Light" panose="020B0502040204020203" pitchFamily="34" charset="0"/>
                <a:cs typeface="Segoe UI Light" panose="020B0502040204020203" pitchFamily="34" charset="0"/>
                <a:hlinkClick r:id="rId5"/>
              </a:rPr>
              <a:t>https://www.youtube.com/watch?v=RJJ4CUyja6M</a:t>
            </a:r>
            <a:endParaRPr lang="en-US"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US" dirty="0">
                <a:latin typeface="Segoe UI Light" panose="020B0502040204020203" pitchFamily="34" charset="0"/>
                <a:cs typeface="Segoe UI Light" panose="020B0502040204020203" pitchFamily="34" charset="0"/>
                <a:hlinkClick r:id="rId6"/>
              </a:rPr>
              <a:t>https://docs.microsoft.com/en-us/azure/aks/faq</a:t>
            </a:r>
            <a:endParaRPr lang="en-US"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GB" dirty="0">
                <a:latin typeface="Segoe UI Light" panose="020B0502040204020203" pitchFamily="34" charset="0"/>
                <a:cs typeface="Segoe UI Light" panose="020B0502040204020203" pitchFamily="34" charset="0"/>
                <a:hlinkClick r:id="rId7"/>
              </a:rPr>
              <a:t>https://docs.microsoft.com/en-us/azure/aks/best-practices</a:t>
            </a:r>
            <a:endParaRPr lang="en-GB"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SG" dirty="0">
                <a:hlinkClick r:id="rId8"/>
              </a:rPr>
              <a:t>https://github.com/Azure/k8s-best-practices</a:t>
            </a:r>
            <a:endParaRPr lang="en-GB"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GB" dirty="0">
                <a:latin typeface="Segoe UI Light" panose="020B0502040204020203" pitchFamily="34" charset="0"/>
                <a:cs typeface="Segoe UI Light" panose="020B0502040204020203" pitchFamily="34" charset="0"/>
                <a:hlinkClick r:id="rId9"/>
              </a:rPr>
              <a:t>https://docs.microsoft.com/en-us/azure/aks/operator-best-practices-cluster-security</a:t>
            </a:r>
            <a:endParaRPr lang="en-GB"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GB" dirty="0">
                <a:latin typeface="Segoe UI Light" panose="020B0502040204020203" pitchFamily="34" charset="0"/>
                <a:cs typeface="Segoe UI Light" panose="020B0502040204020203" pitchFamily="34" charset="0"/>
                <a:hlinkClick r:id="rId10"/>
              </a:rPr>
              <a:t>https://docs.microsoft.com/en-us/azure/aks/troubleshooting</a:t>
            </a:r>
            <a:endParaRPr lang="en-GB"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GB" dirty="0">
                <a:latin typeface="Segoe UI Light" panose="020B0502040204020203" pitchFamily="34" charset="0"/>
                <a:cs typeface="Segoe UI Light" panose="020B0502040204020203" pitchFamily="34" charset="0"/>
                <a:hlinkClick r:id="rId11"/>
              </a:rPr>
              <a:t>https://docs.microsoft.com/en-us/azure/container-registry/container-registry-best-practices</a:t>
            </a:r>
            <a:endParaRPr lang="en-GB" dirty="0">
              <a:latin typeface="Segoe UI Light" panose="020B0502040204020203" pitchFamily="34" charset="0"/>
              <a:cs typeface="Segoe UI Light" panose="020B0502040204020203" pitchFamily="34" charset="0"/>
            </a:endParaRPr>
          </a:p>
        </p:txBody>
      </p:sp>
      <p:pic>
        <p:nvPicPr>
          <p:cNvPr id="2050" name="Picture 2" descr="https://lh3.googleusercontent.com/vmN1YVO-2QnZR2nob0kXddfMgqcuto74g93-5zrR415SKgaGWu4dkIYrPr9s3-VFS0oVCCV6O2VMEGtcfiaTBjPW-hDs_PhE8MGqpFBYdojYW9y0L9jcZh-ag9bU7DSyDw">
            <a:extLst>
              <a:ext uri="{FF2B5EF4-FFF2-40B4-BE49-F238E27FC236}">
                <a16:creationId xmlns:a16="http://schemas.microsoft.com/office/drawing/2014/main" id="{5FD92877-BAF0-4835-B2F7-913B4881EC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20051" y="457200"/>
            <a:ext cx="3833812" cy="190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787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1"/>
            <a:ext cx="11612880" cy="1447799"/>
          </a:xfrm>
          <a:noFill/>
        </p:spPr>
        <p:txBody>
          <a:bodyPr/>
          <a:lstStyle/>
          <a:p>
            <a:r>
              <a:rPr lang="en-US" dirty="0">
                <a:solidFill>
                  <a:srgbClr val="0070C0"/>
                </a:solidFill>
              </a:rPr>
              <a:t>AKS + K8s + Containers Best Practices</a:t>
            </a:r>
          </a:p>
        </p:txBody>
      </p:sp>
      <p:sp>
        <p:nvSpPr>
          <p:cNvPr id="3" name="Rectangle 2"/>
          <p:cNvSpPr/>
          <p:nvPr/>
        </p:nvSpPr>
        <p:spPr>
          <a:xfrm>
            <a:off x="85409" y="1447800"/>
            <a:ext cx="12188825" cy="495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p:cNvSpPr txBox="1">
            <a:spLocks/>
          </p:cNvSpPr>
          <p:nvPr/>
        </p:nvSpPr>
        <p:spPr>
          <a:xfrm>
            <a:off x="1209267" y="4456637"/>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8" name="Text Placeholder 4"/>
          <p:cNvSpPr txBox="1">
            <a:spLocks/>
          </p:cNvSpPr>
          <p:nvPr/>
        </p:nvSpPr>
        <p:spPr>
          <a:xfrm>
            <a:off x="4820568" y="4456637"/>
            <a:ext cx="1933764"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9" name="Text Placeholder 4"/>
          <p:cNvSpPr txBox="1">
            <a:spLocks/>
          </p:cNvSpPr>
          <p:nvPr/>
        </p:nvSpPr>
        <p:spPr>
          <a:xfrm>
            <a:off x="8480974" y="4456637"/>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12" name="Text Placeholder 4"/>
          <p:cNvSpPr txBox="1">
            <a:spLocks/>
          </p:cNvSpPr>
          <p:nvPr/>
        </p:nvSpPr>
        <p:spPr>
          <a:xfrm>
            <a:off x="2333125" y="4946431"/>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5" name="Rectangle 4">
            <a:extLst>
              <a:ext uri="{FF2B5EF4-FFF2-40B4-BE49-F238E27FC236}">
                <a16:creationId xmlns:a16="http://schemas.microsoft.com/office/drawing/2014/main" id="{A57AB5CB-6EB6-43FF-82DA-8A20C80E10B9}"/>
              </a:ext>
            </a:extLst>
          </p:cNvPr>
          <p:cNvSpPr/>
          <p:nvPr/>
        </p:nvSpPr>
        <p:spPr>
          <a:xfrm>
            <a:off x="579120" y="1904999"/>
            <a:ext cx="10231755" cy="4798237"/>
          </a:xfrm>
          <a:prstGeom prst="rect">
            <a:avLst/>
          </a:prstGeom>
        </p:spPr>
        <p:txBody>
          <a:bodyPr wrap="square">
            <a:spAutoFit/>
          </a:bodyPr>
          <a:lstStyle/>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rPr>
              <a:t>Best practices for cluster isolation in AKS</a:t>
            </a: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hlinkClick r:id="rId3"/>
              </a:rPr>
              <a:t>https://docs.microsoft.com/azure/aks/operator-best-practices-cluster-isolation</a:t>
            </a: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rPr>
              <a:t>Best practices for business continuity and disaster recovery in Azure Kubernetes Service (AKS)</a:t>
            </a: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hlinkClick r:id="rId4"/>
              </a:rPr>
              <a:t>https://docs.microsoft.com/en-us/azure/aks/operator-best-practices-multi-region</a:t>
            </a: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rPr>
              <a:t>Best practices for authentication and authorization in AKS</a:t>
            </a: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hlinkClick r:id="rId5"/>
              </a:rPr>
              <a:t>https://docs.microsoft.com/azure/aks/operator-best-practices-identity</a:t>
            </a: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rPr>
              <a:t>Best practices for pod security in AKS</a:t>
            </a: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hlinkClick r:id="rId6"/>
              </a:rPr>
              <a:t>https://docs.microsoft.com/azure/aks/developer-best-practices-pod-security</a:t>
            </a: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endParaRPr lang="en-US" sz="2200" dirty="0">
              <a:latin typeface="Segoe UI Light" panose="020B0502040204020203" pitchFamily="34" charset="0"/>
              <a:cs typeface="Segoe UI Light" panose="020B0502040204020203" pitchFamily="34" charset="0"/>
            </a:endParaRPr>
          </a:p>
        </p:txBody>
      </p:sp>
      <p:pic>
        <p:nvPicPr>
          <p:cNvPr id="2050" name="Picture 2" descr="https://lh3.googleusercontent.com/vmN1YVO-2QnZR2nob0kXddfMgqcuto74g93-5zrR415SKgaGWu4dkIYrPr9s3-VFS0oVCCV6O2VMEGtcfiaTBjPW-hDs_PhE8MGqpFBYdojYW9y0L9jcZh-ag9bU7DSyDw">
            <a:extLst>
              <a:ext uri="{FF2B5EF4-FFF2-40B4-BE49-F238E27FC236}">
                <a16:creationId xmlns:a16="http://schemas.microsoft.com/office/drawing/2014/main" id="{5FD92877-BAF0-4835-B2F7-913B4881EC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0051" y="457200"/>
            <a:ext cx="3833812" cy="190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57822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1"/>
            <a:ext cx="11612880" cy="1447799"/>
          </a:xfrm>
          <a:noFill/>
        </p:spPr>
        <p:txBody>
          <a:bodyPr/>
          <a:lstStyle/>
          <a:p>
            <a:r>
              <a:rPr lang="en-US" dirty="0">
                <a:solidFill>
                  <a:srgbClr val="0070C0"/>
                </a:solidFill>
              </a:rPr>
              <a:t>AKS + K8s + Containers Best Practices</a:t>
            </a:r>
          </a:p>
        </p:txBody>
      </p:sp>
      <p:sp>
        <p:nvSpPr>
          <p:cNvPr id="3" name="Rectangle 2"/>
          <p:cNvSpPr/>
          <p:nvPr/>
        </p:nvSpPr>
        <p:spPr>
          <a:xfrm>
            <a:off x="85409" y="1447800"/>
            <a:ext cx="12188825" cy="495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p:cNvSpPr txBox="1">
            <a:spLocks/>
          </p:cNvSpPr>
          <p:nvPr/>
        </p:nvSpPr>
        <p:spPr>
          <a:xfrm>
            <a:off x="1209267" y="4456637"/>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8" name="Text Placeholder 4"/>
          <p:cNvSpPr txBox="1">
            <a:spLocks/>
          </p:cNvSpPr>
          <p:nvPr/>
        </p:nvSpPr>
        <p:spPr>
          <a:xfrm>
            <a:off x="4820568" y="4456637"/>
            <a:ext cx="1933764"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9" name="Text Placeholder 4"/>
          <p:cNvSpPr txBox="1">
            <a:spLocks/>
          </p:cNvSpPr>
          <p:nvPr/>
        </p:nvSpPr>
        <p:spPr>
          <a:xfrm>
            <a:off x="8480974" y="4456637"/>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12" name="Text Placeholder 4"/>
          <p:cNvSpPr txBox="1">
            <a:spLocks/>
          </p:cNvSpPr>
          <p:nvPr/>
        </p:nvSpPr>
        <p:spPr>
          <a:xfrm>
            <a:off x="2333125" y="4946431"/>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5" name="Rectangle 4">
            <a:extLst>
              <a:ext uri="{FF2B5EF4-FFF2-40B4-BE49-F238E27FC236}">
                <a16:creationId xmlns:a16="http://schemas.microsoft.com/office/drawing/2014/main" id="{A57AB5CB-6EB6-43FF-82DA-8A20C80E10B9}"/>
              </a:ext>
            </a:extLst>
          </p:cNvPr>
          <p:cNvSpPr/>
          <p:nvPr/>
        </p:nvSpPr>
        <p:spPr>
          <a:xfrm>
            <a:off x="579120" y="1904999"/>
            <a:ext cx="10231755" cy="3681008"/>
          </a:xfrm>
          <a:prstGeom prst="rect">
            <a:avLst/>
          </a:prstGeom>
        </p:spPr>
        <p:txBody>
          <a:bodyPr wrap="square">
            <a:spAutoFit/>
          </a:bodyPr>
          <a:lstStyle/>
          <a:p>
            <a:pPr lvl="0" defTabSz="932742">
              <a:lnSpc>
                <a:spcPct val="90000"/>
              </a:lnSpc>
              <a:spcBef>
                <a:spcPct val="20000"/>
              </a:spcBef>
              <a:buSzPct val="90000"/>
              <a:defRPr/>
            </a:pP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rPr>
              <a:t>Best practices for business continuity and disaster recovery in AKS</a:t>
            </a: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hlinkClick r:id="rId3"/>
              </a:rPr>
              <a:t>https://docs.microsoft.com/azure/aks/operator-best-practices-multi-region</a:t>
            </a: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rPr>
              <a:t>Best practices for container image management and security in AKS</a:t>
            </a: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hlinkClick r:id="rId4"/>
              </a:rPr>
              <a:t>https://docs.microsoft.com/azure/aks/operator-best-practices-container-image-management</a:t>
            </a: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rPr>
              <a:t>Best practices for network connectivity and security in AKS</a:t>
            </a: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hlinkClick r:id="rId5"/>
              </a:rPr>
              <a:t>https://docs.microsoft.com/azure/aks/operator-best-practices-network</a:t>
            </a:r>
            <a:endParaRPr lang="en-US" sz="2200" dirty="0">
              <a:latin typeface="Segoe UI Light" panose="020B0502040204020203" pitchFamily="34" charset="0"/>
              <a:cs typeface="Segoe UI Light" panose="020B0502040204020203" pitchFamily="34" charset="0"/>
            </a:endParaRPr>
          </a:p>
        </p:txBody>
      </p:sp>
      <p:pic>
        <p:nvPicPr>
          <p:cNvPr id="2050" name="Picture 2" descr="https://lh3.googleusercontent.com/vmN1YVO-2QnZR2nob0kXddfMgqcuto74g93-5zrR415SKgaGWu4dkIYrPr9s3-VFS0oVCCV6O2VMEGtcfiaTBjPW-hDs_PhE8MGqpFBYdojYW9y0L9jcZh-ag9bU7DSyDw">
            <a:extLst>
              <a:ext uri="{FF2B5EF4-FFF2-40B4-BE49-F238E27FC236}">
                <a16:creationId xmlns:a16="http://schemas.microsoft.com/office/drawing/2014/main" id="{5FD92877-BAF0-4835-B2F7-913B4881EC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51" y="457200"/>
            <a:ext cx="3833812" cy="190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56919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1"/>
            <a:ext cx="11612880" cy="1447799"/>
          </a:xfrm>
          <a:noFill/>
        </p:spPr>
        <p:txBody>
          <a:bodyPr/>
          <a:lstStyle/>
          <a:p>
            <a:r>
              <a:rPr lang="en-US" dirty="0">
                <a:solidFill>
                  <a:srgbClr val="0070C0"/>
                </a:solidFill>
              </a:rPr>
              <a:t>AKS + K8s + Containers Best Practices</a:t>
            </a:r>
          </a:p>
        </p:txBody>
      </p:sp>
      <p:sp>
        <p:nvSpPr>
          <p:cNvPr id="3" name="Rectangle 2"/>
          <p:cNvSpPr/>
          <p:nvPr/>
        </p:nvSpPr>
        <p:spPr>
          <a:xfrm>
            <a:off x="85409" y="1447800"/>
            <a:ext cx="12188825" cy="495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p:cNvSpPr txBox="1">
            <a:spLocks/>
          </p:cNvSpPr>
          <p:nvPr/>
        </p:nvSpPr>
        <p:spPr>
          <a:xfrm>
            <a:off x="1209267" y="4456637"/>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8" name="Text Placeholder 4"/>
          <p:cNvSpPr txBox="1">
            <a:spLocks/>
          </p:cNvSpPr>
          <p:nvPr/>
        </p:nvSpPr>
        <p:spPr>
          <a:xfrm>
            <a:off x="4820568" y="4456637"/>
            <a:ext cx="1933764"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9" name="Text Placeholder 4"/>
          <p:cNvSpPr txBox="1">
            <a:spLocks/>
          </p:cNvSpPr>
          <p:nvPr/>
        </p:nvSpPr>
        <p:spPr>
          <a:xfrm>
            <a:off x="8480974" y="4456637"/>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12" name="Text Placeholder 4"/>
          <p:cNvSpPr txBox="1">
            <a:spLocks/>
          </p:cNvSpPr>
          <p:nvPr/>
        </p:nvSpPr>
        <p:spPr>
          <a:xfrm>
            <a:off x="2333125" y="4946431"/>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5" name="Rectangle 4">
            <a:extLst>
              <a:ext uri="{FF2B5EF4-FFF2-40B4-BE49-F238E27FC236}">
                <a16:creationId xmlns:a16="http://schemas.microsoft.com/office/drawing/2014/main" id="{A57AB5CB-6EB6-43FF-82DA-8A20C80E10B9}"/>
              </a:ext>
            </a:extLst>
          </p:cNvPr>
          <p:cNvSpPr/>
          <p:nvPr/>
        </p:nvSpPr>
        <p:spPr>
          <a:xfrm>
            <a:off x="579120" y="1904999"/>
            <a:ext cx="10231755" cy="4074962"/>
          </a:xfrm>
          <a:prstGeom prst="rect">
            <a:avLst/>
          </a:prstGeom>
        </p:spPr>
        <p:txBody>
          <a:bodyPr wrap="square">
            <a:spAutoFit/>
          </a:bodyPr>
          <a:lstStyle/>
          <a:p>
            <a:pPr lvl="0" defTabSz="932742">
              <a:lnSpc>
                <a:spcPct val="90000"/>
              </a:lnSpc>
              <a:spcBef>
                <a:spcPct val="20000"/>
              </a:spcBef>
              <a:buSzPct val="90000"/>
              <a:defRPr/>
            </a:pP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rPr>
              <a:t>Best practices for advanced scheduler features in AKS</a:t>
            </a: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hlinkClick r:id="rId3"/>
              </a:rPr>
              <a:t>https://docs.microsoft.com/azure/aks/operator-best-practices-advanced-scheduler</a:t>
            </a: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rPr>
              <a:t>Best practices for storage and backups in AKS</a:t>
            </a: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hlinkClick r:id="rId4"/>
              </a:rPr>
              <a:t>https://docs.microsoft.com/en-us/azure/aks/operator-best-practices-storage</a:t>
            </a:r>
            <a:endParaRPr lang="en-US" sz="2200" dirty="0">
              <a:latin typeface="Segoe UI Light" panose="020B0502040204020203" pitchFamily="34" charset="0"/>
              <a:cs typeface="Segoe UI Light" panose="020B0502040204020203" pitchFamily="34" charset="0"/>
            </a:endParaRPr>
          </a:p>
          <a:p>
            <a:pPr lvl="0" defTabSz="932742">
              <a:lnSpc>
                <a:spcPct val="90000"/>
              </a:lnSpc>
              <a:spcBef>
                <a:spcPct val="20000"/>
              </a:spcBef>
              <a:buSzPct val="90000"/>
              <a:defRPr/>
            </a:pPr>
            <a:endParaRPr lang="en-US" sz="2200" dirty="0">
              <a:latin typeface="Segoe UI Light" panose="020B0502040204020203" pitchFamily="34" charset="0"/>
              <a:cs typeface="Segoe UI Light" panose="020B0502040204020203" pitchFamily="34" charset="0"/>
            </a:endParaRPr>
          </a:p>
          <a:p>
            <a:pPr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rPr>
              <a:t>AKS Solution Booklet - Learn about Kubernetes benefits, challenges, and enhancements made possible by a managed platform. Get the most out of Azure Kubernetes Service (AKS) with top scenarios, Azure capabilities, and tools</a:t>
            </a:r>
          </a:p>
          <a:p>
            <a:pPr lvl="0" defTabSz="932742">
              <a:lnSpc>
                <a:spcPct val="90000"/>
              </a:lnSpc>
              <a:spcBef>
                <a:spcPct val="20000"/>
              </a:spcBef>
              <a:buSzPct val="90000"/>
              <a:defRPr/>
            </a:pPr>
            <a:r>
              <a:rPr lang="en-US" sz="2200" dirty="0">
                <a:latin typeface="Segoe UI Light" panose="020B0502040204020203" pitchFamily="34" charset="0"/>
                <a:cs typeface="Segoe UI Light" panose="020B0502040204020203" pitchFamily="34" charset="0"/>
                <a:hlinkClick r:id="rId5"/>
              </a:rPr>
              <a:t>https://azure.microsoft.com/en-us/resources/kubernetes-on-azure-solution-booklet/</a:t>
            </a:r>
            <a:endParaRPr lang="en-US" sz="2200" dirty="0">
              <a:latin typeface="Segoe UI Light" panose="020B0502040204020203" pitchFamily="34" charset="0"/>
              <a:cs typeface="Segoe UI Light" panose="020B0502040204020203" pitchFamily="34" charset="0"/>
            </a:endParaRPr>
          </a:p>
        </p:txBody>
      </p:sp>
      <p:pic>
        <p:nvPicPr>
          <p:cNvPr id="2050" name="Picture 2" descr="https://lh3.googleusercontent.com/vmN1YVO-2QnZR2nob0kXddfMgqcuto74g93-5zrR415SKgaGWu4dkIYrPr9s3-VFS0oVCCV6O2VMEGtcfiaTBjPW-hDs_PhE8MGqpFBYdojYW9y0L9jcZh-ag9bU7DSyDw">
            <a:extLst>
              <a:ext uri="{FF2B5EF4-FFF2-40B4-BE49-F238E27FC236}">
                <a16:creationId xmlns:a16="http://schemas.microsoft.com/office/drawing/2014/main" id="{5FD92877-BAF0-4835-B2F7-913B4881EC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51" y="457200"/>
            <a:ext cx="3833812" cy="190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244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1"/>
            <a:ext cx="11612880" cy="1447799"/>
          </a:xfrm>
          <a:noFill/>
        </p:spPr>
        <p:txBody>
          <a:bodyPr/>
          <a:lstStyle/>
          <a:p>
            <a:r>
              <a:rPr lang="en-US" dirty="0">
                <a:solidFill>
                  <a:srgbClr val="0070C0"/>
                </a:solidFill>
              </a:rPr>
              <a:t>AKS + K8s + Containers Best Practices</a:t>
            </a:r>
          </a:p>
        </p:txBody>
      </p:sp>
      <p:sp>
        <p:nvSpPr>
          <p:cNvPr id="3" name="Rectangle 2"/>
          <p:cNvSpPr/>
          <p:nvPr/>
        </p:nvSpPr>
        <p:spPr>
          <a:xfrm>
            <a:off x="85409" y="1447800"/>
            <a:ext cx="12188825" cy="495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p:cNvSpPr txBox="1">
            <a:spLocks/>
          </p:cNvSpPr>
          <p:nvPr/>
        </p:nvSpPr>
        <p:spPr>
          <a:xfrm>
            <a:off x="1209267" y="4456637"/>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8" name="Text Placeholder 4"/>
          <p:cNvSpPr txBox="1">
            <a:spLocks/>
          </p:cNvSpPr>
          <p:nvPr/>
        </p:nvSpPr>
        <p:spPr>
          <a:xfrm>
            <a:off x="4820568" y="4456637"/>
            <a:ext cx="1933764"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9" name="Text Placeholder 4"/>
          <p:cNvSpPr txBox="1">
            <a:spLocks/>
          </p:cNvSpPr>
          <p:nvPr/>
        </p:nvSpPr>
        <p:spPr>
          <a:xfrm>
            <a:off x="8480974" y="4456637"/>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sp>
        <p:nvSpPr>
          <p:cNvPr id="12" name="Text Placeholder 4"/>
          <p:cNvSpPr txBox="1">
            <a:spLocks/>
          </p:cNvSpPr>
          <p:nvPr/>
        </p:nvSpPr>
        <p:spPr>
          <a:xfrm>
            <a:off x="2333125" y="4946431"/>
            <a:ext cx="2895600" cy="596140"/>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sz="4000" dirty="0"/>
          </a:p>
        </p:txBody>
      </p:sp>
      <p:pic>
        <p:nvPicPr>
          <p:cNvPr id="2050" name="Picture 2" descr="https://lh3.googleusercontent.com/vmN1YVO-2QnZR2nob0kXddfMgqcuto74g93-5zrR415SKgaGWu4dkIYrPr9s3-VFS0oVCCV6O2VMEGtcfiaTBjPW-hDs_PhE8MGqpFBYdojYW9y0L9jcZh-ag9bU7DSyDw">
            <a:extLst>
              <a:ext uri="{FF2B5EF4-FFF2-40B4-BE49-F238E27FC236}">
                <a16:creationId xmlns:a16="http://schemas.microsoft.com/office/drawing/2014/main" id="{5FD92877-BAF0-4835-B2F7-913B4881E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1" y="457200"/>
            <a:ext cx="3833812" cy="19095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CFF50D-3701-0C4E-816E-740B304B4C75}"/>
              </a:ext>
            </a:extLst>
          </p:cNvPr>
          <p:cNvPicPr>
            <a:picLocks noChangeAspect="1"/>
          </p:cNvPicPr>
          <p:nvPr/>
        </p:nvPicPr>
        <p:blipFill>
          <a:blip r:embed="rId4"/>
          <a:stretch>
            <a:fillRect/>
          </a:stretch>
        </p:blipFill>
        <p:spPr>
          <a:xfrm>
            <a:off x="1063636" y="2997197"/>
            <a:ext cx="1917380" cy="2512777"/>
          </a:xfrm>
          <a:prstGeom prst="rect">
            <a:avLst/>
          </a:prstGeom>
        </p:spPr>
      </p:pic>
      <p:pic>
        <p:nvPicPr>
          <p:cNvPr id="6" name="Picture 5">
            <a:extLst>
              <a:ext uri="{FF2B5EF4-FFF2-40B4-BE49-F238E27FC236}">
                <a16:creationId xmlns:a16="http://schemas.microsoft.com/office/drawing/2014/main" id="{C4A7CDAA-A1DA-3C48-B96C-0935894401C2}"/>
              </a:ext>
            </a:extLst>
          </p:cNvPr>
          <p:cNvPicPr>
            <a:picLocks noChangeAspect="1"/>
          </p:cNvPicPr>
          <p:nvPr/>
        </p:nvPicPr>
        <p:blipFill>
          <a:blip r:embed="rId5"/>
          <a:stretch>
            <a:fillRect/>
          </a:stretch>
        </p:blipFill>
        <p:spPr>
          <a:xfrm>
            <a:off x="3587718" y="2997197"/>
            <a:ext cx="1810343" cy="2406431"/>
          </a:xfrm>
          <a:prstGeom prst="rect">
            <a:avLst/>
          </a:prstGeom>
        </p:spPr>
      </p:pic>
      <p:pic>
        <p:nvPicPr>
          <p:cNvPr id="10" name="Picture 9">
            <a:extLst>
              <a:ext uri="{FF2B5EF4-FFF2-40B4-BE49-F238E27FC236}">
                <a16:creationId xmlns:a16="http://schemas.microsoft.com/office/drawing/2014/main" id="{D8983F04-652A-A541-98A1-21B6A9E25743}"/>
              </a:ext>
            </a:extLst>
          </p:cNvPr>
          <p:cNvPicPr>
            <a:picLocks noChangeAspect="1"/>
          </p:cNvPicPr>
          <p:nvPr/>
        </p:nvPicPr>
        <p:blipFill>
          <a:blip r:embed="rId6"/>
          <a:stretch>
            <a:fillRect/>
          </a:stretch>
        </p:blipFill>
        <p:spPr>
          <a:xfrm>
            <a:off x="6032784" y="2997197"/>
            <a:ext cx="1913399" cy="2512777"/>
          </a:xfrm>
          <a:prstGeom prst="rect">
            <a:avLst/>
          </a:prstGeom>
        </p:spPr>
      </p:pic>
      <p:sp>
        <p:nvSpPr>
          <p:cNvPr id="11" name="Rectangle 10">
            <a:extLst>
              <a:ext uri="{FF2B5EF4-FFF2-40B4-BE49-F238E27FC236}">
                <a16:creationId xmlns:a16="http://schemas.microsoft.com/office/drawing/2014/main" id="{26B8D1C2-A947-AF4C-9415-D0F88340F067}"/>
              </a:ext>
            </a:extLst>
          </p:cNvPr>
          <p:cNvSpPr/>
          <p:nvPr/>
        </p:nvSpPr>
        <p:spPr>
          <a:xfrm>
            <a:off x="1012770" y="1915180"/>
            <a:ext cx="3161700" cy="523220"/>
          </a:xfrm>
          <a:prstGeom prst="rect">
            <a:avLst/>
          </a:prstGeom>
        </p:spPr>
        <p:txBody>
          <a:bodyPr wrap="square">
            <a:spAutoFit/>
          </a:bodyPr>
          <a:lstStyle/>
          <a:p>
            <a:r>
              <a:rPr lang="en-US" sz="2800" dirty="0">
                <a:solidFill>
                  <a:srgbClr val="0070C0"/>
                </a:solidFill>
              </a:rPr>
              <a:t>Books…</a:t>
            </a:r>
            <a:endParaRPr lang="en-US" sz="2800" dirty="0"/>
          </a:p>
        </p:txBody>
      </p:sp>
      <p:pic>
        <p:nvPicPr>
          <p:cNvPr id="13" name="Picture 12">
            <a:extLst>
              <a:ext uri="{FF2B5EF4-FFF2-40B4-BE49-F238E27FC236}">
                <a16:creationId xmlns:a16="http://schemas.microsoft.com/office/drawing/2014/main" id="{30DF80DC-DFDD-2C4B-A368-0F7D6423CB37}"/>
              </a:ext>
            </a:extLst>
          </p:cNvPr>
          <p:cNvPicPr>
            <a:picLocks noChangeAspect="1"/>
          </p:cNvPicPr>
          <p:nvPr/>
        </p:nvPicPr>
        <p:blipFill>
          <a:blip r:embed="rId7"/>
          <a:stretch>
            <a:fillRect/>
          </a:stretch>
        </p:blipFill>
        <p:spPr>
          <a:xfrm>
            <a:off x="8663104" y="3010079"/>
            <a:ext cx="1933764" cy="2539521"/>
          </a:xfrm>
          <a:prstGeom prst="rect">
            <a:avLst/>
          </a:prstGeom>
        </p:spPr>
      </p:pic>
    </p:spTree>
    <p:extLst>
      <p:ext uri="{BB962C8B-B14F-4D97-AF65-F5344CB8AC3E}">
        <p14:creationId xmlns:p14="http://schemas.microsoft.com/office/powerpoint/2010/main" val="35790659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BA59B95-5DC8-421D-AF41-653D3B623FE0}"/>
              </a:ext>
            </a:extLst>
          </p:cNvPr>
          <p:cNvSpPr txBox="1"/>
          <p:nvPr/>
        </p:nvSpPr>
        <p:spPr>
          <a:xfrm>
            <a:off x="7004081" y="6566085"/>
            <a:ext cx="5034562" cy="150863"/>
          </a:xfrm>
          <a:prstGeom prst="rect">
            <a:avLst/>
          </a:prstGeom>
          <a:noFill/>
        </p:spPr>
        <p:txBody>
          <a:bodyPr wrap="square" lIns="0" tIns="0" rIns="0" bIns="0" rtlCol="0" anchor="t">
            <a:spAutoFit/>
          </a:bodyPr>
          <a:lstStyle/>
          <a:p>
            <a:pPr algn="r" defTabSz="914139">
              <a:spcAft>
                <a:spcPts val="588"/>
              </a:spcAft>
              <a:defRPr/>
            </a:pPr>
            <a:r>
              <a:rPr lang="en-US" sz="980" baseline="30000">
                <a:solidFill>
                  <a:srgbClr val="3C3C41"/>
                </a:solidFill>
                <a:cs typeface="Segoe UI Light" panose="020B0502040204020203" pitchFamily="34" charset="0"/>
              </a:rPr>
              <a:t>1</a:t>
            </a:r>
            <a:r>
              <a:rPr lang="en-US" sz="980">
                <a:solidFill>
                  <a:srgbClr val="3C3C41"/>
                </a:solidFill>
                <a:cs typeface="Segoe UI Light" panose="020B0502040204020203" pitchFamily="34" charset="0"/>
              </a:rPr>
              <a:t>Gartner.</a:t>
            </a:r>
          </a:p>
        </p:txBody>
      </p:sp>
      <p:grpSp>
        <p:nvGrpSpPr>
          <p:cNvPr id="7" name="Group 6">
            <a:extLst>
              <a:ext uri="{FF2B5EF4-FFF2-40B4-BE49-F238E27FC236}">
                <a16:creationId xmlns:a16="http://schemas.microsoft.com/office/drawing/2014/main" id="{D1EB7F1C-3358-42FD-AB4D-9566CF02CAA4}"/>
              </a:ext>
            </a:extLst>
          </p:cNvPr>
          <p:cNvGrpSpPr/>
          <p:nvPr/>
        </p:nvGrpSpPr>
        <p:grpSpPr>
          <a:xfrm>
            <a:off x="3317418" y="681458"/>
            <a:ext cx="5557165" cy="5495084"/>
            <a:chOff x="3350236" y="1031732"/>
            <a:chExt cx="5668598" cy="5605272"/>
          </a:xfrm>
        </p:grpSpPr>
        <p:grpSp>
          <p:nvGrpSpPr>
            <p:cNvPr id="23" name="Group 22">
              <a:extLst>
                <a:ext uri="{FF2B5EF4-FFF2-40B4-BE49-F238E27FC236}">
                  <a16:creationId xmlns:a16="http://schemas.microsoft.com/office/drawing/2014/main" id="{113FC9D3-9A56-4130-AEE5-ED85FCEA9C05}"/>
                </a:ext>
              </a:extLst>
            </p:cNvPr>
            <p:cNvGrpSpPr/>
            <p:nvPr/>
          </p:nvGrpSpPr>
          <p:grpSpPr>
            <a:xfrm>
              <a:off x="4227884" y="2074100"/>
              <a:ext cx="3849976" cy="2992821"/>
              <a:chOff x="255984" y="1813149"/>
              <a:chExt cx="3850522" cy="2993246"/>
            </a:xfrm>
          </p:grpSpPr>
          <p:sp>
            <p:nvSpPr>
              <p:cNvPr id="8" name="Rectangle 7">
                <a:extLst>
                  <a:ext uri="{FF2B5EF4-FFF2-40B4-BE49-F238E27FC236}">
                    <a16:creationId xmlns:a16="http://schemas.microsoft.com/office/drawing/2014/main" id="{248D7835-EC5C-4C04-A80E-FCE56DECF21B}"/>
                  </a:ext>
                </a:extLst>
              </p:cNvPr>
              <p:cNvSpPr/>
              <p:nvPr/>
            </p:nvSpPr>
            <p:spPr>
              <a:xfrm>
                <a:off x="424984" y="3770366"/>
                <a:ext cx="3512523" cy="1036029"/>
              </a:xfrm>
              <a:prstGeom prst="rect">
                <a:avLst/>
              </a:prstGeom>
            </p:spPr>
            <p:txBody>
              <a:bodyPr wrap="square">
                <a:spAutoFit/>
              </a:bodyPr>
              <a:lstStyle/>
              <a:p>
                <a:pPr algn="ctr" defTabSz="896214">
                  <a:defRPr/>
                </a:pPr>
                <a:r>
                  <a:rPr lang="en-US" sz="1961">
                    <a:solidFill>
                      <a:prstClr val="black"/>
                    </a:solidFill>
                    <a:latin typeface="Segoe UI" panose="020B0502040204020203" pitchFamily="34" charset="0"/>
                    <a:cs typeface="Segoe UI" panose="020B0502040204020203" pitchFamily="34" charset="0"/>
                  </a:rPr>
                  <a:t>of global organizations will be </a:t>
                </a:r>
                <a:r>
                  <a:rPr lang="en-US" sz="1961">
                    <a:solidFill>
                      <a:srgbClr val="0078D3"/>
                    </a:solidFill>
                    <a:latin typeface="Segoe UI Semibold" panose="020B0702040204020203" pitchFamily="34" charset="0"/>
                    <a:cs typeface="Segoe UI Semibold" panose="020B0702040204020203" pitchFamily="34" charset="0"/>
                  </a:rPr>
                  <a:t>running containerized applications</a:t>
                </a:r>
                <a:r>
                  <a:rPr lang="en-US" sz="1961">
                    <a:solidFill>
                      <a:prstClr val="black"/>
                    </a:solidFill>
                    <a:latin typeface="Segoe UI" panose="020B0502040204020203" pitchFamily="34" charset="0"/>
                    <a:cs typeface="Segoe UI" panose="020B0502040204020203" pitchFamily="34" charset="0"/>
                  </a:rPr>
                  <a:t> in production</a:t>
                </a:r>
                <a:r>
                  <a:rPr lang="en-US" sz="1961" baseline="30000">
                    <a:solidFill>
                      <a:prstClr val="black"/>
                    </a:solidFill>
                    <a:latin typeface="Segoe UI" panose="020B0502040204020203" pitchFamily="34" charset="0"/>
                    <a:cs typeface="Segoe UI" panose="020B0502040204020203" pitchFamily="34" charset="0"/>
                  </a:rPr>
                  <a:t>1</a:t>
                </a:r>
              </a:p>
            </p:txBody>
          </p:sp>
          <p:grpSp>
            <p:nvGrpSpPr>
              <p:cNvPr id="2" name="Group 1">
                <a:extLst>
                  <a:ext uri="{FF2B5EF4-FFF2-40B4-BE49-F238E27FC236}">
                    <a16:creationId xmlns:a16="http://schemas.microsoft.com/office/drawing/2014/main" id="{5306984C-C87A-4386-9DC4-885E8E1B8277}"/>
                  </a:ext>
                </a:extLst>
              </p:cNvPr>
              <p:cNvGrpSpPr/>
              <p:nvPr/>
            </p:nvGrpSpPr>
            <p:grpSpPr>
              <a:xfrm>
                <a:off x="255984" y="1813149"/>
                <a:ext cx="3850522" cy="1898929"/>
                <a:chOff x="782750" y="2478211"/>
                <a:chExt cx="3850522" cy="1898929"/>
              </a:xfrm>
            </p:grpSpPr>
            <p:sp>
              <p:nvSpPr>
                <p:cNvPr id="10" name="TextBox 9">
                  <a:extLst>
                    <a:ext uri="{FF2B5EF4-FFF2-40B4-BE49-F238E27FC236}">
                      <a16:creationId xmlns:a16="http://schemas.microsoft.com/office/drawing/2014/main" id="{60E672F9-B320-452D-823A-55A25CB46B1E}"/>
                    </a:ext>
                  </a:extLst>
                </p:cNvPr>
                <p:cNvSpPr txBox="1"/>
                <p:nvPr/>
              </p:nvSpPr>
              <p:spPr>
                <a:xfrm>
                  <a:off x="1113975" y="2478211"/>
                  <a:ext cx="2994212" cy="1898929"/>
                </a:xfrm>
                <a:prstGeom prst="rect">
                  <a:avLst/>
                </a:prstGeom>
                <a:noFill/>
              </p:spPr>
              <p:txBody>
                <a:bodyPr wrap="square" rtlCol="0">
                  <a:spAutoFit/>
                </a:bodyPr>
                <a:lstStyle/>
                <a:p>
                  <a:pPr algn="ctr" defTabSz="896214">
                    <a:defRPr/>
                  </a:pPr>
                  <a:r>
                    <a:rPr lang="en-US" sz="11271">
                      <a:solidFill>
                        <a:srgbClr val="0078D3"/>
                      </a:solidFill>
                      <a:latin typeface="Segoe UI Semibold" panose="020B0702040204020203" pitchFamily="34" charset="0"/>
                      <a:cs typeface="Segoe UI Semibold" panose="020B0702040204020203" pitchFamily="34" charset="0"/>
                    </a:rPr>
                    <a:t>75</a:t>
                  </a:r>
                </a:p>
              </p:txBody>
            </p:sp>
            <p:sp>
              <p:nvSpPr>
                <p:cNvPr id="11" name="TextBox 10">
                  <a:extLst>
                    <a:ext uri="{FF2B5EF4-FFF2-40B4-BE49-F238E27FC236}">
                      <a16:creationId xmlns:a16="http://schemas.microsoft.com/office/drawing/2014/main" id="{F14EB7B4-10E4-4E5C-84FC-FA1694D56711}"/>
                    </a:ext>
                  </a:extLst>
                </p:cNvPr>
                <p:cNvSpPr txBox="1"/>
                <p:nvPr/>
              </p:nvSpPr>
              <p:spPr>
                <a:xfrm>
                  <a:off x="3066893" y="2903985"/>
                  <a:ext cx="1566379" cy="1349650"/>
                </a:xfrm>
                <a:prstGeom prst="rect">
                  <a:avLst/>
                </a:prstGeom>
                <a:noFill/>
              </p:spPr>
              <p:txBody>
                <a:bodyPr wrap="square" rtlCol="0">
                  <a:spAutoFit/>
                </a:bodyPr>
                <a:lstStyle/>
                <a:p>
                  <a:pPr algn="ctr" defTabSz="896214">
                    <a:defRPr/>
                  </a:pPr>
                  <a:r>
                    <a:rPr lang="en-US" sz="7840">
                      <a:solidFill>
                        <a:srgbClr val="0078D3"/>
                      </a:solidFill>
                      <a:latin typeface="Segoe UI Semibold" panose="020B0702040204020203" pitchFamily="34" charset="0"/>
                      <a:cs typeface="Segoe UI Semibold" panose="020B0702040204020203" pitchFamily="34" charset="0"/>
                    </a:rPr>
                    <a:t>%</a:t>
                  </a:r>
                  <a:endParaRPr lang="en-US" sz="11271">
                    <a:solidFill>
                      <a:srgbClr val="0078D3"/>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753A45F0-FC8E-49C7-8DB6-E9239F244CE5}"/>
                    </a:ext>
                  </a:extLst>
                </p:cNvPr>
                <p:cNvSpPr txBox="1"/>
                <p:nvPr/>
              </p:nvSpPr>
              <p:spPr>
                <a:xfrm>
                  <a:off x="782750" y="2903985"/>
                  <a:ext cx="1566379" cy="1349650"/>
                </a:xfrm>
                <a:prstGeom prst="rect">
                  <a:avLst/>
                </a:prstGeom>
                <a:noFill/>
              </p:spPr>
              <p:txBody>
                <a:bodyPr wrap="square" rtlCol="0">
                  <a:spAutoFit/>
                </a:bodyPr>
                <a:lstStyle/>
                <a:p>
                  <a:pPr algn="ctr" defTabSz="896214">
                    <a:defRPr/>
                  </a:pPr>
                  <a:r>
                    <a:rPr lang="en-US" sz="7840">
                      <a:solidFill>
                        <a:srgbClr val="0078D3"/>
                      </a:solidFill>
                      <a:latin typeface="Segoe UI Semibold" panose="020B0702040204020203" pitchFamily="34" charset="0"/>
                      <a:cs typeface="Segoe UI Semibold" panose="020B0702040204020203" pitchFamily="34" charset="0"/>
                    </a:rPr>
                    <a:t>&gt;</a:t>
                  </a:r>
                  <a:endParaRPr lang="en-US" sz="11271">
                    <a:solidFill>
                      <a:srgbClr val="0078D3"/>
                    </a:solidFill>
                    <a:latin typeface="Segoe UI Semibold" panose="020B0702040204020203" pitchFamily="34" charset="0"/>
                    <a:cs typeface="Segoe UI Semibold" panose="020B0702040204020203" pitchFamily="34" charset="0"/>
                  </a:endParaRPr>
                </a:p>
              </p:txBody>
            </p:sp>
          </p:grpSp>
        </p:grpSp>
        <p:sp>
          <p:nvSpPr>
            <p:cNvPr id="56" name="TextBox 55">
              <a:extLst>
                <a:ext uri="{FF2B5EF4-FFF2-40B4-BE49-F238E27FC236}">
                  <a16:creationId xmlns:a16="http://schemas.microsoft.com/office/drawing/2014/main" id="{C4CF5899-B135-4EE7-8588-6CD284F998CE}"/>
                </a:ext>
              </a:extLst>
            </p:cNvPr>
            <p:cNvSpPr txBox="1"/>
            <p:nvPr/>
          </p:nvSpPr>
          <p:spPr>
            <a:xfrm rot="2577468">
              <a:off x="7637710" y="1388713"/>
              <a:ext cx="1381124" cy="572383"/>
            </a:xfrm>
            <a:prstGeom prst="rect">
              <a:avLst/>
            </a:prstGeom>
            <a:solidFill>
              <a:schemeClr val="bg1"/>
            </a:solidFill>
          </p:spPr>
          <p:txBody>
            <a:bodyPr wrap="square" lIns="179259" tIns="143407" rIns="179259" bIns="143407" rtlCol="0">
              <a:spAutoFit/>
            </a:bodyPr>
            <a:lstStyle/>
            <a:p>
              <a:pPr algn="ctr">
                <a:lnSpc>
                  <a:spcPct val="90000"/>
                </a:lnSpc>
                <a:spcAft>
                  <a:spcPts val="588"/>
                </a:spcAft>
              </a:pPr>
              <a:r>
                <a:rPr lang="en-US" sz="196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By 2022</a:t>
              </a:r>
            </a:p>
          </p:txBody>
        </p:sp>
        <p:grpSp>
          <p:nvGrpSpPr>
            <p:cNvPr id="6" name="Group 5">
              <a:extLst>
                <a:ext uri="{FF2B5EF4-FFF2-40B4-BE49-F238E27FC236}">
                  <a16:creationId xmlns:a16="http://schemas.microsoft.com/office/drawing/2014/main" id="{1BF5647B-4F32-49C7-8697-2F92DB0648E2}"/>
                </a:ext>
              </a:extLst>
            </p:cNvPr>
            <p:cNvGrpSpPr/>
            <p:nvPr/>
          </p:nvGrpSpPr>
          <p:grpSpPr>
            <a:xfrm>
              <a:off x="3350236" y="1031732"/>
              <a:ext cx="5605272" cy="5605272"/>
              <a:chOff x="4715012" y="567708"/>
              <a:chExt cx="5605272" cy="5605272"/>
            </a:xfrm>
          </p:grpSpPr>
          <p:sp>
            <p:nvSpPr>
              <p:cNvPr id="4" name="Oval 3">
                <a:extLst>
                  <a:ext uri="{FF2B5EF4-FFF2-40B4-BE49-F238E27FC236}">
                    <a16:creationId xmlns:a16="http://schemas.microsoft.com/office/drawing/2014/main" id="{842A7B19-E5E6-49CD-8095-C0B3C6292098}"/>
                  </a:ext>
                </a:extLst>
              </p:cNvPr>
              <p:cNvSpPr/>
              <p:nvPr/>
            </p:nvSpPr>
            <p:spPr bwMode="auto">
              <a:xfrm>
                <a:off x="4715012" y="567708"/>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Arc 4">
                <a:extLst>
                  <a:ext uri="{FF2B5EF4-FFF2-40B4-BE49-F238E27FC236}">
                    <a16:creationId xmlns:a16="http://schemas.microsoft.com/office/drawing/2014/main" id="{0A29A54A-EAC6-43EC-9D88-3E7496BB8EBC}"/>
                  </a:ext>
                </a:extLst>
              </p:cNvPr>
              <p:cNvSpPr/>
              <p:nvPr/>
            </p:nvSpPr>
            <p:spPr>
              <a:xfrm>
                <a:off x="4715012" y="567708"/>
                <a:ext cx="5605272" cy="5605272"/>
              </a:xfrm>
              <a:prstGeom prst="arc">
                <a:avLst/>
              </a:prstGeom>
              <a:ln w="762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grpSp>
      </p:grpSp>
      <p:sp>
        <p:nvSpPr>
          <p:cNvPr id="14" name="Title 3">
            <a:extLst>
              <a:ext uri="{FF2B5EF4-FFF2-40B4-BE49-F238E27FC236}">
                <a16:creationId xmlns:a16="http://schemas.microsoft.com/office/drawing/2014/main" id="{7AF18201-946F-FB42-AE03-F6ECA717A3AD}"/>
              </a:ext>
            </a:extLst>
          </p:cNvPr>
          <p:cNvSpPr>
            <a:spLocks noGrp="1"/>
          </p:cNvSpPr>
          <p:nvPr>
            <p:ph type="title"/>
          </p:nvPr>
        </p:nvSpPr>
        <p:spPr>
          <a:xfrm>
            <a:off x="442765" y="640899"/>
            <a:ext cx="11306469" cy="367665"/>
          </a:xfrm>
        </p:spPr>
        <p:txBody>
          <a:bodyPr/>
          <a:lstStyle/>
          <a:p>
            <a:r>
              <a:rPr lang="en-US" sz="2000" dirty="0"/>
              <a:t>Kubernetes </a:t>
            </a:r>
            <a:r>
              <a:rPr lang="en-US" sz="2000" dirty="0">
                <a:solidFill>
                  <a:srgbClr val="0078D4"/>
                </a:solidFill>
              </a:rPr>
              <a:t>momentum</a:t>
            </a:r>
          </a:p>
        </p:txBody>
      </p:sp>
    </p:spTree>
    <p:extLst>
      <p:ext uri="{BB962C8B-B14F-4D97-AF65-F5344CB8AC3E}">
        <p14:creationId xmlns:p14="http://schemas.microsoft.com/office/powerpoint/2010/main" val="271021270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03D7A3-3F24-47CF-9178-C8DAD9B3052A}"/>
              </a:ext>
            </a:extLst>
          </p:cNvPr>
          <p:cNvSpPr>
            <a:spLocks noGrp="1"/>
          </p:cNvSpPr>
          <p:nvPr>
            <p:ph idx="4294967295"/>
          </p:nvPr>
        </p:nvSpPr>
        <p:spPr>
          <a:xfrm>
            <a:off x="556941" y="1893848"/>
            <a:ext cx="5539059" cy="4176751"/>
          </a:xfrm>
        </p:spPr>
        <p:txBody>
          <a:bodyPr>
            <a:noAutofit/>
          </a:bodyPr>
          <a:lstStyle/>
          <a:p>
            <a:pPr marL="342900" lvl="0" indent="-342900" defTabSz="932742">
              <a:lnSpc>
                <a:spcPct val="90000"/>
              </a:lnSpc>
              <a:spcBef>
                <a:spcPct val="20000"/>
              </a:spcBef>
              <a:buSzPct val="90000"/>
              <a:buFont typeface="Arial" pitchFamily="34" charset="0"/>
              <a:buChar char="•"/>
              <a:defRPr/>
            </a:pPr>
            <a:endParaRPr lang="en-GB" sz="2400" dirty="0">
              <a:latin typeface="Segoe UI"/>
            </a:endParaRPr>
          </a:p>
          <a:p>
            <a:pPr marL="342900" lvl="1" defTabSz="932742">
              <a:lnSpc>
                <a:spcPct val="90000"/>
              </a:lnSpc>
              <a:spcBef>
                <a:spcPct val="20000"/>
              </a:spcBef>
              <a:buSzPct val="90000"/>
              <a:defRPr/>
            </a:pPr>
            <a:endParaRPr lang="en-GB" sz="2000" dirty="0">
              <a:latin typeface="Segoe UI"/>
            </a:endParaRPr>
          </a:p>
          <a:p>
            <a:pPr marL="342900" lvl="0" indent="-342900" defTabSz="932742">
              <a:lnSpc>
                <a:spcPct val="90000"/>
              </a:lnSpc>
              <a:spcBef>
                <a:spcPct val="20000"/>
              </a:spcBef>
              <a:buSzPct val="90000"/>
              <a:buFont typeface="Arial" pitchFamily="34" charset="0"/>
              <a:buChar char="•"/>
              <a:defRPr/>
            </a:pPr>
            <a:endParaRPr lang="en-GB" sz="2400" dirty="0">
              <a:latin typeface="Segoe UI"/>
            </a:endParaRPr>
          </a:p>
        </p:txBody>
      </p:sp>
      <p:sp>
        <p:nvSpPr>
          <p:cNvPr id="2" name="Title 1">
            <a:extLst>
              <a:ext uri="{FF2B5EF4-FFF2-40B4-BE49-F238E27FC236}">
                <a16:creationId xmlns:a16="http://schemas.microsoft.com/office/drawing/2014/main" id="{4B3E0D78-D752-4F73-863F-1A02864F5D58}"/>
              </a:ext>
            </a:extLst>
          </p:cNvPr>
          <p:cNvSpPr>
            <a:spLocks noGrp="1"/>
          </p:cNvSpPr>
          <p:nvPr>
            <p:ph type="title" idx="4294967295"/>
          </p:nvPr>
        </p:nvSpPr>
        <p:spPr>
          <a:xfrm>
            <a:off x="1726150" y="454101"/>
            <a:ext cx="8127999" cy="717325"/>
          </a:xfrm>
        </p:spPr>
        <p:txBody>
          <a:bodyPr>
            <a:noAutofit/>
          </a:bodyPr>
          <a:lstStyle/>
          <a:p>
            <a:pPr algn="ctr"/>
            <a:r>
              <a:rPr lang="en-US" dirty="0">
                <a:solidFill>
                  <a:srgbClr val="0070C0"/>
                </a:solidFill>
              </a:rPr>
              <a:t>Container Best </a:t>
            </a:r>
            <a:r>
              <a:rPr lang="en-US" dirty="0" err="1">
                <a:solidFill>
                  <a:srgbClr val="0070C0"/>
                </a:solidFill>
              </a:rPr>
              <a:t>Practises</a:t>
            </a:r>
            <a:endParaRPr lang="en-US" dirty="0">
              <a:solidFill>
                <a:schemeClr val="tx1"/>
              </a:solidFill>
            </a:endParaRPr>
          </a:p>
        </p:txBody>
      </p:sp>
      <p:graphicFrame>
        <p:nvGraphicFramePr>
          <p:cNvPr id="4" name="Table 3">
            <a:extLst>
              <a:ext uri="{FF2B5EF4-FFF2-40B4-BE49-F238E27FC236}">
                <a16:creationId xmlns:a16="http://schemas.microsoft.com/office/drawing/2014/main" id="{F7A41CC5-0561-A946-B2E5-CF427018876C}"/>
              </a:ext>
            </a:extLst>
          </p:cNvPr>
          <p:cNvGraphicFramePr>
            <a:graphicFrameLocks noGrp="1"/>
          </p:cNvGraphicFramePr>
          <p:nvPr/>
        </p:nvGraphicFramePr>
        <p:xfrm>
          <a:off x="1528010" y="1893848"/>
          <a:ext cx="8422106" cy="3247739"/>
        </p:xfrm>
        <a:graphic>
          <a:graphicData uri="http://schemas.openxmlformats.org/drawingml/2006/table">
            <a:tbl>
              <a:tblPr firstRow="1" bandRow="1">
                <a:tableStyleId>{5C22544A-7EE6-4342-B048-85BDC9FD1C3A}</a:tableStyleId>
              </a:tblPr>
              <a:tblGrid>
                <a:gridCol w="4211053">
                  <a:extLst>
                    <a:ext uri="{9D8B030D-6E8A-4147-A177-3AD203B41FA5}">
                      <a16:colId xmlns:a16="http://schemas.microsoft.com/office/drawing/2014/main" val="1061635187"/>
                    </a:ext>
                  </a:extLst>
                </a:gridCol>
                <a:gridCol w="4211053">
                  <a:extLst>
                    <a:ext uri="{9D8B030D-6E8A-4147-A177-3AD203B41FA5}">
                      <a16:colId xmlns:a16="http://schemas.microsoft.com/office/drawing/2014/main" val="945751443"/>
                    </a:ext>
                  </a:extLst>
                </a:gridCol>
              </a:tblGrid>
              <a:tr h="1103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solidFill>
                            <a:schemeClr val="tx1"/>
                          </a:solidFill>
                          <a:latin typeface="Segoe UI"/>
                        </a:rPr>
                        <a:t>Remember that containers are designed to be ephemeral</a:t>
                      </a:r>
                    </a:p>
                  </a:txBody>
                  <a:tcP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solidFill>
                            <a:schemeClr val="tx1"/>
                          </a:solidFill>
                          <a:latin typeface="Segoe UI"/>
                        </a:rPr>
                        <a:t>Avoid including unnecessary packages within your container image</a:t>
                      </a:r>
                    </a:p>
                  </a:txBody>
                  <a:tcPr>
                    <a:solidFill>
                      <a:schemeClr val="bg2">
                        <a:lumMod val="90000"/>
                      </a:schemeClr>
                    </a:solidFill>
                  </a:tcPr>
                </a:tc>
                <a:extLst>
                  <a:ext uri="{0D108BD9-81ED-4DB2-BD59-A6C34878D82A}">
                    <a16:rowId xmlns:a16="http://schemas.microsoft.com/office/drawing/2014/main" val="1117158008"/>
                  </a:ext>
                </a:extLst>
              </a:tr>
              <a:tr h="1229875">
                <a:tc>
                  <a:txBody>
                    <a:bodyPr/>
                    <a:lstStyle/>
                    <a:p>
                      <a:pPr marL="0" lvl="0" indent="0" defTabSz="932742">
                        <a:lnSpc>
                          <a:spcPct val="90000"/>
                        </a:lnSpc>
                        <a:spcBef>
                          <a:spcPct val="20000"/>
                        </a:spcBef>
                        <a:buSzPct val="90000"/>
                        <a:buFontTx/>
                        <a:buNone/>
                        <a:defRPr/>
                      </a:pPr>
                      <a:r>
                        <a:rPr lang="en-GB" sz="1800" dirty="0">
                          <a:latin typeface="Segoe UI"/>
                        </a:rPr>
                        <a:t>Use .</a:t>
                      </a:r>
                      <a:r>
                        <a:rPr lang="en-GB" sz="1800" dirty="0" err="1">
                          <a:latin typeface="Segoe UI"/>
                        </a:rPr>
                        <a:t>dockerignore</a:t>
                      </a:r>
                      <a:r>
                        <a:rPr lang="en-GB" sz="1800" dirty="0">
                          <a:latin typeface="Segoe UI"/>
                        </a:rPr>
                        <a:t> file</a:t>
                      </a:r>
                    </a:p>
                    <a:p>
                      <a:pPr marL="584200" lvl="1" indent="-241300" defTabSz="932742">
                        <a:lnSpc>
                          <a:spcPct val="90000"/>
                        </a:lnSpc>
                        <a:spcBef>
                          <a:spcPct val="20000"/>
                        </a:spcBef>
                        <a:buSzPct val="90000"/>
                        <a:buFont typeface="Arial" pitchFamily="34" charset="0"/>
                        <a:buChar char="•"/>
                        <a:defRPr/>
                      </a:pPr>
                      <a:r>
                        <a:rPr lang="en-GB" sz="1800" dirty="0">
                          <a:latin typeface="Segoe UI"/>
                        </a:rPr>
                        <a:t>Reduce build context size</a:t>
                      </a:r>
                    </a:p>
                    <a:p>
                      <a:pPr marL="1041400" lvl="2" indent="-241300" defTabSz="932742">
                        <a:lnSpc>
                          <a:spcPct val="90000"/>
                        </a:lnSpc>
                        <a:spcBef>
                          <a:spcPct val="20000"/>
                        </a:spcBef>
                        <a:buSzPct val="90000"/>
                        <a:buFont typeface="Arial" pitchFamily="34" charset="0"/>
                        <a:buChar char="•"/>
                        <a:defRPr/>
                      </a:pPr>
                      <a:r>
                        <a:rPr lang="en-GB" sz="1800" dirty="0" err="1">
                          <a:latin typeface="Segoe UI"/>
                        </a:rPr>
                        <a:t>node_modules</a:t>
                      </a:r>
                      <a:r>
                        <a:rPr lang="en-GB" sz="1800" dirty="0">
                          <a:latin typeface="Segoe UI"/>
                        </a:rPr>
                        <a:t>, </a:t>
                      </a:r>
                      <a:r>
                        <a:rPr lang="en-GB" sz="1800" dirty="0" err="1">
                          <a:latin typeface="Segoe UI"/>
                        </a:rPr>
                        <a:t>npm-debug.log</a:t>
                      </a:r>
                      <a:endParaRPr lang="en-GB" sz="1800" dirty="0">
                        <a:latin typeface="Segoe UI"/>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latin typeface="Segoe UI"/>
                        </a:rPr>
                        <a:t>Use multi-stage builds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latin typeface="Segoe UI"/>
                        </a:rPr>
                        <a:t>Compile code and then package</a:t>
                      </a:r>
                    </a:p>
                  </a:txBody>
                  <a:tcPr/>
                </a:tc>
                <a:extLst>
                  <a:ext uri="{0D108BD9-81ED-4DB2-BD59-A6C34878D82A}">
                    <a16:rowId xmlns:a16="http://schemas.microsoft.com/office/drawing/2014/main" val="3567389596"/>
                  </a:ext>
                </a:extLst>
              </a:tr>
              <a:tr h="800830">
                <a:tc>
                  <a:txBody>
                    <a:bodyPr/>
                    <a:lstStyle/>
                    <a:p>
                      <a:pPr marL="0" lvl="0" indent="0" defTabSz="932742">
                        <a:lnSpc>
                          <a:spcPct val="90000"/>
                        </a:lnSpc>
                        <a:spcBef>
                          <a:spcPct val="20000"/>
                        </a:spcBef>
                        <a:buSzPct val="90000"/>
                        <a:buFontTx/>
                        <a:buNone/>
                        <a:defRPr/>
                      </a:pPr>
                      <a:r>
                        <a:rPr lang="en-GB" sz="1800" dirty="0">
                          <a:latin typeface="Segoe UI"/>
                        </a:rPr>
                        <a:t>Start with an appropriate image</a:t>
                      </a:r>
                    </a:p>
                    <a:p>
                      <a:pPr marL="584200" lvl="1" indent="-241300" defTabSz="932742">
                        <a:lnSpc>
                          <a:spcPct val="90000"/>
                        </a:lnSpc>
                        <a:spcBef>
                          <a:spcPct val="20000"/>
                        </a:spcBef>
                        <a:buSzPct val="90000"/>
                        <a:buFont typeface="Arial" pitchFamily="34" charset="0"/>
                        <a:buChar char="•"/>
                        <a:defRPr/>
                      </a:pPr>
                      <a:r>
                        <a:rPr lang="en-GB" sz="1800" dirty="0" err="1">
                          <a:latin typeface="Segoe UI"/>
                        </a:rPr>
                        <a:t>Openjdk</a:t>
                      </a:r>
                      <a:r>
                        <a:rPr lang="en-GB" sz="1800" dirty="0">
                          <a:latin typeface="Segoe UI"/>
                        </a:rPr>
                        <a:t> vs ubuntu image</a:t>
                      </a:r>
                    </a:p>
                  </a:txBody>
                  <a:tcPr>
                    <a:solidFill>
                      <a:schemeClr val="bg2">
                        <a:lumMod val="90000"/>
                      </a:schemeClr>
                    </a:solidFill>
                  </a:tcPr>
                </a:tc>
                <a:tc>
                  <a:txBody>
                    <a:bodyPr/>
                    <a:lstStyle/>
                    <a:p>
                      <a:pPr marL="0" lvl="0" indent="0" defTabSz="932742">
                        <a:lnSpc>
                          <a:spcPct val="90000"/>
                        </a:lnSpc>
                        <a:spcBef>
                          <a:spcPct val="20000"/>
                        </a:spcBef>
                        <a:buSzPct val="90000"/>
                        <a:buFontTx/>
                        <a:buNone/>
                        <a:defRPr/>
                      </a:pPr>
                      <a:r>
                        <a:rPr lang="en-GB" sz="1800" dirty="0">
                          <a:latin typeface="Segoe UI"/>
                        </a:rPr>
                        <a:t>Tag container images extensively</a:t>
                      </a:r>
                    </a:p>
                    <a:p>
                      <a:pPr marL="584200" lvl="1" indent="-241300" defTabSz="932742">
                        <a:lnSpc>
                          <a:spcPct val="90000"/>
                        </a:lnSpc>
                        <a:spcBef>
                          <a:spcPct val="20000"/>
                        </a:spcBef>
                        <a:buSzPct val="90000"/>
                        <a:buFont typeface="Arial" pitchFamily="34" charset="0"/>
                        <a:buChar char="•"/>
                        <a:defRPr/>
                      </a:pPr>
                      <a:r>
                        <a:rPr lang="en-GB" sz="1800" dirty="0">
                          <a:latin typeface="Segoe UI"/>
                        </a:rPr>
                        <a:t>V1, v2, v3 etc..</a:t>
                      </a:r>
                    </a:p>
                    <a:p>
                      <a:endParaRPr lang="en-US" sz="1800" dirty="0"/>
                    </a:p>
                  </a:txBody>
                  <a:tcPr>
                    <a:solidFill>
                      <a:schemeClr val="bg2">
                        <a:lumMod val="90000"/>
                      </a:schemeClr>
                    </a:solidFill>
                  </a:tcPr>
                </a:tc>
                <a:extLst>
                  <a:ext uri="{0D108BD9-81ED-4DB2-BD59-A6C34878D82A}">
                    <a16:rowId xmlns:a16="http://schemas.microsoft.com/office/drawing/2014/main" val="163266257"/>
                  </a:ext>
                </a:extLst>
              </a:tr>
            </a:tbl>
          </a:graphicData>
        </a:graphic>
      </p:graphicFrame>
      <p:sp>
        <p:nvSpPr>
          <p:cNvPr id="5" name="Rectangle 4">
            <a:extLst>
              <a:ext uri="{FF2B5EF4-FFF2-40B4-BE49-F238E27FC236}">
                <a16:creationId xmlns:a16="http://schemas.microsoft.com/office/drawing/2014/main" id="{7995527F-B55B-C64D-B44C-12F85A54200E}"/>
              </a:ext>
            </a:extLst>
          </p:cNvPr>
          <p:cNvSpPr/>
          <p:nvPr/>
        </p:nvSpPr>
        <p:spPr>
          <a:xfrm>
            <a:off x="1416969" y="5885157"/>
            <a:ext cx="8533147" cy="338554"/>
          </a:xfrm>
          <a:prstGeom prst="rect">
            <a:avLst/>
          </a:prstGeom>
        </p:spPr>
        <p:txBody>
          <a:bodyPr wrap="square">
            <a:spAutoFit/>
          </a:bodyPr>
          <a:lstStyle/>
          <a:p>
            <a:r>
              <a:rPr lang="en-SG" sz="1600" dirty="0" err="1"/>
              <a:t>Dockerfile</a:t>
            </a:r>
            <a:r>
              <a:rPr lang="en-SG" sz="1600" dirty="0"/>
              <a:t> Best Practises </a:t>
            </a:r>
            <a:r>
              <a:rPr lang="en-SG" sz="1600" dirty="0">
                <a:hlinkClick r:id="rId2"/>
              </a:rPr>
              <a:t>https://blog.docker.com/2019/07/intro-guide-to-dockerfile-best-practices</a:t>
            </a:r>
            <a:endParaRPr lang="en-US" sz="1600" dirty="0">
              <a:solidFill>
                <a:schemeClr val="bg1"/>
              </a:solidFill>
            </a:endParaRPr>
          </a:p>
        </p:txBody>
      </p:sp>
    </p:spTree>
    <p:extLst>
      <p:ext uri="{BB962C8B-B14F-4D97-AF65-F5344CB8AC3E}">
        <p14:creationId xmlns:p14="http://schemas.microsoft.com/office/powerpoint/2010/main" val="11534213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EC61-18D9-4843-924A-D78786A537E5}"/>
              </a:ext>
            </a:extLst>
          </p:cNvPr>
          <p:cNvSpPr>
            <a:spLocks noGrp="1"/>
          </p:cNvSpPr>
          <p:nvPr>
            <p:ph type="title"/>
          </p:nvPr>
        </p:nvSpPr>
        <p:spPr>
          <a:xfrm>
            <a:off x="570096" y="0"/>
            <a:ext cx="11029616" cy="1188720"/>
          </a:xfrm>
        </p:spPr>
        <p:txBody>
          <a:bodyPr/>
          <a:lstStyle/>
          <a:p>
            <a:r>
              <a:rPr lang="en-US" dirty="0"/>
              <a:t>Azure Security Center</a:t>
            </a:r>
          </a:p>
        </p:txBody>
      </p:sp>
      <p:sp>
        <p:nvSpPr>
          <p:cNvPr id="3" name="Content Placeholder 2">
            <a:extLst>
              <a:ext uri="{FF2B5EF4-FFF2-40B4-BE49-F238E27FC236}">
                <a16:creationId xmlns:a16="http://schemas.microsoft.com/office/drawing/2014/main" id="{1AD6A76E-F709-A14F-81D8-8A939BCC3A0D}"/>
              </a:ext>
            </a:extLst>
          </p:cNvPr>
          <p:cNvSpPr>
            <a:spLocks noGrp="1"/>
          </p:cNvSpPr>
          <p:nvPr>
            <p:ph idx="1"/>
          </p:nvPr>
        </p:nvSpPr>
        <p:spPr>
          <a:xfrm>
            <a:off x="581192" y="1663190"/>
            <a:ext cx="11018520" cy="1982081"/>
          </a:xfrm>
        </p:spPr>
        <p:txBody>
          <a:bodyPr>
            <a:normAutofit/>
          </a:bodyPr>
          <a:lstStyle/>
          <a:p>
            <a:r>
              <a:rPr lang="da-DK" sz="2400" b="1" dirty="0" err="1"/>
              <a:t>Continuous</a:t>
            </a:r>
            <a:r>
              <a:rPr lang="da-DK" sz="2400" b="1" dirty="0"/>
              <a:t> </a:t>
            </a:r>
            <a:r>
              <a:rPr lang="da-DK" sz="2400" b="1" dirty="0" err="1"/>
              <a:t>discovery</a:t>
            </a:r>
            <a:r>
              <a:rPr lang="da-DK" sz="2400" b="1" dirty="0"/>
              <a:t> of managed AKS </a:t>
            </a:r>
            <a:r>
              <a:rPr lang="da-DK" sz="2400" b="1" dirty="0" err="1"/>
              <a:t>instances</a:t>
            </a:r>
            <a:endParaRPr lang="da-DK" sz="2400" b="1" dirty="0"/>
          </a:p>
          <a:p>
            <a:r>
              <a:rPr lang="da-DK" sz="2400" b="1" dirty="0" err="1"/>
              <a:t>Actionable</a:t>
            </a:r>
            <a:r>
              <a:rPr lang="da-DK" sz="2400" b="1" dirty="0"/>
              <a:t> </a:t>
            </a:r>
            <a:r>
              <a:rPr lang="da-DK" sz="2400" b="1" dirty="0" err="1"/>
              <a:t>reccomendations</a:t>
            </a:r>
            <a:r>
              <a:rPr lang="da-DK" sz="2400" b="1" dirty="0"/>
              <a:t> on </a:t>
            </a:r>
            <a:r>
              <a:rPr lang="da-DK" sz="2400" b="1" dirty="0" err="1"/>
              <a:t>security</a:t>
            </a:r>
            <a:r>
              <a:rPr lang="da-DK" sz="2400" b="1" dirty="0"/>
              <a:t> </a:t>
            </a:r>
            <a:r>
              <a:rPr lang="da-DK" sz="2400" b="1" dirty="0" err="1"/>
              <a:t>best</a:t>
            </a:r>
            <a:r>
              <a:rPr lang="da-DK" sz="2400" b="1" dirty="0"/>
              <a:t> </a:t>
            </a:r>
            <a:r>
              <a:rPr lang="da-DK" sz="2400" b="1" dirty="0" err="1"/>
              <a:t>practices</a:t>
            </a:r>
            <a:r>
              <a:rPr lang="da-DK" sz="2400" b="1" dirty="0"/>
              <a:t> for AKS</a:t>
            </a:r>
          </a:p>
          <a:p>
            <a:r>
              <a:rPr lang="da-DK" sz="2400" b="1" dirty="0"/>
              <a:t>Host and Cluster </a:t>
            </a:r>
            <a:r>
              <a:rPr lang="da-DK" sz="2400" b="1" dirty="0" err="1"/>
              <a:t>based</a:t>
            </a:r>
            <a:r>
              <a:rPr lang="da-DK" sz="2400" b="1" dirty="0"/>
              <a:t> </a:t>
            </a:r>
            <a:r>
              <a:rPr lang="da-DK" sz="2400" b="1" dirty="0" err="1"/>
              <a:t>threat</a:t>
            </a:r>
            <a:r>
              <a:rPr lang="da-DK" sz="2400" b="1" dirty="0"/>
              <a:t> </a:t>
            </a:r>
            <a:r>
              <a:rPr lang="da-DK" sz="2400" b="1" dirty="0" err="1"/>
              <a:t>detection</a:t>
            </a:r>
            <a:r>
              <a:rPr lang="da-DK" sz="2400" b="1" dirty="0"/>
              <a:t> </a:t>
            </a:r>
            <a:r>
              <a:rPr lang="da-DK" sz="2400" b="1" dirty="0" err="1"/>
              <a:t>analysis</a:t>
            </a:r>
            <a:endParaRPr lang="da-DK" sz="2400" b="1" dirty="0"/>
          </a:p>
          <a:p>
            <a:endParaRPr lang="en-US" sz="2400" b="1" dirty="0"/>
          </a:p>
        </p:txBody>
      </p:sp>
      <p:sp>
        <p:nvSpPr>
          <p:cNvPr id="4" name="Title 1">
            <a:extLst>
              <a:ext uri="{FF2B5EF4-FFF2-40B4-BE49-F238E27FC236}">
                <a16:creationId xmlns:a16="http://schemas.microsoft.com/office/drawing/2014/main" id="{A5552CBD-07F9-544B-89FE-2F9C60F2C228}"/>
              </a:ext>
            </a:extLst>
          </p:cNvPr>
          <p:cNvSpPr txBox="1">
            <a:spLocks/>
          </p:cNvSpPr>
          <p:nvPr/>
        </p:nvSpPr>
        <p:spPr>
          <a:xfrm>
            <a:off x="676269" y="3417584"/>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a-DK" dirty="0" err="1"/>
              <a:t>Azure</a:t>
            </a:r>
            <a:r>
              <a:rPr lang="da-DK" dirty="0"/>
              <a:t> ARC</a:t>
            </a:r>
          </a:p>
        </p:txBody>
      </p:sp>
      <p:sp>
        <p:nvSpPr>
          <p:cNvPr id="5" name="Content Placeholder 2">
            <a:extLst>
              <a:ext uri="{FF2B5EF4-FFF2-40B4-BE49-F238E27FC236}">
                <a16:creationId xmlns:a16="http://schemas.microsoft.com/office/drawing/2014/main" id="{A7B8AAD1-671D-2F4F-B7B8-62AB6FF779FD}"/>
              </a:ext>
            </a:extLst>
          </p:cNvPr>
          <p:cNvSpPr txBox="1">
            <a:spLocks/>
          </p:cNvSpPr>
          <p:nvPr/>
        </p:nvSpPr>
        <p:spPr>
          <a:xfrm>
            <a:off x="584200" y="4266708"/>
            <a:ext cx="11018520" cy="189590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Access </a:t>
            </a:r>
            <a:r>
              <a:rPr lang="da-DK" dirty="0" err="1"/>
              <a:t>unique</a:t>
            </a:r>
            <a:r>
              <a:rPr lang="da-DK" dirty="0"/>
              <a:t> </a:t>
            </a:r>
            <a:r>
              <a:rPr lang="da-DK" dirty="0" err="1"/>
              <a:t>Azure</a:t>
            </a:r>
            <a:r>
              <a:rPr lang="da-DK" dirty="0"/>
              <a:t> </a:t>
            </a:r>
            <a:r>
              <a:rPr lang="da-DK" dirty="0" err="1"/>
              <a:t>security</a:t>
            </a:r>
            <a:r>
              <a:rPr lang="da-DK" dirty="0"/>
              <a:t> </a:t>
            </a:r>
            <a:r>
              <a:rPr lang="da-DK" dirty="0" err="1"/>
              <a:t>capabilities</a:t>
            </a:r>
            <a:r>
              <a:rPr lang="da-DK" dirty="0"/>
              <a:t> </a:t>
            </a:r>
            <a:r>
              <a:rPr lang="da-DK" dirty="0" err="1"/>
              <a:t>such</a:t>
            </a:r>
            <a:r>
              <a:rPr lang="da-DK" dirty="0"/>
              <a:t> as </a:t>
            </a:r>
            <a:r>
              <a:rPr lang="da-DK" dirty="0" err="1"/>
              <a:t>Azure</a:t>
            </a:r>
            <a:r>
              <a:rPr lang="da-DK" dirty="0"/>
              <a:t> </a:t>
            </a:r>
            <a:r>
              <a:rPr lang="da-DK" dirty="0" err="1"/>
              <a:t>Threat</a:t>
            </a:r>
            <a:r>
              <a:rPr lang="da-DK" dirty="0"/>
              <a:t> </a:t>
            </a:r>
            <a:r>
              <a:rPr lang="da-DK" dirty="0" err="1"/>
              <a:t>Detection</a:t>
            </a:r>
            <a:endParaRPr lang="da-DK" dirty="0"/>
          </a:p>
          <a:p>
            <a:r>
              <a:rPr lang="da-DK" dirty="0" err="1"/>
              <a:t>Centrally</a:t>
            </a:r>
            <a:r>
              <a:rPr lang="da-DK" dirty="0"/>
              <a:t> </a:t>
            </a:r>
            <a:r>
              <a:rPr lang="da-DK" dirty="0" err="1"/>
              <a:t>manage</a:t>
            </a:r>
            <a:r>
              <a:rPr lang="da-DK" dirty="0"/>
              <a:t> </a:t>
            </a:r>
            <a:r>
              <a:rPr lang="da-DK" dirty="0" err="1"/>
              <a:t>access</a:t>
            </a:r>
            <a:r>
              <a:rPr lang="da-DK" dirty="0"/>
              <a:t> and </a:t>
            </a:r>
            <a:r>
              <a:rPr lang="da-DK" dirty="0" err="1"/>
              <a:t>security</a:t>
            </a:r>
            <a:r>
              <a:rPr lang="da-DK" dirty="0"/>
              <a:t> </a:t>
            </a:r>
            <a:r>
              <a:rPr lang="da-DK" dirty="0" err="1"/>
              <a:t>policies</a:t>
            </a:r>
            <a:r>
              <a:rPr lang="da-DK" dirty="0"/>
              <a:t> for </a:t>
            </a:r>
            <a:r>
              <a:rPr lang="da-DK" dirty="0" err="1"/>
              <a:t>resources</a:t>
            </a:r>
            <a:r>
              <a:rPr lang="da-DK" dirty="0"/>
              <a:t> with </a:t>
            </a:r>
            <a:r>
              <a:rPr lang="da-DK" dirty="0" err="1"/>
              <a:t>Role</a:t>
            </a:r>
            <a:r>
              <a:rPr lang="da-DK" dirty="0"/>
              <a:t> </a:t>
            </a:r>
            <a:r>
              <a:rPr lang="da-DK" dirty="0" err="1"/>
              <a:t>Based</a:t>
            </a:r>
            <a:r>
              <a:rPr lang="da-DK" dirty="0"/>
              <a:t> Access Control</a:t>
            </a:r>
          </a:p>
          <a:p>
            <a:r>
              <a:rPr lang="da-DK" dirty="0" err="1"/>
              <a:t>Enforce</a:t>
            </a:r>
            <a:r>
              <a:rPr lang="da-DK" dirty="0"/>
              <a:t> </a:t>
            </a:r>
            <a:r>
              <a:rPr lang="da-DK" dirty="0" err="1"/>
              <a:t>compliance</a:t>
            </a:r>
            <a:r>
              <a:rPr lang="da-DK" dirty="0"/>
              <a:t> and </a:t>
            </a:r>
            <a:r>
              <a:rPr lang="da-DK" dirty="0" err="1"/>
              <a:t>simplify</a:t>
            </a:r>
            <a:r>
              <a:rPr lang="da-DK" dirty="0"/>
              <a:t> audit </a:t>
            </a:r>
            <a:r>
              <a:rPr lang="da-DK" dirty="0" err="1"/>
              <a:t>reporting</a:t>
            </a:r>
            <a:endParaRPr lang="da-DK" dirty="0"/>
          </a:p>
        </p:txBody>
      </p:sp>
      <p:sp>
        <p:nvSpPr>
          <p:cNvPr id="6" name="TextBox 5">
            <a:extLst>
              <a:ext uri="{FF2B5EF4-FFF2-40B4-BE49-F238E27FC236}">
                <a16:creationId xmlns:a16="http://schemas.microsoft.com/office/drawing/2014/main" id="{404A980A-FD4F-3C48-B93A-5F45BEACEFED}"/>
              </a:ext>
            </a:extLst>
          </p:cNvPr>
          <p:cNvSpPr txBox="1"/>
          <p:nvPr/>
        </p:nvSpPr>
        <p:spPr>
          <a:xfrm>
            <a:off x="4623515" y="3657600"/>
            <a:ext cx="65" cy="307777"/>
          </a:xfrm>
          <a:prstGeom prst="rect">
            <a:avLst/>
          </a:prstGeom>
          <a:noFill/>
        </p:spPr>
        <p:txBody>
          <a:bodyPr wrap="none" lIns="0" tIns="0" rIns="0" bIns="0" rtlCol="0">
            <a:spAutoFit/>
          </a:bodyPr>
          <a:lstStyle/>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39556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54A-86AC-4B68-A679-CC395E9F4522}"/>
              </a:ext>
            </a:extLst>
          </p:cNvPr>
          <p:cNvSpPr>
            <a:spLocks noGrp="1"/>
          </p:cNvSpPr>
          <p:nvPr>
            <p:ph type="title"/>
          </p:nvPr>
        </p:nvSpPr>
        <p:spPr>
          <a:xfrm>
            <a:off x="455995" y="620827"/>
            <a:ext cx="11306469" cy="402302"/>
          </a:xfrm>
        </p:spPr>
        <p:txBody>
          <a:bodyPr/>
          <a:lstStyle/>
          <a:p>
            <a:r>
              <a:rPr lang="en-US">
                <a:solidFill>
                  <a:schemeClr val="tx2"/>
                </a:solidFill>
              </a:rPr>
              <a:t>What’s behind the growth?</a:t>
            </a:r>
            <a:endParaRPr lang="en-US" sz="1961"/>
          </a:p>
        </p:txBody>
      </p:sp>
      <p:sp>
        <p:nvSpPr>
          <p:cNvPr id="24" name="Rectangle 23">
            <a:extLst>
              <a:ext uri="{FF2B5EF4-FFF2-40B4-BE49-F238E27FC236}">
                <a16:creationId xmlns:a16="http://schemas.microsoft.com/office/drawing/2014/main" id="{176E1E5E-72CD-4B4E-9E74-F41E8853387D}"/>
              </a:ext>
            </a:extLst>
          </p:cNvPr>
          <p:cNvSpPr/>
          <p:nvPr/>
        </p:nvSpPr>
        <p:spPr>
          <a:xfrm>
            <a:off x="455995" y="974458"/>
            <a:ext cx="10936071" cy="392245"/>
          </a:xfrm>
          <a:prstGeom prst="rect">
            <a:avLst/>
          </a:prstGeom>
        </p:spPr>
        <p:txBody>
          <a:bodyPr wrap="square" lIns="0">
            <a:spAutoFit/>
          </a:bodyPr>
          <a:lstStyle/>
          <a:p>
            <a:pPr defTabSz="896386">
              <a:spcAft>
                <a:spcPts val="2353"/>
              </a:spcAft>
              <a:defRPr/>
            </a:pPr>
            <a:r>
              <a:rPr lang="en-US" sz="1961">
                <a:solidFill>
                  <a:srgbClr val="000000"/>
                </a:solidFill>
                <a:cs typeface="Segoe UI Semibold" panose="020B0702040204020203" pitchFamily="34" charset="0"/>
              </a:rPr>
              <a:t>Kubernetes: the leading orchestrator shaping the future app development and management</a:t>
            </a:r>
          </a:p>
        </p:txBody>
      </p:sp>
      <p:grpSp>
        <p:nvGrpSpPr>
          <p:cNvPr id="8" name="Group 7">
            <a:extLst>
              <a:ext uri="{FF2B5EF4-FFF2-40B4-BE49-F238E27FC236}">
                <a16:creationId xmlns:a16="http://schemas.microsoft.com/office/drawing/2014/main" id="{1B61B2FE-CE8A-47EE-92EF-6F6E356941A9}"/>
              </a:ext>
            </a:extLst>
          </p:cNvPr>
          <p:cNvGrpSpPr/>
          <p:nvPr/>
        </p:nvGrpSpPr>
        <p:grpSpPr>
          <a:xfrm>
            <a:off x="656677" y="1854112"/>
            <a:ext cx="11026962" cy="4851469"/>
            <a:chOff x="669844" y="2608107"/>
            <a:chExt cx="11248076" cy="4386418"/>
          </a:xfrm>
        </p:grpSpPr>
        <p:sp>
          <p:nvSpPr>
            <p:cNvPr id="6" name="Freeform: Shape 5">
              <a:extLst>
                <a:ext uri="{FF2B5EF4-FFF2-40B4-BE49-F238E27FC236}">
                  <a16:creationId xmlns:a16="http://schemas.microsoft.com/office/drawing/2014/main" id="{B7628DB9-E3A6-4733-A95B-7601E9A88388}"/>
                </a:ext>
              </a:extLst>
            </p:cNvPr>
            <p:cNvSpPr/>
            <p:nvPr/>
          </p:nvSpPr>
          <p:spPr bwMode="auto">
            <a:xfrm>
              <a:off x="669844" y="2747990"/>
              <a:ext cx="11096787" cy="4246535"/>
            </a:xfrm>
            <a:custGeom>
              <a:avLst/>
              <a:gdLst>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6787" h="4246535">
                  <a:moveTo>
                    <a:pt x="0" y="4246535"/>
                  </a:moveTo>
                  <a:cubicBezTo>
                    <a:pt x="799454" y="3732508"/>
                    <a:pt x="1598909" y="3218481"/>
                    <a:pt x="2200760" y="3115159"/>
                  </a:cubicBezTo>
                  <a:cubicBezTo>
                    <a:pt x="2802611" y="3011837"/>
                    <a:pt x="2921431" y="3972732"/>
                    <a:pt x="3611106" y="3626603"/>
                  </a:cubicBezTo>
                  <a:cubicBezTo>
                    <a:pt x="4300781" y="3280474"/>
                    <a:pt x="5527729" y="1314772"/>
                    <a:pt x="6338807" y="1038386"/>
                  </a:cubicBezTo>
                  <a:cubicBezTo>
                    <a:pt x="7149885" y="762000"/>
                    <a:pt x="7684576" y="2141348"/>
                    <a:pt x="8477573" y="1968284"/>
                  </a:cubicBezTo>
                  <a:cubicBezTo>
                    <a:pt x="9270570" y="1795220"/>
                    <a:pt x="10183678" y="897610"/>
                    <a:pt x="11096787" y="0"/>
                  </a:cubicBezTo>
                </a:path>
              </a:pathLst>
            </a:custGeom>
            <a:noFill/>
            <a:ln w="38100">
              <a:solidFill>
                <a:srgbClr val="0078D3">
                  <a:alpha val="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7" name="Freeform: Shape 6">
              <a:extLst>
                <a:ext uri="{FF2B5EF4-FFF2-40B4-BE49-F238E27FC236}">
                  <a16:creationId xmlns:a16="http://schemas.microsoft.com/office/drawing/2014/main" id="{ADD9392E-F8A8-40ED-A828-5AC07740D19E}"/>
                </a:ext>
              </a:extLst>
            </p:cNvPr>
            <p:cNvSpPr/>
            <p:nvPr/>
          </p:nvSpPr>
          <p:spPr bwMode="auto">
            <a:xfrm>
              <a:off x="11371946" y="2608107"/>
              <a:ext cx="545974" cy="437180"/>
            </a:xfrm>
            <a:custGeom>
              <a:avLst/>
              <a:gdLst>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42712 h 437180"/>
                <a:gd name="connsiteX1" fmla="*/ 542441 w 568723"/>
                <a:gd name="connsiteY1" fmla="*/ 3228 h 437180"/>
                <a:gd name="connsiteX2" fmla="*/ 433953 w 568723"/>
                <a:gd name="connsiteY2" fmla="*/ 437180 h 437180"/>
                <a:gd name="connsiteX0" fmla="*/ 0 w 545974"/>
                <a:gd name="connsiteY0" fmla="*/ 142712 h 437180"/>
                <a:gd name="connsiteX1" fmla="*/ 542441 w 545974"/>
                <a:gd name="connsiteY1" fmla="*/ 3228 h 437180"/>
                <a:gd name="connsiteX2" fmla="*/ 433953 w 545974"/>
                <a:gd name="connsiteY2" fmla="*/ 437180 h 437180"/>
              </a:gdLst>
              <a:ahLst/>
              <a:cxnLst>
                <a:cxn ang="0">
                  <a:pos x="connsiteX0" y="connsiteY0"/>
                </a:cxn>
                <a:cxn ang="0">
                  <a:pos x="connsiteX1" y="connsiteY1"/>
                </a:cxn>
                <a:cxn ang="0">
                  <a:pos x="connsiteX2" y="connsiteY2"/>
                </a:cxn>
              </a:cxnLst>
              <a:rect l="l" t="t" r="r" b="b"/>
              <a:pathLst>
                <a:path w="545974" h="437180">
                  <a:moveTo>
                    <a:pt x="0" y="142712"/>
                  </a:moveTo>
                  <a:cubicBezTo>
                    <a:pt x="235058" y="48431"/>
                    <a:pt x="470116" y="-15370"/>
                    <a:pt x="542441" y="3228"/>
                  </a:cubicBezTo>
                  <a:cubicBezTo>
                    <a:pt x="557616" y="67546"/>
                    <a:pt x="524359" y="244743"/>
                    <a:pt x="433953" y="437180"/>
                  </a:cubicBezTo>
                </a:path>
              </a:pathLst>
            </a:custGeom>
            <a:noFill/>
            <a:ln w="38100">
              <a:solidFill>
                <a:srgbClr val="0078D3">
                  <a:alpha val="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sp>
        <p:nvSpPr>
          <p:cNvPr id="13" name="TextBox 12">
            <a:extLst>
              <a:ext uri="{FF2B5EF4-FFF2-40B4-BE49-F238E27FC236}">
                <a16:creationId xmlns:a16="http://schemas.microsoft.com/office/drawing/2014/main" id="{45FBCC41-887E-4686-9A8E-433F3C45AE97}"/>
              </a:ext>
            </a:extLst>
          </p:cNvPr>
          <p:cNvSpPr txBox="1"/>
          <p:nvPr/>
        </p:nvSpPr>
        <p:spPr>
          <a:xfrm>
            <a:off x="1" y="2136427"/>
            <a:ext cx="4482124" cy="392245"/>
          </a:xfrm>
          <a:prstGeom prst="rect">
            <a:avLst/>
          </a:prstGeom>
          <a:noFill/>
        </p:spPr>
        <p:txBody>
          <a:bodyPr wrap="square" rtlCol="0">
            <a:spAutoFit/>
          </a:bodyPr>
          <a:lstStyle/>
          <a:p>
            <a:pPr algn="ctr" defTabSz="896386">
              <a:defRPr/>
            </a:pPr>
            <a:r>
              <a:rPr lang="en-US" sz="1961" spc="-49">
                <a:ln w="3175">
                  <a:noFill/>
                </a:ln>
                <a:latin typeface="+mj-lt"/>
                <a:cs typeface="Segoe UI" pitchFamily="34" charset="0"/>
              </a:rPr>
              <a:t>It’s widely used</a:t>
            </a:r>
          </a:p>
        </p:txBody>
      </p:sp>
      <p:sp>
        <p:nvSpPr>
          <p:cNvPr id="15" name="TextBox 14">
            <a:extLst>
              <a:ext uri="{FF2B5EF4-FFF2-40B4-BE49-F238E27FC236}">
                <a16:creationId xmlns:a16="http://schemas.microsoft.com/office/drawing/2014/main" id="{4C831B08-BFA0-4974-8136-212CA397BB97}"/>
              </a:ext>
            </a:extLst>
          </p:cNvPr>
          <p:cNvSpPr txBox="1"/>
          <p:nvPr/>
        </p:nvSpPr>
        <p:spPr>
          <a:xfrm>
            <a:off x="3854938" y="2136427"/>
            <a:ext cx="4482124" cy="392245"/>
          </a:xfrm>
          <a:prstGeom prst="rect">
            <a:avLst/>
          </a:prstGeom>
          <a:noFill/>
        </p:spPr>
        <p:txBody>
          <a:bodyPr wrap="square" rtlCol="0">
            <a:spAutoFit/>
          </a:bodyPr>
          <a:lstStyle/>
          <a:p>
            <a:pPr algn="ctr" defTabSz="896386">
              <a:defRPr/>
            </a:pPr>
            <a:r>
              <a:rPr lang="en-US" sz="1961" spc="-49">
                <a:ln w="3175">
                  <a:noFill/>
                </a:ln>
                <a:latin typeface="+mj-lt"/>
                <a:cs typeface="Segoe UI" pitchFamily="34" charset="0"/>
              </a:rPr>
              <a:t>It’s vendor-neutral</a:t>
            </a:r>
          </a:p>
        </p:txBody>
      </p:sp>
      <p:sp>
        <p:nvSpPr>
          <p:cNvPr id="16" name="TextBox 15">
            <a:extLst>
              <a:ext uri="{FF2B5EF4-FFF2-40B4-BE49-F238E27FC236}">
                <a16:creationId xmlns:a16="http://schemas.microsoft.com/office/drawing/2014/main" id="{336C867E-6A41-4EC3-BC27-85CEDA376BC1}"/>
              </a:ext>
            </a:extLst>
          </p:cNvPr>
          <p:cNvSpPr txBox="1"/>
          <p:nvPr/>
        </p:nvSpPr>
        <p:spPr>
          <a:xfrm>
            <a:off x="7709876" y="2136427"/>
            <a:ext cx="4482124" cy="392245"/>
          </a:xfrm>
          <a:prstGeom prst="rect">
            <a:avLst/>
          </a:prstGeom>
          <a:noFill/>
        </p:spPr>
        <p:txBody>
          <a:bodyPr wrap="square" rtlCol="0">
            <a:spAutoFit/>
          </a:bodyPr>
          <a:lstStyle/>
          <a:p>
            <a:pPr algn="ctr" defTabSz="896386">
              <a:defRPr/>
            </a:pPr>
            <a:r>
              <a:rPr lang="en-US" sz="1961" spc="-49">
                <a:ln w="3175">
                  <a:noFill/>
                </a:ln>
                <a:latin typeface="+mj-lt"/>
                <a:cs typeface="Segoe UI" pitchFamily="34" charset="0"/>
              </a:rPr>
              <a:t>It’s community-supported</a:t>
            </a:r>
          </a:p>
        </p:txBody>
      </p:sp>
      <p:sp>
        <p:nvSpPr>
          <p:cNvPr id="21" name="TextBox 20">
            <a:extLst>
              <a:ext uri="{FF2B5EF4-FFF2-40B4-BE49-F238E27FC236}">
                <a16:creationId xmlns:a16="http://schemas.microsoft.com/office/drawing/2014/main" id="{5A6D5E92-CB76-40F8-9D4D-3D50154AE1B3}"/>
              </a:ext>
            </a:extLst>
          </p:cNvPr>
          <p:cNvSpPr txBox="1"/>
          <p:nvPr/>
        </p:nvSpPr>
        <p:spPr>
          <a:xfrm>
            <a:off x="645730" y="2863189"/>
            <a:ext cx="3190665" cy="573280"/>
          </a:xfrm>
          <a:prstGeom prst="rect">
            <a:avLst/>
          </a:prstGeom>
          <a:noFill/>
        </p:spPr>
        <p:txBody>
          <a:bodyPr wrap="square" rtlCol="0">
            <a:spAutoFit/>
          </a:bodyPr>
          <a:lstStyle/>
          <a:p>
            <a:pPr algn="ctr" defTabSz="896386">
              <a:defRPr/>
            </a:pPr>
            <a:r>
              <a:rPr lang="en-US" sz="1568" spc="-49">
                <a:ln w="3175">
                  <a:noFill/>
                </a:ln>
                <a:cs typeface="Segoe UI" pitchFamily="34" charset="0"/>
              </a:rPr>
              <a:t>Kubernetes is in production for </a:t>
            </a:r>
            <a:r>
              <a:rPr lang="en-US" sz="1568" spc="-49">
                <a:ln w="3175">
                  <a:noFill/>
                </a:ln>
                <a:solidFill>
                  <a:srgbClr val="0078D3"/>
                </a:solidFill>
                <a:latin typeface="+mj-lt"/>
                <a:cs typeface="Segoe UI" pitchFamily="34" charset="0"/>
              </a:rPr>
              <a:t>global companies across industries</a:t>
            </a:r>
            <a:r>
              <a:rPr lang="en-US" sz="1568" spc="-49" baseline="30000">
                <a:ln w="3175">
                  <a:noFill/>
                </a:ln>
                <a:cs typeface="Segoe UI" pitchFamily="34" charset="0"/>
              </a:rPr>
              <a:t>1</a:t>
            </a:r>
          </a:p>
        </p:txBody>
      </p:sp>
      <p:sp>
        <p:nvSpPr>
          <p:cNvPr id="23" name="TextBox 22">
            <a:extLst>
              <a:ext uri="{FF2B5EF4-FFF2-40B4-BE49-F238E27FC236}">
                <a16:creationId xmlns:a16="http://schemas.microsoft.com/office/drawing/2014/main" id="{B66461F3-1E4E-4DAF-9D74-450B903AE96E}"/>
              </a:ext>
            </a:extLst>
          </p:cNvPr>
          <p:cNvSpPr txBox="1"/>
          <p:nvPr/>
        </p:nvSpPr>
        <p:spPr>
          <a:xfrm>
            <a:off x="4553846" y="2863189"/>
            <a:ext cx="3084309" cy="573280"/>
          </a:xfrm>
          <a:prstGeom prst="rect">
            <a:avLst/>
          </a:prstGeom>
          <a:noFill/>
        </p:spPr>
        <p:txBody>
          <a:bodyPr wrap="square" rtlCol="0">
            <a:spAutoFit/>
          </a:bodyPr>
          <a:lstStyle/>
          <a:p>
            <a:pPr algn="ctr" defTabSz="896386">
              <a:defRPr/>
            </a:pPr>
            <a:r>
              <a:rPr lang="en-US" sz="1568" spc="-49">
                <a:ln w="3175">
                  <a:noFill/>
                </a:ln>
                <a:cs typeface="Segoe UI" pitchFamily="34" charset="0"/>
              </a:rPr>
              <a:t>A </a:t>
            </a:r>
            <a:r>
              <a:rPr lang="en-US" sz="1568" spc="-49">
                <a:ln w="3175">
                  <a:noFill/>
                </a:ln>
                <a:solidFill>
                  <a:srgbClr val="0078D3"/>
                </a:solidFill>
                <a:latin typeface="+mj-lt"/>
                <a:cs typeface="Segoe UI" pitchFamily="34" charset="0"/>
              </a:rPr>
              <a:t>variety of cloud providers </a:t>
            </a:r>
            <a:br>
              <a:rPr lang="en-US" sz="1568" spc="-49">
                <a:ln w="3175">
                  <a:noFill/>
                </a:ln>
                <a:solidFill>
                  <a:srgbClr val="0078D3"/>
                </a:solidFill>
                <a:latin typeface="+mj-lt"/>
                <a:cs typeface="Segoe UI" pitchFamily="34" charset="0"/>
              </a:rPr>
            </a:br>
            <a:r>
              <a:rPr lang="en-US" sz="1568" spc="-49">
                <a:ln w="3175">
                  <a:noFill/>
                </a:ln>
                <a:cs typeface="Segoe UI" pitchFamily="34" charset="0"/>
              </a:rPr>
              <a:t>offer robust Kubernetes support</a:t>
            </a:r>
            <a:endParaRPr lang="en-US" sz="1568" spc="-49">
              <a:ln w="3175">
                <a:noFill/>
              </a:ln>
              <a:solidFill>
                <a:srgbClr val="0078D3"/>
              </a:solidFill>
              <a:latin typeface="+mj-lt"/>
              <a:cs typeface="Segoe UI" pitchFamily="34" charset="0"/>
            </a:endParaRPr>
          </a:p>
        </p:txBody>
      </p:sp>
      <p:sp>
        <p:nvSpPr>
          <p:cNvPr id="25" name="TextBox 24">
            <a:extLst>
              <a:ext uri="{FF2B5EF4-FFF2-40B4-BE49-F238E27FC236}">
                <a16:creationId xmlns:a16="http://schemas.microsoft.com/office/drawing/2014/main" id="{6C0CC627-CA64-4F8D-AA2B-FC5B7C41C5CB}"/>
              </a:ext>
            </a:extLst>
          </p:cNvPr>
          <p:cNvSpPr txBox="1"/>
          <p:nvPr/>
        </p:nvSpPr>
        <p:spPr>
          <a:xfrm>
            <a:off x="8322688" y="2863189"/>
            <a:ext cx="3256503" cy="573280"/>
          </a:xfrm>
          <a:prstGeom prst="rect">
            <a:avLst/>
          </a:prstGeom>
          <a:noFill/>
        </p:spPr>
        <p:txBody>
          <a:bodyPr wrap="square" rtlCol="0">
            <a:spAutoFit/>
          </a:bodyPr>
          <a:lstStyle/>
          <a:p>
            <a:pPr algn="ctr" defTabSz="896386">
              <a:defRPr/>
            </a:pPr>
            <a:r>
              <a:rPr lang="en-US" sz="1568" spc="-49">
                <a:ln w="3175">
                  <a:noFill/>
                </a:ln>
                <a:cs typeface="Segoe UI" pitchFamily="34" charset="0"/>
              </a:rPr>
              <a:t>There’s a </a:t>
            </a:r>
            <a:r>
              <a:rPr lang="en-US" sz="1568" spc="-49">
                <a:ln w="3175">
                  <a:noFill/>
                </a:ln>
                <a:solidFill>
                  <a:srgbClr val="0078D3"/>
                </a:solidFill>
                <a:latin typeface="+mj-lt"/>
                <a:cs typeface="Segoe UI" pitchFamily="34" charset="0"/>
              </a:rPr>
              <a:t>huge community </a:t>
            </a:r>
            <a:r>
              <a:rPr lang="en-US" sz="1568" spc="-49">
                <a:ln w="3175">
                  <a:noFill/>
                </a:ln>
                <a:cs typeface="Segoe UI" pitchFamily="34" charset="0"/>
              </a:rPr>
              <a:t>of active contributors supporting Kubernetes</a:t>
            </a:r>
            <a:r>
              <a:rPr lang="en-US" sz="1568" spc="-49" baseline="30000">
                <a:ln w="3175">
                  <a:noFill/>
                </a:ln>
                <a:cs typeface="Segoe UI" pitchFamily="34" charset="0"/>
              </a:rPr>
              <a:t>3</a:t>
            </a:r>
            <a:endParaRPr lang="en-US" sz="1568" spc="-49">
              <a:ln w="3175">
                <a:noFill/>
              </a:ln>
              <a:solidFill>
                <a:srgbClr val="0078D3"/>
              </a:solidFill>
              <a:latin typeface="+mj-lt"/>
              <a:cs typeface="Segoe UI" pitchFamily="34" charset="0"/>
            </a:endParaRPr>
          </a:p>
        </p:txBody>
      </p:sp>
      <p:sp>
        <p:nvSpPr>
          <p:cNvPr id="59" name="Rectangle 58">
            <a:extLst>
              <a:ext uri="{FF2B5EF4-FFF2-40B4-BE49-F238E27FC236}">
                <a16:creationId xmlns:a16="http://schemas.microsoft.com/office/drawing/2014/main" id="{6537CF76-16C3-4C61-A6D1-4CDBEA54ADFA}"/>
              </a:ext>
            </a:extLst>
          </p:cNvPr>
          <p:cNvSpPr/>
          <p:nvPr/>
        </p:nvSpPr>
        <p:spPr bwMode="auto">
          <a:xfrm>
            <a:off x="8194713" y="3669964"/>
            <a:ext cx="1731325" cy="1380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ACA69A91-1495-402A-AEFC-61EAD3F17CE5}"/>
              </a:ext>
            </a:extLst>
          </p:cNvPr>
          <p:cNvSpPr/>
          <p:nvPr/>
        </p:nvSpPr>
        <p:spPr bwMode="auto">
          <a:xfrm>
            <a:off x="10056080" y="3669964"/>
            <a:ext cx="1731325" cy="1380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FE1789BC-E00A-449B-9258-FF281C0D0C5E}"/>
              </a:ext>
            </a:extLst>
          </p:cNvPr>
          <p:cNvSpPr txBox="1"/>
          <p:nvPr/>
        </p:nvSpPr>
        <p:spPr>
          <a:xfrm>
            <a:off x="10056080" y="3944850"/>
            <a:ext cx="1676548" cy="875006"/>
          </a:xfrm>
          <a:prstGeom prst="rect">
            <a:avLst/>
          </a:prstGeom>
          <a:noFill/>
        </p:spPr>
        <p:txBody>
          <a:bodyPr wrap="square" rtlCol="0">
            <a:spAutoFit/>
          </a:bodyPr>
          <a:lstStyle/>
          <a:p>
            <a:pPr algn="ctr" defTabSz="896386">
              <a:defRPr/>
            </a:pPr>
            <a:r>
              <a:rPr lang="en-US" sz="1961" spc="-49">
                <a:ln w="3175">
                  <a:noFill/>
                </a:ln>
                <a:latin typeface="+mj-lt"/>
                <a:cs typeface="Segoe UI" pitchFamily="34" charset="0"/>
              </a:rPr>
              <a:t>1.1 million</a:t>
            </a:r>
            <a:br>
              <a:rPr lang="en-US" sz="1961" spc="-49">
                <a:ln w="3175">
                  <a:noFill/>
                </a:ln>
                <a:latin typeface="+mj-lt"/>
                <a:cs typeface="Segoe UI" pitchFamily="34" charset="0"/>
              </a:rPr>
            </a:br>
            <a:r>
              <a:rPr lang="en-US" sz="1568" spc="-49">
                <a:ln w="3175">
                  <a:noFill/>
                </a:ln>
                <a:solidFill>
                  <a:srgbClr val="0F78D4"/>
                </a:solidFill>
                <a:cs typeface="Segoe UI" pitchFamily="34" charset="0"/>
              </a:rPr>
              <a:t>contributions</a:t>
            </a:r>
            <a:r>
              <a:rPr lang="en-US" sz="1568" spc="-49">
                <a:ln w="3175">
                  <a:noFill/>
                </a:ln>
                <a:cs typeface="Segoe UI" pitchFamily="34" charset="0"/>
              </a:rPr>
              <a:t> since 2016</a:t>
            </a:r>
            <a:endParaRPr lang="en-US" sz="1961" spc="-49">
              <a:ln w="3175">
                <a:noFill/>
              </a:ln>
              <a:cs typeface="Segoe UI" pitchFamily="34" charset="0"/>
            </a:endParaRPr>
          </a:p>
        </p:txBody>
      </p:sp>
      <p:sp>
        <p:nvSpPr>
          <p:cNvPr id="67" name="TextBox 66">
            <a:extLst>
              <a:ext uri="{FF2B5EF4-FFF2-40B4-BE49-F238E27FC236}">
                <a16:creationId xmlns:a16="http://schemas.microsoft.com/office/drawing/2014/main" id="{D5CD5CD9-5EDC-4D9D-8250-BEFDA78505C8}"/>
              </a:ext>
            </a:extLst>
          </p:cNvPr>
          <p:cNvSpPr txBox="1"/>
          <p:nvPr/>
        </p:nvSpPr>
        <p:spPr>
          <a:xfrm>
            <a:off x="8244190" y="3919700"/>
            <a:ext cx="1592004" cy="875006"/>
          </a:xfrm>
          <a:prstGeom prst="rect">
            <a:avLst/>
          </a:prstGeom>
          <a:noFill/>
        </p:spPr>
        <p:txBody>
          <a:bodyPr wrap="square" rtlCol="0">
            <a:spAutoFit/>
          </a:bodyPr>
          <a:lstStyle/>
          <a:p>
            <a:pPr algn="ctr" defTabSz="896386">
              <a:defRPr/>
            </a:pPr>
            <a:r>
              <a:rPr lang="en-US" sz="1961" spc="-49">
                <a:ln w="3175">
                  <a:noFill/>
                </a:ln>
                <a:latin typeface="+mj-lt"/>
                <a:cs typeface="Segoe UI" pitchFamily="34" charset="0"/>
              </a:rPr>
              <a:t>24,000</a:t>
            </a:r>
            <a:br>
              <a:rPr lang="en-US" sz="1961" spc="-49">
                <a:ln w="3175">
                  <a:noFill/>
                </a:ln>
                <a:latin typeface="+mj-lt"/>
                <a:cs typeface="Segoe UI" pitchFamily="34" charset="0"/>
              </a:rPr>
            </a:br>
            <a:r>
              <a:rPr lang="en-US" sz="1568" spc="-49">
                <a:ln w="3175">
                  <a:noFill/>
                </a:ln>
                <a:solidFill>
                  <a:srgbClr val="0F78D4"/>
                </a:solidFill>
                <a:cs typeface="Segoe UI" pitchFamily="34" charset="0"/>
              </a:rPr>
              <a:t>contributors</a:t>
            </a:r>
            <a:r>
              <a:rPr lang="en-US" sz="1568" spc="-49">
                <a:ln w="3175">
                  <a:noFill/>
                </a:ln>
                <a:cs typeface="Segoe UI" pitchFamily="34" charset="0"/>
              </a:rPr>
              <a:t> since 2016</a:t>
            </a:r>
            <a:endParaRPr lang="en-US" sz="1961" spc="-49">
              <a:ln w="3175">
                <a:noFill/>
              </a:ln>
              <a:cs typeface="Segoe UI" pitchFamily="34" charset="0"/>
            </a:endParaRPr>
          </a:p>
        </p:txBody>
      </p:sp>
      <p:sp>
        <p:nvSpPr>
          <p:cNvPr id="74" name="TextBox 73">
            <a:extLst>
              <a:ext uri="{FF2B5EF4-FFF2-40B4-BE49-F238E27FC236}">
                <a16:creationId xmlns:a16="http://schemas.microsoft.com/office/drawing/2014/main" id="{F6687C07-D1DC-4D0C-ADFD-BA484B7283A4}"/>
              </a:ext>
            </a:extLst>
          </p:cNvPr>
          <p:cNvSpPr txBox="1"/>
          <p:nvPr/>
        </p:nvSpPr>
        <p:spPr>
          <a:xfrm>
            <a:off x="5780227" y="6566530"/>
            <a:ext cx="6259259" cy="150863"/>
          </a:xfrm>
          <a:prstGeom prst="rect">
            <a:avLst/>
          </a:prstGeom>
          <a:noFill/>
        </p:spPr>
        <p:txBody>
          <a:bodyPr wrap="square" lIns="0" tIns="0" rIns="0" bIns="0" rtlCol="0" anchor="t">
            <a:spAutoFit/>
          </a:bodyPr>
          <a:lstStyle/>
          <a:p>
            <a:pPr algn="r" defTabSz="914314">
              <a:spcAft>
                <a:spcPts val="588"/>
              </a:spcAft>
              <a:defRPr/>
            </a:pPr>
            <a:r>
              <a:rPr lang="en-US" sz="980" baseline="30000">
                <a:solidFill>
                  <a:srgbClr val="3C3C41"/>
                </a:solidFill>
                <a:cs typeface="Segoe UI Light" panose="020B0502040204020203" pitchFamily="34" charset="0"/>
              </a:rPr>
              <a:t>1</a:t>
            </a:r>
            <a:r>
              <a:rPr lang="en-US" sz="980">
                <a:solidFill>
                  <a:srgbClr val="3C3C41"/>
                </a:solidFill>
                <a:cs typeface="Segoe UI Light" panose="020B0502040204020203" pitchFamily="34" charset="0"/>
              </a:rPr>
              <a:t>Kubernetes.io. “Kubernetes User Case Studies.” </a:t>
            </a:r>
            <a:r>
              <a:rPr lang="en-US" sz="980" baseline="30000">
                <a:solidFill>
                  <a:srgbClr val="3C3C41"/>
                </a:solidFill>
                <a:cs typeface="Segoe UI Light" panose="020B0502040204020203" pitchFamily="34" charset="0"/>
              </a:rPr>
              <a:t>2</a:t>
            </a:r>
            <a:r>
              <a:rPr lang="en-US" sz="980">
                <a:solidFill>
                  <a:srgbClr val="3C3C41"/>
                </a:solidFill>
                <a:cs typeface="Segoe UI Light" panose="020B0502040204020203" pitchFamily="34" charset="0"/>
              </a:rPr>
              <a:t>CNCF. “Kubernetes Is First…” </a:t>
            </a:r>
            <a:r>
              <a:rPr lang="en-US" sz="980" baseline="30000">
                <a:solidFill>
                  <a:srgbClr val="3C3C41"/>
                </a:solidFill>
                <a:cs typeface="Segoe UI Light" panose="020B0502040204020203" pitchFamily="34" charset="0"/>
              </a:rPr>
              <a:t>3</a:t>
            </a:r>
            <a:r>
              <a:rPr lang="en-US" sz="980">
                <a:solidFill>
                  <a:srgbClr val="3C3C41"/>
                </a:solidFill>
                <a:cs typeface="Segoe UI Light" panose="020B0502040204020203" pitchFamily="34" charset="0"/>
              </a:rPr>
              <a:t>CNCF. Keynote address.</a:t>
            </a:r>
          </a:p>
        </p:txBody>
      </p:sp>
      <p:grpSp>
        <p:nvGrpSpPr>
          <p:cNvPr id="5" name="Group 4">
            <a:extLst>
              <a:ext uri="{FF2B5EF4-FFF2-40B4-BE49-F238E27FC236}">
                <a16:creationId xmlns:a16="http://schemas.microsoft.com/office/drawing/2014/main" id="{42D3DC99-6AD7-447D-BC82-317707DAB16E}"/>
              </a:ext>
            </a:extLst>
          </p:cNvPr>
          <p:cNvGrpSpPr/>
          <p:nvPr/>
        </p:nvGrpSpPr>
        <p:grpSpPr>
          <a:xfrm>
            <a:off x="511520" y="3669965"/>
            <a:ext cx="3459086" cy="1380089"/>
            <a:chOff x="521776" y="3743058"/>
            <a:chExt cx="3528448" cy="1407763"/>
          </a:xfrm>
        </p:grpSpPr>
        <p:sp>
          <p:nvSpPr>
            <p:cNvPr id="11" name="Rectangle 10">
              <a:extLst>
                <a:ext uri="{FF2B5EF4-FFF2-40B4-BE49-F238E27FC236}">
                  <a16:creationId xmlns:a16="http://schemas.microsoft.com/office/drawing/2014/main" id="{58AE6A5D-531B-496D-B450-AA6531B93804}"/>
                </a:ext>
              </a:extLst>
            </p:cNvPr>
            <p:cNvSpPr/>
            <p:nvPr/>
          </p:nvSpPr>
          <p:spPr bwMode="auto">
            <a:xfrm>
              <a:off x="52177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3433BC89-3223-4CBA-8A39-D21EBDEFE6B1}"/>
                </a:ext>
              </a:extLst>
            </p:cNvPr>
            <p:cNvSpPr/>
            <p:nvPr/>
          </p:nvSpPr>
          <p:spPr bwMode="auto">
            <a:xfrm>
              <a:off x="1728061"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1710488F-33D6-4D94-88AB-9E37ECA362D5}"/>
                </a:ext>
              </a:extLst>
            </p:cNvPr>
            <p:cNvSpPr/>
            <p:nvPr/>
          </p:nvSpPr>
          <p:spPr bwMode="auto">
            <a:xfrm>
              <a:off x="293434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9660B77C-C01E-496E-8DF0-6B52D65CAA5E}"/>
                </a:ext>
              </a:extLst>
            </p:cNvPr>
            <p:cNvSpPr/>
            <p:nvPr/>
          </p:nvSpPr>
          <p:spPr bwMode="auto">
            <a:xfrm>
              <a:off x="52177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143AA2BC-1BFD-4BC5-BE14-C8B203C5778A}"/>
                </a:ext>
              </a:extLst>
            </p:cNvPr>
            <p:cNvSpPr/>
            <p:nvPr/>
          </p:nvSpPr>
          <p:spPr bwMode="auto">
            <a:xfrm>
              <a:off x="1728061"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BBC2F42-7188-45D7-B641-0E062D0BE36B}"/>
                </a:ext>
              </a:extLst>
            </p:cNvPr>
            <p:cNvSpPr/>
            <p:nvPr/>
          </p:nvSpPr>
          <p:spPr bwMode="auto">
            <a:xfrm>
              <a:off x="293434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C2F199-924B-4BDC-B2C4-2D3360639297}"/>
                </a:ext>
              </a:extLst>
            </p:cNvPr>
            <p:cNvSpPr txBox="1"/>
            <p:nvPr/>
          </p:nvSpPr>
          <p:spPr>
            <a:xfrm>
              <a:off x="650344" y="3846923"/>
              <a:ext cx="858742" cy="443198"/>
            </a:xfrm>
            <a:prstGeom prst="rect">
              <a:avLst/>
            </a:prstGeom>
            <a:noFill/>
          </p:spPr>
          <p:txBody>
            <a:bodyPr wrap="square" lIns="0" tIns="0" rIns="0" bIns="0" rtlCol="0">
              <a:spAutoFit/>
            </a:bodyPr>
            <a:lstStyle/>
            <a:p>
              <a:pPr algn="ctr">
                <a:lnSpc>
                  <a:spcPct val="90000"/>
                </a:lnSpc>
                <a:spcAft>
                  <a:spcPts val="588"/>
                </a:spcAft>
              </a:pPr>
              <a:r>
                <a:rPr lang="en-US" sz="1568" spc="-49">
                  <a:gradFill>
                    <a:gsLst>
                      <a:gs pos="2917">
                        <a:schemeClr val="tx1"/>
                      </a:gs>
                      <a:gs pos="30000">
                        <a:schemeClr val="tx1"/>
                      </a:gs>
                    </a:gsLst>
                    <a:lin ang="5400000" scaled="0"/>
                  </a:gradFill>
                  <a:latin typeface="+mj-lt"/>
                </a:rPr>
                <a:t>Capital </a:t>
              </a:r>
              <a:br>
                <a:rPr lang="en-US" sz="1568" spc="-49">
                  <a:gradFill>
                    <a:gsLst>
                      <a:gs pos="2917">
                        <a:schemeClr val="tx1"/>
                      </a:gs>
                      <a:gs pos="30000">
                        <a:schemeClr val="tx1"/>
                      </a:gs>
                    </a:gsLst>
                    <a:lin ang="5400000" scaled="0"/>
                  </a:gradFill>
                  <a:latin typeface="+mj-lt"/>
                </a:rPr>
              </a:br>
              <a:r>
                <a:rPr lang="en-US" sz="1568" spc="-49">
                  <a:gradFill>
                    <a:gsLst>
                      <a:gs pos="2917">
                        <a:schemeClr val="tx1"/>
                      </a:gs>
                      <a:gs pos="30000">
                        <a:schemeClr val="tx1"/>
                      </a:gs>
                    </a:gsLst>
                    <a:lin ang="5400000" scaled="0"/>
                  </a:gradFill>
                  <a:latin typeface="+mj-lt"/>
                </a:rPr>
                <a:t>One</a:t>
              </a:r>
            </a:p>
          </p:txBody>
        </p:sp>
        <p:sp>
          <p:nvSpPr>
            <p:cNvPr id="41" name="TextBox 40">
              <a:extLst>
                <a:ext uri="{FF2B5EF4-FFF2-40B4-BE49-F238E27FC236}">
                  <a16:creationId xmlns:a16="http://schemas.microsoft.com/office/drawing/2014/main" id="{589C3A80-7B9E-476C-97F2-C2CED5A8C181}"/>
                </a:ext>
              </a:extLst>
            </p:cNvPr>
            <p:cNvSpPr txBox="1"/>
            <p:nvPr/>
          </p:nvSpPr>
          <p:spPr>
            <a:xfrm>
              <a:off x="1833438" y="3957723"/>
              <a:ext cx="905124" cy="221599"/>
            </a:xfrm>
            <a:prstGeom prst="rect">
              <a:avLst/>
            </a:prstGeom>
            <a:noFill/>
          </p:spPr>
          <p:txBody>
            <a:bodyPr wrap="square" lIns="0" tIns="0" rIns="0" bIns="0" rtlCol="0">
              <a:spAutoFit/>
            </a:bodyPr>
            <a:lstStyle/>
            <a:p>
              <a:pPr algn="ctr">
                <a:lnSpc>
                  <a:spcPct val="90000"/>
                </a:lnSpc>
                <a:spcAft>
                  <a:spcPts val="588"/>
                </a:spcAft>
              </a:pPr>
              <a:r>
                <a:rPr lang="en-US" sz="1568" spc="-49">
                  <a:gradFill>
                    <a:gsLst>
                      <a:gs pos="2917">
                        <a:schemeClr val="tx1"/>
                      </a:gs>
                      <a:gs pos="30000">
                        <a:schemeClr val="tx1"/>
                      </a:gs>
                    </a:gsLst>
                    <a:lin ang="5400000" scaled="0"/>
                  </a:gradFill>
                  <a:latin typeface="+mj-lt"/>
                </a:rPr>
                <a:t>eBay</a:t>
              </a:r>
            </a:p>
          </p:txBody>
        </p:sp>
        <p:sp>
          <p:nvSpPr>
            <p:cNvPr id="44" name="TextBox 43">
              <a:extLst>
                <a:ext uri="{FF2B5EF4-FFF2-40B4-BE49-F238E27FC236}">
                  <a16:creationId xmlns:a16="http://schemas.microsoft.com/office/drawing/2014/main" id="{6E7F2FA5-327D-479C-9A81-2CC6E90A8C8B}"/>
                </a:ext>
              </a:extLst>
            </p:cNvPr>
            <p:cNvSpPr txBox="1"/>
            <p:nvPr/>
          </p:nvSpPr>
          <p:spPr>
            <a:xfrm>
              <a:off x="3039723" y="3957723"/>
              <a:ext cx="905124" cy="221599"/>
            </a:xfrm>
            <a:prstGeom prst="rect">
              <a:avLst/>
            </a:prstGeom>
            <a:noFill/>
          </p:spPr>
          <p:txBody>
            <a:bodyPr wrap="square" lIns="0" tIns="0" rIns="0" bIns="0" rtlCol="0">
              <a:spAutoFit/>
            </a:bodyPr>
            <a:lstStyle/>
            <a:p>
              <a:pPr algn="ctr">
                <a:lnSpc>
                  <a:spcPct val="90000"/>
                </a:lnSpc>
                <a:spcAft>
                  <a:spcPts val="588"/>
                </a:spcAft>
              </a:pPr>
              <a:r>
                <a:rPr lang="en-US" sz="1568" spc="-49">
                  <a:gradFill>
                    <a:gsLst>
                      <a:gs pos="2917">
                        <a:schemeClr val="tx1"/>
                      </a:gs>
                      <a:gs pos="30000">
                        <a:schemeClr val="tx1"/>
                      </a:gs>
                    </a:gsLst>
                    <a:lin ang="5400000" scaled="0"/>
                  </a:gradFill>
                  <a:latin typeface="+mj-lt"/>
                </a:rPr>
                <a:t>SAP</a:t>
              </a:r>
            </a:p>
          </p:txBody>
        </p:sp>
        <p:sp>
          <p:nvSpPr>
            <p:cNvPr id="45" name="TextBox 44">
              <a:extLst>
                <a:ext uri="{FF2B5EF4-FFF2-40B4-BE49-F238E27FC236}">
                  <a16:creationId xmlns:a16="http://schemas.microsoft.com/office/drawing/2014/main" id="{8FDB04C4-6E40-48B3-A087-4567A3DF3FC0}"/>
                </a:ext>
              </a:extLst>
            </p:cNvPr>
            <p:cNvSpPr txBox="1"/>
            <p:nvPr/>
          </p:nvSpPr>
          <p:spPr>
            <a:xfrm>
              <a:off x="627153" y="4603757"/>
              <a:ext cx="905124" cy="443198"/>
            </a:xfrm>
            <a:prstGeom prst="rect">
              <a:avLst/>
            </a:prstGeom>
            <a:noFill/>
          </p:spPr>
          <p:txBody>
            <a:bodyPr wrap="square" lIns="0" tIns="0" rIns="0" bIns="0" rtlCol="0">
              <a:spAutoFit/>
            </a:bodyPr>
            <a:lstStyle/>
            <a:p>
              <a:pPr algn="ctr">
                <a:lnSpc>
                  <a:spcPct val="90000"/>
                </a:lnSpc>
                <a:spcAft>
                  <a:spcPts val="588"/>
                </a:spcAft>
              </a:pPr>
              <a:r>
                <a:rPr lang="en-US" sz="1568" spc="-49">
                  <a:gradFill>
                    <a:gsLst>
                      <a:gs pos="2917">
                        <a:schemeClr val="tx1"/>
                      </a:gs>
                      <a:gs pos="30000">
                        <a:schemeClr val="tx1"/>
                      </a:gs>
                    </a:gsLst>
                    <a:lin ang="5400000" scaled="0"/>
                  </a:gradFill>
                  <a:latin typeface="+mj-lt"/>
                </a:rPr>
                <a:t>New York Times</a:t>
              </a:r>
            </a:p>
          </p:txBody>
        </p:sp>
        <p:sp>
          <p:nvSpPr>
            <p:cNvPr id="47" name="TextBox 46">
              <a:extLst>
                <a:ext uri="{FF2B5EF4-FFF2-40B4-BE49-F238E27FC236}">
                  <a16:creationId xmlns:a16="http://schemas.microsoft.com/office/drawing/2014/main" id="{C900EE2F-46A7-429F-8233-87BE16F127F4}"/>
                </a:ext>
              </a:extLst>
            </p:cNvPr>
            <p:cNvSpPr txBox="1"/>
            <p:nvPr/>
          </p:nvSpPr>
          <p:spPr>
            <a:xfrm>
              <a:off x="1833438" y="4603757"/>
              <a:ext cx="905124" cy="443198"/>
            </a:xfrm>
            <a:prstGeom prst="rect">
              <a:avLst/>
            </a:prstGeom>
            <a:noFill/>
          </p:spPr>
          <p:txBody>
            <a:bodyPr wrap="square" lIns="0" tIns="0" rIns="0" bIns="0" rtlCol="0">
              <a:spAutoFit/>
            </a:bodyPr>
            <a:lstStyle/>
            <a:p>
              <a:pPr algn="ctr">
                <a:lnSpc>
                  <a:spcPct val="90000"/>
                </a:lnSpc>
                <a:spcAft>
                  <a:spcPts val="588"/>
                </a:spcAft>
              </a:pPr>
              <a:r>
                <a:rPr lang="en-US" sz="1568" spc="-49">
                  <a:gradFill>
                    <a:gsLst>
                      <a:gs pos="2917">
                        <a:schemeClr val="tx1"/>
                      </a:gs>
                      <a:gs pos="30000">
                        <a:schemeClr val="tx1"/>
                      </a:gs>
                    </a:gsLst>
                    <a:lin ang="5400000" scaled="0"/>
                  </a:gradFill>
                  <a:latin typeface="+mj-lt"/>
                </a:rPr>
                <a:t>Pokémon Go</a:t>
              </a:r>
            </a:p>
          </p:txBody>
        </p:sp>
        <p:sp>
          <p:nvSpPr>
            <p:cNvPr id="49" name="TextBox 48">
              <a:extLst>
                <a:ext uri="{FF2B5EF4-FFF2-40B4-BE49-F238E27FC236}">
                  <a16:creationId xmlns:a16="http://schemas.microsoft.com/office/drawing/2014/main" id="{8FDE33D7-0E82-42D8-B77A-59FBCE1C0E4C}"/>
                </a:ext>
              </a:extLst>
            </p:cNvPr>
            <p:cNvSpPr txBox="1"/>
            <p:nvPr/>
          </p:nvSpPr>
          <p:spPr>
            <a:xfrm>
              <a:off x="3039723" y="4714557"/>
              <a:ext cx="905124" cy="221599"/>
            </a:xfrm>
            <a:prstGeom prst="rect">
              <a:avLst/>
            </a:prstGeom>
            <a:noFill/>
          </p:spPr>
          <p:txBody>
            <a:bodyPr wrap="square" lIns="0" tIns="0" rIns="0" bIns="0" rtlCol="0">
              <a:spAutoFit/>
            </a:bodyPr>
            <a:lstStyle/>
            <a:p>
              <a:pPr algn="ctr">
                <a:lnSpc>
                  <a:spcPct val="90000"/>
                </a:lnSpc>
                <a:spcAft>
                  <a:spcPts val="588"/>
                </a:spcAft>
              </a:pPr>
              <a:r>
                <a:rPr lang="en-US" sz="1568" spc="-49">
                  <a:gradFill>
                    <a:gsLst>
                      <a:gs pos="2917">
                        <a:schemeClr val="tx1"/>
                      </a:gs>
                      <a:gs pos="30000">
                        <a:schemeClr val="tx1"/>
                      </a:gs>
                    </a:gsLst>
                    <a:lin ang="5400000" scaled="0"/>
                  </a:gradFill>
                  <a:latin typeface="+mj-lt"/>
                </a:rPr>
                <a:t>Spotify</a:t>
              </a:r>
            </a:p>
          </p:txBody>
        </p:sp>
      </p:grpSp>
      <p:grpSp>
        <p:nvGrpSpPr>
          <p:cNvPr id="4" name="Group 3">
            <a:extLst>
              <a:ext uri="{FF2B5EF4-FFF2-40B4-BE49-F238E27FC236}">
                <a16:creationId xmlns:a16="http://schemas.microsoft.com/office/drawing/2014/main" id="{A1C734FE-4E77-421A-98E7-5E3615CEE1B5}"/>
              </a:ext>
            </a:extLst>
          </p:cNvPr>
          <p:cNvGrpSpPr/>
          <p:nvPr/>
        </p:nvGrpSpPr>
        <p:grpSpPr>
          <a:xfrm>
            <a:off x="4957744" y="3669965"/>
            <a:ext cx="2276514" cy="1380089"/>
            <a:chOff x="5057156" y="3743058"/>
            <a:chExt cx="2322163" cy="1407763"/>
          </a:xfrm>
        </p:grpSpPr>
        <p:sp>
          <p:nvSpPr>
            <p:cNvPr id="42" name="Rectangle 41">
              <a:extLst>
                <a:ext uri="{FF2B5EF4-FFF2-40B4-BE49-F238E27FC236}">
                  <a16:creationId xmlns:a16="http://schemas.microsoft.com/office/drawing/2014/main" id="{2E400511-1AE3-494F-85A1-58806582CB03}"/>
                </a:ext>
              </a:extLst>
            </p:cNvPr>
            <p:cNvSpPr/>
            <p:nvPr/>
          </p:nvSpPr>
          <p:spPr bwMode="auto">
            <a:xfrm>
              <a:off x="505715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F00C2038-6D01-4730-A89D-A273D3CB2C11}"/>
                </a:ext>
              </a:extLst>
            </p:cNvPr>
            <p:cNvSpPr/>
            <p:nvPr/>
          </p:nvSpPr>
          <p:spPr bwMode="auto">
            <a:xfrm>
              <a:off x="6263441"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1CE15159-BD27-4AC7-B96B-FCB4DB33A954}"/>
                </a:ext>
              </a:extLst>
            </p:cNvPr>
            <p:cNvSpPr/>
            <p:nvPr/>
          </p:nvSpPr>
          <p:spPr bwMode="auto">
            <a:xfrm>
              <a:off x="505715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675C4F9B-0040-44D5-AB0B-15399439BF3A}"/>
                </a:ext>
              </a:extLst>
            </p:cNvPr>
            <p:cNvSpPr/>
            <p:nvPr/>
          </p:nvSpPr>
          <p:spPr bwMode="auto">
            <a:xfrm>
              <a:off x="6263441"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1A5E16CB-3E33-4D01-9DBE-9837118FE741}"/>
                </a:ext>
              </a:extLst>
            </p:cNvPr>
            <p:cNvSpPr txBox="1"/>
            <p:nvPr/>
          </p:nvSpPr>
          <p:spPr>
            <a:xfrm>
              <a:off x="5162533" y="3957723"/>
              <a:ext cx="905124" cy="221599"/>
            </a:xfrm>
            <a:prstGeom prst="rect">
              <a:avLst/>
            </a:prstGeom>
            <a:noFill/>
          </p:spPr>
          <p:txBody>
            <a:bodyPr wrap="square" lIns="0" tIns="0" rIns="0" bIns="0" rtlCol="0">
              <a:spAutoFit/>
            </a:bodyPr>
            <a:lstStyle/>
            <a:p>
              <a:pPr algn="ctr">
                <a:lnSpc>
                  <a:spcPct val="90000"/>
                </a:lnSpc>
                <a:spcAft>
                  <a:spcPts val="588"/>
                </a:spcAft>
              </a:pPr>
              <a:r>
                <a:rPr lang="en-US" sz="1568" spc="-49">
                  <a:gradFill>
                    <a:gsLst>
                      <a:gs pos="2917">
                        <a:schemeClr val="tx1"/>
                      </a:gs>
                      <a:gs pos="30000">
                        <a:schemeClr val="tx1"/>
                      </a:gs>
                    </a:gsLst>
                    <a:lin ang="5400000" scaled="0"/>
                  </a:gradFill>
                  <a:latin typeface="+mj-lt"/>
                </a:rPr>
                <a:t>Azure</a:t>
              </a:r>
            </a:p>
          </p:txBody>
        </p:sp>
        <p:sp>
          <p:nvSpPr>
            <p:cNvPr id="51" name="TextBox 50">
              <a:extLst>
                <a:ext uri="{FF2B5EF4-FFF2-40B4-BE49-F238E27FC236}">
                  <a16:creationId xmlns:a16="http://schemas.microsoft.com/office/drawing/2014/main" id="{BE317EC3-EF30-44B6-83B4-C1F7B47B41B2}"/>
                </a:ext>
              </a:extLst>
            </p:cNvPr>
            <p:cNvSpPr txBox="1"/>
            <p:nvPr/>
          </p:nvSpPr>
          <p:spPr>
            <a:xfrm>
              <a:off x="6368818" y="3957723"/>
              <a:ext cx="905124" cy="221599"/>
            </a:xfrm>
            <a:prstGeom prst="rect">
              <a:avLst/>
            </a:prstGeom>
            <a:noFill/>
          </p:spPr>
          <p:txBody>
            <a:bodyPr wrap="square" lIns="0" tIns="0" rIns="0" bIns="0" rtlCol="0">
              <a:spAutoFit/>
            </a:bodyPr>
            <a:lstStyle/>
            <a:p>
              <a:pPr algn="ctr">
                <a:lnSpc>
                  <a:spcPct val="90000"/>
                </a:lnSpc>
                <a:spcAft>
                  <a:spcPts val="588"/>
                </a:spcAft>
              </a:pPr>
              <a:r>
                <a:rPr lang="en-US" sz="1568" spc="-49">
                  <a:gradFill>
                    <a:gsLst>
                      <a:gs pos="2917">
                        <a:schemeClr val="tx1"/>
                      </a:gs>
                      <a:gs pos="30000">
                        <a:schemeClr val="tx1"/>
                      </a:gs>
                    </a:gsLst>
                    <a:lin ang="5400000" scaled="0"/>
                  </a:gradFill>
                  <a:latin typeface="+mj-lt"/>
                </a:rPr>
                <a:t>AWS</a:t>
              </a:r>
            </a:p>
          </p:txBody>
        </p:sp>
        <p:sp>
          <p:nvSpPr>
            <p:cNvPr id="52" name="TextBox 51">
              <a:extLst>
                <a:ext uri="{FF2B5EF4-FFF2-40B4-BE49-F238E27FC236}">
                  <a16:creationId xmlns:a16="http://schemas.microsoft.com/office/drawing/2014/main" id="{9AA5E178-3693-496A-AE06-804E94709003}"/>
                </a:ext>
              </a:extLst>
            </p:cNvPr>
            <p:cNvSpPr txBox="1"/>
            <p:nvPr/>
          </p:nvSpPr>
          <p:spPr>
            <a:xfrm>
              <a:off x="5130720" y="4714557"/>
              <a:ext cx="968751" cy="221599"/>
            </a:xfrm>
            <a:prstGeom prst="rect">
              <a:avLst/>
            </a:prstGeom>
            <a:noFill/>
          </p:spPr>
          <p:txBody>
            <a:bodyPr wrap="square" lIns="0" tIns="0" rIns="0" bIns="0" rtlCol="0">
              <a:spAutoFit/>
            </a:bodyPr>
            <a:lstStyle/>
            <a:p>
              <a:pPr algn="ctr">
                <a:lnSpc>
                  <a:spcPct val="90000"/>
                </a:lnSpc>
                <a:spcAft>
                  <a:spcPts val="588"/>
                </a:spcAft>
              </a:pPr>
              <a:r>
                <a:rPr lang="en-US" sz="1568" spc="-49">
                  <a:gradFill>
                    <a:gsLst>
                      <a:gs pos="2917">
                        <a:schemeClr val="tx1"/>
                      </a:gs>
                      <a:gs pos="30000">
                        <a:schemeClr val="tx1"/>
                      </a:gs>
                    </a:gsLst>
                    <a:lin ang="5400000" scaled="0"/>
                  </a:gradFill>
                  <a:latin typeface="+mj-lt"/>
                </a:rPr>
                <a:t>VMWare</a:t>
              </a:r>
            </a:p>
          </p:txBody>
        </p:sp>
        <p:sp>
          <p:nvSpPr>
            <p:cNvPr id="53" name="TextBox 52">
              <a:extLst>
                <a:ext uri="{FF2B5EF4-FFF2-40B4-BE49-F238E27FC236}">
                  <a16:creationId xmlns:a16="http://schemas.microsoft.com/office/drawing/2014/main" id="{7661FAB0-6147-454E-9453-51C6F9E8A12D}"/>
                </a:ext>
              </a:extLst>
            </p:cNvPr>
            <p:cNvSpPr txBox="1"/>
            <p:nvPr/>
          </p:nvSpPr>
          <p:spPr>
            <a:xfrm>
              <a:off x="6337005" y="4714557"/>
              <a:ext cx="968751" cy="221599"/>
            </a:xfrm>
            <a:prstGeom prst="rect">
              <a:avLst/>
            </a:prstGeom>
            <a:noFill/>
          </p:spPr>
          <p:txBody>
            <a:bodyPr wrap="square" lIns="0" tIns="0" rIns="0" bIns="0" rtlCol="0">
              <a:spAutoFit/>
            </a:bodyPr>
            <a:lstStyle/>
            <a:p>
              <a:pPr algn="ctr">
                <a:lnSpc>
                  <a:spcPct val="90000"/>
                </a:lnSpc>
                <a:spcAft>
                  <a:spcPts val="588"/>
                </a:spcAft>
              </a:pPr>
              <a:r>
                <a:rPr lang="en-US" sz="1568" spc="-49">
                  <a:gradFill>
                    <a:gsLst>
                      <a:gs pos="2917">
                        <a:schemeClr val="tx1"/>
                      </a:gs>
                      <a:gs pos="30000">
                        <a:schemeClr val="tx1"/>
                      </a:gs>
                    </a:gsLst>
                    <a:lin ang="5400000" scaled="0"/>
                  </a:gradFill>
                  <a:latin typeface="+mj-lt"/>
                </a:rPr>
                <a:t>Red Hat</a:t>
              </a:r>
            </a:p>
          </p:txBody>
        </p:sp>
      </p:grpSp>
    </p:spTree>
    <p:extLst>
      <p:ext uri="{BB962C8B-B14F-4D97-AF65-F5344CB8AC3E}">
        <p14:creationId xmlns:p14="http://schemas.microsoft.com/office/powerpoint/2010/main" val="10657154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83392E-8A98-0544-87A9-61B0FCEB5B4C}"/>
              </a:ext>
            </a:extLst>
          </p:cNvPr>
          <p:cNvPicPr>
            <a:picLocks noChangeAspect="1"/>
          </p:cNvPicPr>
          <p:nvPr/>
        </p:nvPicPr>
        <p:blipFill>
          <a:blip r:embed="rId3"/>
          <a:stretch>
            <a:fillRect/>
          </a:stretch>
        </p:blipFill>
        <p:spPr>
          <a:xfrm>
            <a:off x="190006" y="95003"/>
            <a:ext cx="11685320" cy="6762997"/>
          </a:xfrm>
          <a:prstGeom prst="rect">
            <a:avLst/>
          </a:prstGeom>
        </p:spPr>
      </p:pic>
    </p:spTree>
    <p:extLst>
      <p:ext uri="{BB962C8B-B14F-4D97-AF65-F5344CB8AC3E}">
        <p14:creationId xmlns:p14="http://schemas.microsoft.com/office/powerpoint/2010/main" val="14848622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20827"/>
            <a:ext cx="11306469" cy="403079"/>
          </a:xfrm>
        </p:spPr>
        <p:txBody>
          <a:bodyPr/>
          <a:lstStyle/>
          <a:p>
            <a:r>
              <a:rPr lang="en-US"/>
              <a:t>How Kubernetes works</a:t>
            </a:r>
            <a:endParaRPr lang="en-US">
              <a:solidFill>
                <a:srgbClr val="0078D4"/>
              </a:solidFill>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55995" y="1967258"/>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568" b="0" spc="0">
                <a:solidFill>
                  <a:srgbClr val="0078D4"/>
                </a:solidFill>
                <a:latin typeface="Segoe UI" panose="020B0502040204020203" pitchFamily="34" charset="0"/>
              </a:rPr>
              <a:t>Kubernetes users communicate with API server 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455995" y="2958031"/>
            <a:ext cx="3119558" cy="4827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568" b="0" spc="0">
                <a:solidFill>
                  <a:srgbClr val="0078D4"/>
                </a:solidFill>
                <a:latin typeface="Segoe UI" panose="020B0502040204020203" pitchFamily="34" charset="0"/>
              </a:rPr>
              <a:t>Master nodes actively enforce desired state on worker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455995" y="3707422"/>
            <a:ext cx="3119558" cy="7238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568" b="0" spc="0">
                <a:solidFill>
                  <a:srgbClr val="0078D4"/>
                </a:solidFill>
                <a:latin typeface="Segoe UI" panose="020B0502040204020203" pitchFamily="34" charset="0"/>
              </a:rPr>
              <a:t>Worker nodes support communication between containers</a:t>
            </a:r>
          </a:p>
        </p:txBody>
      </p:sp>
      <p:sp>
        <p:nvSpPr>
          <p:cNvPr id="36" name="Title 16">
            <a:extLst>
              <a:ext uri="{FF2B5EF4-FFF2-40B4-BE49-F238E27FC236}">
                <a16:creationId xmlns:a16="http://schemas.microsoft.com/office/drawing/2014/main" id="{AAD1C7D4-00FA-49BC-9283-D329E8A35078}"/>
              </a:ext>
            </a:extLst>
          </p:cNvPr>
          <p:cNvSpPr txBox="1">
            <a:spLocks/>
          </p:cNvSpPr>
          <p:nvPr/>
        </p:nvSpPr>
        <p:spPr>
          <a:xfrm>
            <a:off x="455995" y="4698196"/>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0121" indent="-280121">
              <a:buFont typeface="+mj-lt"/>
              <a:buAutoNum type="arabicPeriod" startAt="4"/>
              <a:defRPr/>
            </a:pPr>
            <a:r>
              <a:rPr lang="en-US" sz="1568" b="0" spc="0">
                <a:solidFill>
                  <a:srgbClr val="0078D4"/>
                </a:solidFill>
                <a:latin typeface="Segoe UI" panose="020B0502040204020203" pitchFamily="34" charset="0"/>
              </a:rPr>
              <a:t>Worker nodes support communication from the</a:t>
            </a:r>
            <a:br>
              <a:rPr lang="en-US" sz="1568" b="0" spc="0">
                <a:solidFill>
                  <a:srgbClr val="0078D4"/>
                </a:solidFill>
                <a:latin typeface="Segoe UI" panose="020B0502040204020203" pitchFamily="34" charset="0"/>
              </a:rPr>
            </a:br>
            <a:r>
              <a:rPr lang="en-US" sz="1568" b="0" spc="0">
                <a:solidFill>
                  <a:srgbClr val="0078D4"/>
                </a:solidFill>
                <a:latin typeface="Segoe UI" panose="020B0502040204020203" pitchFamily="34" charset="0"/>
              </a:rPr>
              <a:t>Internet</a:t>
            </a:r>
          </a:p>
        </p:txBody>
      </p:sp>
      <p:sp>
        <p:nvSpPr>
          <p:cNvPr id="37" name="Rectangle: Rounded Corners 36">
            <a:extLst>
              <a:ext uri="{FF2B5EF4-FFF2-40B4-BE49-F238E27FC236}">
                <a16:creationId xmlns:a16="http://schemas.microsoft.com/office/drawing/2014/main" id="{D8B8FD90-BEE1-4831-8C9A-E621E8D629AF}"/>
              </a:ext>
            </a:extLst>
          </p:cNvPr>
          <p:cNvSpPr/>
          <p:nvPr/>
        </p:nvSpPr>
        <p:spPr bwMode="auto">
          <a:xfrm>
            <a:off x="4744420" y="2708653"/>
            <a:ext cx="2317065" cy="2373355"/>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200F6BF1-27D2-46A1-BBA2-F615C252D7E2}"/>
              </a:ext>
            </a:extLst>
          </p:cNvPr>
          <p:cNvGrpSpPr/>
          <p:nvPr/>
        </p:nvGrpSpPr>
        <p:grpSpPr>
          <a:xfrm>
            <a:off x="5499561" y="1150238"/>
            <a:ext cx="806782" cy="1161687"/>
            <a:chOff x="10070502" y="1600600"/>
            <a:chExt cx="822960" cy="1184981"/>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610D1899-185F-4F7B-840F-7A4894DF458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8" name="Group 47">
              <a:extLst>
                <a:ext uri="{FF2B5EF4-FFF2-40B4-BE49-F238E27FC236}">
                  <a16:creationId xmlns:a16="http://schemas.microsoft.com/office/drawing/2014/main" id="{B640D0AD-9788-464A-BF58-8FFDFB411D03}"/>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0A5CCEE4-17F9-4A67-B143-54A7A4D06E57}"/>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080B1477-7820-407A-8B8E-D03B533591B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0" name="Group 49">
                <a:extLst>
                  <a:ext uri="{FF2B5EF4-FFF2-40B4-BE49-F238E27FC236}">
                    <a16:creationId xmlns:a16="http://schemas.microsoft.com/office/drawing/2014/main" id="{1DBEFA0A-635E-4032-97BF-A3DDD2843EC9}"/>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9E4E9353-2E7A-4B39-992E-632D4E09CAA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67D7FC27-199D-4A13-9A47-8079BF854213}"/>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38038574-2850-4F43-B43B-F6D908B7FA2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EF561697-6967-47E4-89B3-8F4EF4E01B99}"/>
              </a:ext>
            </a:extLst>
          </p:cNvPr>
          <p:cNvGrpSpPr/>
          <p:nvPr/>
        </p:nvGrpSpPr>
        <p:grpSpPr>
          <a:xfrm>
            <a:off x="5608121" y="2915374"/>
            <a:ext cx="589663" cy="689351"/>
            <a:chOff x="5225756" y="3078294"/>
            <a:chExt cx="601487" cy="703174"/>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85" name="Group 84">
            <a:extLst>
              <a:ext uri="{FF2B5EF4-FFF2-40B4-BE49-F238E27FC236}">
                <a16:creationId xmlns:a16="http://schemas.microsoft.com/office/drawing/2014/main" id="{E0C09C21-8C28-46A3-ACA0-83CA3376C761}"/>
              </a:ext>
            </a:extLst>
          </p:cNvPr>
          <p:cNvGrpSpPr/>
          <p:nvPr/>
        </p:nvGrpSpPr>
        <p:grpSpPr>
          <a:xfrm>
            <a:off x="4807503" y="3877521"/>
            <a:ext cx="1088630" cy="1099318"/>
            <a:chOff x="4871241" y="3960674"/>
            <a:chExt cx="1110459" cy="1121362"/>
          </a:xfrm>
        </p:grpSpPr>
        <p:sp>
          <p:nvSpPr>
            <p:cNvPr id="86" name="Title 1">
              <a:extLst>
                <a:ext uri="{FF2B5EF4-FFF2-40B4-BE49-F238E27FC236}">
                  <a16:creationId xmlns:a16="http://schemas.microsoft.com/office/drawing/2014/main" id="{54D16E87-8383-44E5-8384-76BEB7D1914F}"/>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i="1" spc="0">
                  <a:solidFill>
                    <a:srgbClr val="000000"/>
                  </a:solidFill>
                  <a:latin typeface="Segoe UI"/>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7CC75B00-F129-45CF-9CE9-D86DFCF499D2}"/>
                </a:ext>
              </a:extLst>
            </p:cNvPr>
            <p:cNvGrpSpPr/>
            <p:nvPr/>
          </p:nvGrpSpPr>
          <p:grpSpPr>
            <a:xfrm>
              <a:off x="5125453" y="3960674"/>
              <a:ext cx="601487" cy="826284"/>
              <a:chOff x="5175257" y="3960674"/>
              <a:chExt cx="601487" cy="826284"/>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91" name="Group 90">
            <a:extLst>
              <a:ext uri="{FF2B5EF4-FFF2-40B4-BE49-F238E27FC236}">
                <a16:creationId xmlns:a16="http://schemas.microsoft.com/office/drawing/2014/main" id="{17E7C667-D19F-47D1-9F58-D50777D57DE0}"/>
              </a:ext>
            </a:extLst>
          </p:cNvPr>
          <p:cNvGrpSpPr/>
          <p:nvPr/>
        </p:nvGrpSpPr>
        <p:grpSpPr>
          <a:xfrm>
            <a:off x="6159524" y="3997045"/>
            <a:ext cx="589663" cy="689351"/>
            <a:chOff x="6300176" y="4082594"/>
            <a:chExt cx="601487" cy="703174"/>
          </a:xfrm>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95" name="Straight Arrow Connector 94">
            <a:extLst>
              <a:ext uri="{FF2B5EF4-FFF2-40B4-BE49-F238E27FC236}">
                <a16:creationId xmlns:a16="http://schemas.microsoft.com/office/drawing/2014/main" id="{85C08549-E819-44D1-839E-7D48F59B3CE6}"/>
              </a:ext>
            </a:extLst>
          </p:cNvPr>
          <p:cNvCxnSpPr>
            <a:cxnSpLocks/>
            <a:stCxn id="47" idx="2"/>
            <a:endCxn id="82" idx="0"/>
          </p:cNvCxnSpPr>
          <p:nvPr/>
        </p:nvCxnSpPr>
        <p:spPr>
          <a:xfrm>
            <a:off x="5902952" y="2311924"/>
            <a:ext cx="1" cy="6034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Lst>
          </p:cNvPr>
          <p:cNvCxnSpPr>
            <a:stCxn id="89" idx="3"/>
            <a:endCxn id="83" idx="2"/>
          </p:cNvCxnSpPr>
          <p:nvPr/>
        </p:nvCxnSpPr>
        <p:spPr>
          <a:xfrm flipV="1">
            <a:off x="5613365" y="3604726"/>
            <a:ext cx="179285" cy="82128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Lst>
          </p:cNvPr>
          <p:cNvCxnSpPr>
            <a:cxnSpLocks/>
            <a:stCxn id="93" idx="1"/>
            <a:endCxn id="83" idx="2"/>
          </p:cNvCxnSpPr>
          <p:nvPr/>
        </p:nvCxnSpPr>
        <p:spPr>
          <a:xfrm rot="10800000">
            <a:off x="6013786" y="3604725"/>
            <a:ext cx="179285" cy="8201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22EB085-A34B-47B5-B574-F5E12361E1DE}"/>
              </a:ext>
            </a:extLst>
          </p:cNvPr>
          <p:cNvGrpSpPr/>
          <p:nvPr/>
        </p:nvGrpSpPr>
        <p:grpSpPr>
          <a:xfrm>
            <a:off x="6199631" y="4851770"/>
            <a:ext cx="523100" cy="687793"/>
            <a:chOff x="8440124" y="4245798"/>
            <a:chExt cx="533589" cy="701585"/>
          </a:xfrm>
        </p:grpSpPr>
        <p:grpSp>
          <p:nvGrpSpPr>
            <p:cNvPr id="99" name="Group 98">
              <a:extLst>
                <a:ext uri="{FF2B5EF4-FFF2-40B4-BE49-F238E27FC236}">
                  <a16:creationId xmlns:a16="http://schemas.microsoft.com/office/drawing/2014/main" id="{80DEF907-DC41-4A3B-A222-80C44242D5C9}"/>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852383FD-279C-41D3-B26F-88DF61A6EACF}"/>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2" name="Rectangle: Rounded Corners 101">
                <a:extLst>
                  <a:ext uri="{FF2B5EF4-FFF2-40B4-BE49-F238E27FC236}">
                    <a16:creationId xmlns:a16="http://schemas.microsoft.com/office/drawing/2014/main" id="{E2724135-1171-447A-856A-8623354EC119}"/>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9028BAEE-E33A-412D-8047-B9AEB4B76B1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100" name="Title 1">
              <a:extLst>
                <a:ext uri="{FF2B5EF4-FFF2-40B4-BE49-F238E27FC236}">
                  <a16:creationId xmlns:a16="http://schemas.microsoft.com/office/drawing/2014/main" id="{DB54375D-565E-4C05-B1A1-0433E9CF7039}"/>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50F8D6FF-53DA-486A-8A99-1DF4A1EEA3D7}"/>
              </a:ext>
            </a:extLst>
          </p:cNvPr>
          <p:cNvGrpSpPr/>
          <p:nvPr/>
        </p:nvGrpSpPr>
        <p:grpSpPr>
          <a:xfrm>
            <a:off x="6468564" y="5249624"/>
            <a:ext cx="523100" cy="523100"/>
            <a:chOff x="9475351" y="4318420"/>
            <a:chExt cx="533589" cy="533589"/>
          </a:xfrm>
        </p:grpSpPr>
        <p:sp>
          <p:nvSpPr>
            <p:cNvPr id="105" name="Rectangle: Rounded Corners 104">
              <a:extLst>
                <a:ext uri="{FF2B5EF4-FFF2-40B4-BE49-F238E27FC236}">
                  <a16:creationId xmlns:a16="http://schemas.microsoft.com/office/drawing/2014/main" id="{658B2FEB-D5C2-4DAE-88D6-1A4BD13BBBC4}"/>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08" name="Group 107">
            <a:extLst>
              <a:ext uri="{FF2B5EF4-FFF2-40B4-BE49-F238E27FC236}">
                <a16:creationId xmlns:a16="http://schemas.microsoft.com/office/drawing/2014/main" id="{EE4E791B-7DE1-4CB0-81F8-276971838AAE}"/>
              </a:ext>
            </a:extLst>
          </p:cNvPr>
          <p:cNvGrpSpPr/>
          <p:nvPr/>
        </p:nvGrpSpPr>
        <p:grpSpPr>
          <a:xfrm>
            <a:off x="6737496" y="5482784"/>
            <a:ext cx="523100" cy="523100"/>
            <a:chOff x="9475351" y="4318420"/>
            <a:chExt cx="533589" cy="533589"/>
          </a:xfrm>
        </p:grpSpPr>
        <p:sp>
          <p:nvSpPr>
            <p:cNvPr id="109" name="Rectangle: Rounded Corners 108">
              <a:extLst>
                <a:ext uri="{FF2B5EF4-FFF2-40B4-BE49-F238E27FC236}">
                  <a16:creationId xmlns:a16="http://schemas.microsoft.com/office/drawing/2014/main" id="{C10E84FF-DC8E-4666-B90E-669992189785}"/>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0" name="Rectangle: Rounded Corners 109">
              <a:extLst>
                <a:ext uri="{FF2B5EF4-FFF2-40B4-BE49-F238E27FC236}">
                  <a16:creationId xmlns:a16="http://schemas.microsoft.com/office/drawing/2014/main" id="{91B2C3DE-4F31-4033-89BC-EEC007186656}"/>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741E7446-75B5-42FD-852B-F818B72CD1C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112" name="Connector: Elbow 111">
            <a:extLst>
              <a:ext uri="{FF2B5EF4-FFF2-40B4-BE49-F238E27FC236}">
                <a16:creationId xmlns:a16="http://schemas.microsoft.com/office/drawing/2014/main" id="{D1238557-9C1F-4FD1-AF71-F6E5404D8AF8}"/>
              </a:ext>
            </a:extLst>
          </p:cNvPr>
          <p:cNvCxnSpPr>
            <a:stCxn id="83" idx="3"/>
            <a:endCxn id="105" idx="0"/>
          </p:cNvCxnSpPr>
          <p:nvPr/>
        </p:nvCxnSpPr>
        <p:spPr>
          <a:xfrm>
            <a:off x="6164768" y="3343176"/>
            <a:ext cx="717140" cy="190644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4744421" y="2516196"/>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Master node</a:t>
            </a:r>
          </a:p>
        </p:txBody>
      </p:sp>
      <p:sp>
        <p:nvSpPr>
          <p:cNvPr id="114" name="Rectangle: Rounded Corners 113">
            <a:extLst>
              <a:ext uri="{FF2B5EF4-FFF2-40B4-BE49-F238E27FC236}">
                <a16:creationId xmlns:a16="http://schemas.microsoft.com/office/drawing/2014/main" id="{941CD316-C0F2-4DC7-AB64-CE00E525E63B}"/>
              </a:ext>
            </a:extLst>
          </p:cNvPr>
          <p:cNvSpPr/>
          <p:nvPr/>
        </p:nvSpPr>
        <p:spPr bwMode="auto">
          <a:xfrm>
            <a:off x="7748951" y="1435291"/>
            <a:ext cx="2515743" cy="2273516"/>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7748951" y="1242833"/>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F7E728A8-0FF6-40AD-84D2-C20C68696F24}"/>
              </a:ext>
            </a:extLst>
          </p:cNvPr>
          <p:cNvGrpSpPr/>
          <p:nvPr/>
        </p:nvGrpSpPr>
        <p:grpSpPr>
          <a:xfrm>
            <a:off x="8220940" y="1526407"/>
            <a:ext cx="589663" cy="689351"/>
            <a:chOff x="8858748" y="1556518"/>
            <a:chExt cx="601487" cy="703174"/>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38253777-A2ED-4C2E-A80E-45F8455E4274}"/>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20" name="Rectangle 119">
            <a:extLst>
              <a:ext uri="{FF2B5EF4-FFF2-40B4-BE49-F238E27FC236}">
                <a16:creationId xmlns:a16="http://schemas.microsoft.com/office/drawing/2014/main" id="{34DA6850-E295-4AE0-B8BD-C19E9056A914}"/>
              </a:ext>
            </a:extLst>
          </p:cNvPr>
          <p:cNvSpPr/>
          <p:nvPr/>
        </p:nvSpPr>
        <p:spPr bwMode="auto">
          <a:xfrm>
            <a:off x="8599301" y="1729025"/>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8B5752A-BD0F-4ACB-94BE-8ED0FAA56C23}"/>
              </a:ext>
            </a:extLst>
          </p:cNvPr>
          <p:cNvSpPr/>
          <p:nvPr/>
        </p:nvSpPr>
        <p:spPr bwMode="auto">
          <a:xfrm>
            <a:off x="8294120" y="2027125"/>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24762A4F-76AE-49BE-A046-D7A594A0F733}"/>
              </a:ext>
            </a:extLst>
          </p:cNvPr>
          <p:cNvGrpSpPr/>
          <p:nvPr/>
        </p:nvGrpSpPr>
        <p:grpSpPr>
          <a:xfrm>
            <a:off x="9203043" y="1526407"/>
            <a:ext cx="589663" cy="689351"/>
            <a:chOff x="9860544" y="1556518"/>
            <a:chExt cx="601487" cy="703174"/>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A84DC4DB-A745-48EA-A1C7-A04586FCED91}"/>
              </a:ext>
            </a:extLst>
          </p:cNvPr>
          <p:cNvGrpSpPr/>
          <p:nvPr/>
        </p:nvGrpSpPr>
        <p:grpSpPr>
          <a:xfrm>
            <a:off x="7878882" y="2395448"/>
            <a:ext cx="2255879" cy="1160413"/>
            <a:chOff x="8509832" y="2442985"/>
            <a:chExt cx="2301114" cy="1183682"/>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796CB826-6141-4946-A13C-7813FAC7E959}"/>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BA682CA3-FD9F-4F97-BCB6-1C530E9A1E4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36" name="Group 135">
              <a:extLst>
                <a:ext uri="{FF2B5EF4-FFF2-40B4-BE49-F238E27FC236}">
                  <a16:creationId xmlns:a16="http://schemas.microsoft.com/office/drawing/2014/main" id="{F3FCCAF9-993F-40DA-A3A1-C7BF4601EA1B}"/>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458F0F0A-00F0-4078-B348-0766BF993CA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43" name="Straight Arrow Connector 142">
            <a:extLst>
              <a:ext uri="{FF2B5EF4-FFF2-40B4-BE49-F238E27FC236}">
                <a16:creationId xmlns:a16="http://schemas.microsoft.com/office/drawing/2014/main" id="{1BF8CAB3-AC9C-46FA-9EC2-DCF992456892}"/>
              </a:ext>
            </a:extLst>
          </p:cNvPr>
          <p:cNvCxnSpPr>
            <a:cxnSpLocks/>
          </p:cNvCxnSpPr>
          <p:nvPr/>
        </p:nvCxnSpPr>
        <p:spPr>
          <a:xfrm flipH="1">
            <a:off x="8318748" y="2215758"/>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Lst>
          </p:cNvPr>
          <p:cNvCxnSpPr>
            <a:cxnSpLocks/>
          </p:cNvCxnSpPr>
          <p:nvPr/>
        </p:nvCxnSpPr>
        <p:spPr>
          <a:xfrm flipH="1">
            <a:off x="9695964" y="2215759"/>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Lst>
          </p:cNvPr>
          <p:cNvCxnSpPr>
            <a:cxnSpLocks/>
          </p:cNvCxnSpPr>
          <p:nvPr/>
        </p:nvCxnSpPr>
        <p:spPr>
          <a:xfrm rot="16200000" flipH="1">
            <a:off x="8593867" y="2137928"/>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Lst>
          </p:cNvPr>
          <p:cNvCxnSpPr>
            <a:cxnSpLocks/>
          </p:cNvCxnSpPr>
          <p:nvPr/>
        </p:nvCxnSpPr>
        <p:spPr>
          <a:xfrm rot="5400000">
            <a:off x="8752702" y="2090259"/>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Lst>
          </p:cNvPr>
          <p:cNvSpPr/>
          <p:nvPr/>
        </p:nvSpPr>
        <p:spPr bwMode="auto">
          <a:xfrm>
            <a:off x="7748951" y="4285676"/>
            <a:ext cx="2515743" cy="227351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7748951" y="4093218"/>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73E5B875-D3EF-4A86-B7DA-C7D3EB4FED6F}"/>
              </a:ext>
            </a:extLst>
          </p:cNvPr>
          <p:cNvGrpSpPr/>
          <p:nvPr/>
        </p:nvGrpSpPr>
        <p:grpSpPr>
          <a:xfrm>
            <a:off x="8220940" y="4376792"/>
            <a:ext cx="589663" cy="689351"/>
            <a:chOff x="8858748" y="4464059"/>
            <a:chExt cx="601487" cy="703174"/>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71599EEF-CF9D-4F42-9D17-532FD1FD7905}"/>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53" name="Rectangle 152">
            <a:extLst>
              <a:ext uri="{FF2B5EF4-FFF2-40B4-BE49-F238E27FC236}">
                <a16:creationId xmlns:a16="http://schemas.microsoft.com/office/drawing/2014/main" id="{AFA6225E-82CB-42DC-BECE-8DEAE57FAAD5}"/>
              </a:ext>
            </a:extLst>
          </p:cNvPr>
          <p:cNvSpPr/>
          <p:nvPr/>
        </p:nvSpPr>
        <p:spPr bwMode="auto">
          <a:xfrm>
            <a:off x="8599301" y="4579409"/>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E35FD24C-6811-4A99-802E-2B9BAD42BAD5}"/>
              </a:ext>
            </a:extLst>
          </p:cNvPr>
          <p:cNvSpPr/>
          <p:nvPr/>
        </p:nvSpPr>
        <p:spPr bwMode="auto">
          <a:xfrm>
            <a:off x="8294120" y="4877510"/>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50082BE-C863-412C-9910-7D1A1FEE214A}"/>
              </a:ext>
            </a:extLst>
          </p:cNvPr>
          <p:cNvGrpSpPr/>
          <p:nvPr/>
        </p:nvGrpSpPr>
        <p:grpSpPr>
          <a:xfrm>
            <a:off x="9203043" y="4376792"/>
            <a:ext cx="589663" cy="689351"/>
            <a:chOff x="9860544" y="4464059"/>
            <a:chExt cx="601487" cy="703174"/>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8A0AED02-E6EF-4922-AC86-D352EDAF86F4}"/>
              </a:ext>
            </a:extLst>
          </p:cNvPr>
          <p:cNvGrpSpPr/>
          <p:nvPr/>
        </p:nvGrpSpPr>
        <p:grpSpPr>
          <a:xfrm>
            <a:off x="7878882" y="5245833"/>
            <a:ext cx="2255879" cy="1160413"/>
            <a:chOff x="8509832" y="5350526"/>
            <a:chExt cx="2301114" cy="1183682"/>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4708F8C2-5AC7-4515-BED3-C7DD6AE9C230}"/>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03E8594-9F9D-4B54-B1D7-AA4F2619408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69" name="Group 168">
              <a:extLst>
                <a:ext uri="{FF2B5EF4-FFF2-40B4-BE49-F238E27FC236}">
                  <a16:creationId xmlns:a16="http://schemas.microsoft.com/office/drawing/2014/main" id="{541ECFC9-8E25-492A-8E5F-29074E5D2727}"/>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4B389378-BF10-4E19-81A8-50FFF0D2068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76" name="Straight Arrow Connector 175">
            <a:extLst>
              <a:ext uri="{FF2B5EF4-FFF2-40B4-BE49-F238E27FC236}">
                <a16:creationId xmlns:a16="http://schemas.microsoft.com/office/drawing/2014/main" id="{ACCD2627-A4D9-4EEF-90FE-CFEF4171350F}"/>
              </a:ext>
            </a:extLst>
          </p:cNvPr>
          <p:cNvCxnSpPr>
            <a:cxnSpLocks/>
          </p:cNvCxnSpPr>
          <p:nvPr/>
        </p:nvCxnSpPr>
        <p:spPr>
          <a:xfrm flipH="1">
            <a:off x="8318748" y="5066143"/>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Lst>
          </p:cNvPr>
          <p:cNvCxnSpPr>
            <a:cxnSpLocks/>
          </p:cNvCxnSpPr>
          <p:nvPr/>
        </p:nvCxnSpPr>
        <p:spPr>
          <a:xfrm flipH="1">
            <a:off x="9695964" y="5066144"/>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Lst>
          </p:cNvPr>
          <p:cNvCxnSpPr>
            <a:cxnSpLocks/>
          </p:cNvCxnSpPr>
          <p:nvPr/>
        </p:nvCxnSpPr>
        <p:spPr>
          <a:xfrm rot="16200000" flipH="1">
            <a:off x="8593867" y="4988313"/>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Lst>
          </p:cNvPr>
          <p:cNvCxnSpPr>
            <a:cxnSpLocks/>
          </p:cNvCxnSpPr>
          <p:nvPr/>
        </p:nvCxnSpPr>
        <p:spPr>
          <a:xfrm rot="5400000">
            <a:off x="8752702" y="4940643"/>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84D0993-01B5-407D-A48E-2C35BD74A726}"/>
              </a:ext>
            </a:extLst>
          </p:cNvPr>
          <p:cNvCxnSpPr>
            <a:cxnSpLocks/>
          </p:cNvCxnSpPr>
          <p:nvPr/>
        </p:nvCxnSpPr>
        <p:spPr>
          <a:xfrm flipV="1">
            <a:off x="6164768" y="1963263"/>
            <a:ext cx="2089719" cy="1165352"/>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1B9354E-03D5-4143-9ACC-48519E22A872}"/>
              </a:ext>
            </a:extLst>
          </p:cNvPr>
          <p:cNvCxnSpPr>
            <a:cxnSpLocks/>
          </p:cNvCxnSpPr>
          <p:nvPr/>
        </p:nvCxnSpPr>
        <p:spPr>
          <a:xfrm>
            <a:off x="6164768" y="3553646"/>
            <a:ext cx="2089719" cy="1254995"/>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1E4E4E49-2C12-46E7-A6E8-22C2C27624E3}"/>
              </a:ext>
            </a:extLst>
          </p:cNvPr>
          <p:cNvGrpSpPr/>
          <p:nvPr/>
        </p:nvGrpSpPr>
        <p:grpSpPr>
          <a:xfrm>
            <a:off x="10656352" y="1435291"/>
            <a:ext cx="896425" cy="557196"/>
            <a:chOff x="9359918" y="536507"/>
            <a:chExt cx="914400" cy="568369"/>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gradFill>
                <a:latin typeface="Segoe UI"/>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cxnSp>
        <p:nvCxnSpPr>
          <p:cNvPr id="5" name="Straight Arrow Connector 4">
            <a:extLst>
              <a:ext uri="{FF2B5EF4-FFF2-40B4-BE49-F238E27FC236}">
                <a16:creationId xmlns:a16="http://schemas.microsoft.com/office/drawing/2014/main" id="{479D2B41-EDC5-48FE-9EBF-2C74E1679BC2}"/>
              </a:ext>
            </a:extLst>
          </p:cNvPr>
          <p:cNvCxnSpPr>
            <a:cxnSpLocks/>
            <a:stCxn id="184" idx="0"/>
          </p:cNvCxnSpPr>
          <p:nvPr/>
        </p:nvCxnSpPr>
        <p:spPr>
          <a:xfrm flipH="1">
            <a:off x="10068224" y="1813736"/>
            <a:ext cx="8577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318237E2-4413-484B-A30E-38162D986C03}"/>
              </a:ext>
            </a:extLst>
          </p:cNvPr>
          <p:cNvGrpSpPr/>
          <p:nvPr/>
        </p:nvGrpSpPr>
        <p:grpSpPr>
          <a:xfrm>
            <a:off x="10656352" y="4285675"/>
            <a:ext cx="896425" cy="557196"/>
            <a:chOff x="9359918" y="536507"/>
            <a:chExt cx="914400" cy="568369"/>
          </a:xfrm>
        </p:grpSpPr>
        <p:sp>
          <p:nvSpPr>
            <p:cNvPr id="195" name="globe_2" title="Icon of a sphere made of lines">
              <a:extLst>
                <a:ext uri="{FF2B5EF4-FFF2-40B4-BE49-F238E27FC236}">
                  <a16:creationId xmlns:a16="http://schemas.microsoft.com/office/drawing/2014/main" id="{54EAFA06-EC27-463D-BB1E-BE2D650EBCA5}"/>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gradFill>
                <a:latin typeface="Segoe UI"/>
              </a:endParaRPr>
            </a:p>
          </p:txBody>
        </p:sp>
        <p:sp>
          <p:nvSpPr>
            <p:cNvPr id="196" name="Title 1">
              <a:extLst>
                <a:ext uri="{FF2B5EF4-FFF2-40B4-BE49-F238E27FC236}">
                  <a16:creationId xmlns:a16="http://schemas.microsoft.com/office/drawing/2014/main" id="{021A644E-AC3C-46C0-9572-CABB2639C883}"/>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cxnSp>
        <p:nvCxnSpPr>
          <p:cNvPr id="194" name="Straight Arrow Connector 193">
            <a:extLst>
              <a:ext uri="{FF2B5EF4-FFF2-40B4-BE49-F238E27FC236}">
                <a16:creationId xmlns:a16="http://schemas.microsoft.com/office/drawing/2014/main" id="{C99936B2-B0AC-4071-9FBA-FAC40F081ED5}"/>
              </a:ext>
            </a:extLst>
          </p:cNvPr>
          <p:cNvCxnSpPr>
            <a:cxnSpLocks/>
            <a:stCxn id="195" idx="0"/>
          </p:cNvCxnSpPr>
          <p:nvPr/>
        </p:nvCxnSpPr>
        <p:spPr>
          <a:xfrm flipH="1">
            <a:off x="10068224" y="4664121"/>
            <a:ext cx="8577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C7A93792-6F39-0545-BF90-9268BC2C12A8}"/>
              </a:ext>
            </a:extLst>
          </p:cNvPr>
          <p:cNvSpPr txBox="1"/>
          <p:nvPr/>
        </p:nvSpPr>
        <p:spPr>
          <a:xfrm>
            <a:off x="5085004" y="769307"/>
            <a:ext cx="1914041" cy="307777"/>
          </a:xfrm>
          <a:prstGeom prst="rect">
            <a:avLst/>
          </a:prstGeom>
          <a:solidFill>
            <a:schemeClr val="accent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Kubernetes API</a:t>
            </a:r>
          </a:p>
        </p:txBody>
      </p:sp>
      <p:sp>
        <p:nvSpPr>
          <p:cNvPr id="186" name="TextBox 185">
            <a:extLst>
              <a:ext uri="{FF2B5EF4-FFF2-40B4-BE49-F238E27FC236}">
                <a16:creationId xmlns:a16="http://schemas.microsoft.com/office/drawing/2014/main" id="{716B3349-EB4E-FD4E-AFDE-FDB77EB786B8}"/>
              </a:ext>
            </a:extLst>
          </p:cNvPr>
          <p:cNvSpPr txBox="1"/>
          <p:nvPr/>
        </p:nvSpPr>
        <p:spPr>
          <a:xfrm>
            <a:off x="8493306" y="720200"/>
            <a:ext cx="1528734" cy="615553"/>
          </a:xfrm>
          <a:prstGeom prst="rect">
            <a:avLst/>
          </a:prstGeom>
          <a:solidFill>
            <a:schemeClr val="accent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Your Application</a:t>
            </a:r>
          </a:p>
        </p:txBody>
      </p:sp>
    </p:spTree>
    <p:extLst>
      <p:ext uri="{BB962C8B-B14F-4D97-AF65-F5344CB8AC3E}">
        <p14:creationId xmlns:p14="http://schemas.microsoft.com/office/powerpoint/2010/main" val="211134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up)">
                                      <p:cBhvr>
                                        <p:cTn id="14" dur="500"/>
                                        <p:tgtEl>
                                          <p:spTgt spid="9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childTnLst>
                                </p:cTn>
                              </p:par>
                              <p:par>
                                <p:cTn id="42" presetID="10"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14"/>
                                        </p:tgtEl>
                                        <p:attrNameLst>
                                          <p:attrName>style.visibility</p:attrName>
                                        </p:attrNameLst>
                                      </p:cBhvr>
                                      <p:to>
                                        <p:strVal val="visible"/>
                                      </p:to>
                                    </p:set>
                                    <p:anim calcmode="lin" valueType="num">
                                      <p:cBhvr>
                                        <p:cTn id="69" dur="500" fill="hold"/>
                                        <p:tgtEl>
                                          <p:spTgt spid="114"/>
                                        </p:tgtEl>
                                        <p:attrNameLst>
                                          <p:attrName>ppt_w</p:attrName>
                                        </p:attrNameLst>
                                      </p:cBhvr>
                                      <p:tavLst>
                                        <p:tav tm="0">
                                          <p:val>
                                            <p:fltVal val="0"/>
                                          </p:val>
                                        </p:tav>
                                        <p:tav tm="100000">
                                          <p:val>
                                            <p:strVal val="#ppt_w"/>
                                          </p:val>
                                        </p:tav>
                                      </p:tavLst>
                                    </p:anim>
                                    <p:anim calcmode="lin" valueType="num">
                                      <p:cBhvr>
                                        <p:cTn id="70" dur="500" fill="hold"/>
                                        <p:tgtEl>
                                          <p:spTgt spid="114"/>
                                        </p:tgtEl>
                                        <p:attrNameLst>
                                          <p:attrName>ppt_h</p:attrName>
                                        </p:attrNameLst>
                                      </p:cBhvr>
                                      <p:tavLst>
                                        <p:tav tm="0">
                                          <p:val>
                                            <p:fltVal val="0"/>
                                          </p:val>
                                        </p:tav>
                                        <p:tav tm="100000">
                                          <p:val>
                                            <p:strVal val="#ppt_h"/>
                                          </p:val>
                                        </p:tav>
                                      </p:tavLst>
                                    </p:anim>
                                    <p:animEffect transition="in" filter="fade">
                                      <p:cBhvr>
                                        <p:cTn id="71" dur="500"/>
                                        <p:tgtEl>
                                          <p:spTgt spid="11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47"/>
                                        </p:tgtEl>
                                        <p:attrNameLst>
                                          <p:attrName>style.visibility</p:attrName>
                                        </p:attrNameLst>
                                      </p:cBhvr>
                                      <p:to>
                                        <p:strVal val="visible"/>
                                      </p:to>
                                    </p:set>
                                    <p:anim calcmode="lin" valueType="num">
                                      <p:cBhvr>
                                        <p:cTn id="74" dur="500" fill="hold"/>
                                        <p:tgtEl>
                                          <p:spTgt spid="147"/>
                                        </p:tgtEl>
                                        <p:attrNameLst>
                                          <p:attrName>ppt_w</p:attrName>
                                        </p:attrNameLst>
                                      </p:cBhvr>
                                      <p:tavLst>
                                        <p:tav tm="0">
                                          <p:val>
                                            <p:fltVal val="0"/>
                                          </p:val>
                                        </p:tav>
                                        <p:tav tm="100000">
                                          <p:val>
                                            <p:strVal val="#ppt_w"/>
                                          </p:val>
                                        </p:tav>
                                      </p:tavLst>
                                    </p:anim>
                                    <p:anim calcmode="lin" valueType="num">
                                      <p:cBhvr>
                                        <p:cTn id="75" dur="500" fill="hold"/>
                                        <p:tgtEl>
                                          <p:spTgt spid="147"/>
                                        </p:tgtEl>
                                        <p:attrNameLst>
                                          <p:attrName>ppt_h</p:attrName>
                                        </p:attrNameLst>
                                      </p:cBhvr>
                                      <p:tavLst>
                                        <p:tav tm="0">
                                          <p:val>
                                            <p:fltVal val="0"/>
                                          </p:val>
                                        </p:tav>
                                        <p:tav tm="100000">
                                          <p:val>
                                            <p:strVal val="#ppt_h"/>
                                          </p:val>
                                        </p:tav>
                                      </p:tavLst>
                                    </p:anim>
                                    <p:animEffect transition="in" filter="fade">
                                      <p:cBhvr>
                                        <p:cTn id="76" dur="500"/>
                                        <p:tgtEl>
                                          <p:spTgt spid="147"/>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fade">
                                      <p:cBhvr>
                                        <p:cTn id="80" dur="500"/>
                                        <p:tgtEl>
                                          <p:spTgt spid="1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Effect transition="in" filter="fade">
                                      <p:cBhvr>
                                        <p:cTn id="87" dur="500"/>
                                        <p:tgtEl>
                                          <p:spTgt spid="180"/>
                                        </p:tgtEl>
                                      </p:cBhvr>
                                    </p:animEffect>
                                  </p:childTnLst>
                                </p:cTn>
                              </p:par>
                              <p:par>
                                <p:cTn id="88" presetID="10" presetClass="entr" presetSubtype="0" fill="hold"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nodeType="withEffect">
                                  <p:stCondLst>
                                    <p:cond delay="0"/>
                                  </p:stCondLst>
                                  <p:childTnLst>
                                    <p:set>
                                      <p:cBhvr>
                                        <p:cTn id="92" dur="1" fill="hold">
                                          <p:stCondLst>
                                            <p:cond delay="0"/>
                                          </p:stCondLst>
                                        </p:cTn>
                                        <p:tgtEl>
                                          <p:spTgt spid="149"/>
                                        </p:tgtEl>
                                        <p:attrNameLst>
                                          <p:attrName>style.visibility</p:attrName>
                                        </p:attrNameLst>
                                      </p:cBhvr>
                                      <p:to>
                                        <p:strVal val="visible"/>
                                      </p:to>
                                    </p:set>
                                    <p:animEffect transition="in" filter="fade">
                                      <p:cBhvr>
                                        <p:cTn id="93" dur="500"/>
                                        <p:tgtEl>
                                          <p:spTgt spid="149"/>
                                        </p:tgtEl>
                                      </p:cBhvr>
                                    </p:animEffect>
                                  </p:childTnLst>
                                </p:cTn>
                              </p:par>
                              <p:par>
                                <p:cTn id="94" presetID="10" presetClass="entr" presetSubtype="0" fill="hold" nodeType="withEffect">
                                  <p:stCondLst>
                                    <p:cond delay="0"/>
                                  </p:stCondLst>
                                  <p:childTnLst>
                                    <p:set>
                                      <p:cBhvr>
                                        <p:cTn id="95" dur="1" fill="hold">
                                          <p:stCondLst>
                                            <p:cond delay="0"/>
                                          </p:stCondLst>
                                        </p:cTn>
                                        <p:tgtEl>
                                          <p:spTgt spid="181"/>
                                        </p:tgtEl>
                                        <p:attrNameLst>
                                          <p:attrName>style.visibility</p:attrName>
                                        </p:attrNameLst>
                                      </p:cBhvr>
                                      <p:to>
                                        <p:strVal val="visible"/>
                                      </p:to>
                                    </p:set>
                                    <p:animEffect transition="in" filter="fade">
                                      <p:cBhvr>
                                        <p:cTn id="96" dur="500"/>
                                        <p:tgtEl>
                                          <p:spTgt spid="18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par>
                                <p:cTn id="106" presetID="10" presetClass="entr" presetSubtype="0" fill="hold" nodeType="withEffect">
                                  <p:stCondLst>
                                    <p:cond delay="0"/>
                                  </p:stCondLst>
                                  <p:childTnLst>
                                    <p:set>
                                      <p:cBhvr>
                                        <p:cTn id="107" dur="1" fill="hold">
                                          <p:stCondLst>
                                            <p:cond delay="0"/>
                                          </p:stCondLst>
                                        </p:cTn>
                                        <p:tgtEl>
                                          <p:spTgt spid="155"/>
                                        </p:tgtEl>
                                        <p:attrNameLst>
                                          <p:attrName>style.visibility</p:attrName>
                                        </p:attrNameLst>
                                      </p:cBhvr>
                                      <p:to>
                                        <p:strVal val="visible"/>
                                      </p:to>
                                    </p:set>
                                    <p:animEffect transition="in" filter="fade">
                                      <p:cBhvr>
                                        <p:cTn id="108" dur="500"/>
                                        <p:tgtEl>
                                          <p:spTgt spid="155"/>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143"/>
                                        </p:tgtEl>
                                        <p:attrNameLst>
                                          <p:attrName>style.visibility</p:attrName>
                                        </p:attrNameLst>
                                      </p:cBhvr>
                                      <p:to>
                                        <p:strVal val="visible"/>
                                      </p:to>
                                    </p:set>
                                    <p:animEffect transition="in" filter="wipe(up)">
                                      <p:cBhvr>
                                        <p:cTn id="112" dur="500"/>
                                        <p:tgtEl>
                                          <p:spTgt spid="143"/>
                                        </p:tgtEl>
                                      </p:cBhvr>
                                    </p:animEffect>
                                  </p:childTnLst>
                                </p:cTn>
                              </p:par>
                              <p:par>
                                <p:cTn id="113" presetID="22" presetClass="entr" presetSubtype="1" fill="hold" nodeType="withEffect">
                                  <p:stCondLst>
                                    <p:cond delay="0"/>
                                  </p:stCondLst>
                                  <p:childTnLst>
                                    <p:set>
                                      <p:cBhvr>
                                        <p:cTn id="114" dur="1" fill="hold">
                                          <p:stCondLst>
                                            <p:cond delay="0"/>
                                          </p:stCondLst>
                                        </p:cTn>
                                        <p:tgtEl>
                                          <p:spTgt spid="144"/>
                                        </p:tgtEl>
                                        <p:attrNameLst>
                                          <p:attrName>style.visibility</p:attrName>
                                        </p:attrNameLst>
                                      </p:cBhvr>
                                      <p:to>
                                        <p:strVal val="visible"/>
                                      </p:to>
                                    </p:set>
                                    <p:animEffect transition="in" filter="wipe(up)">
                                      <p:cBhvr>
                                        <p:cTn id="115" dur="500"/>
                                        <p:tgtEl>
                                          <p:spTgt spid="144"/>
                                        </p:tgtEl>
                                      </p:cBhvr>
                                    </p:animEffect>
                                  </p:childTnLst>
                                </p:cTn>
                              </p:par>
                              <p:par>
                                <p:cTn id="116" presetID="22" presetClass="entr" presetSubtype="1" fill="hold" nodeType="withEffect">
                                  <p:stCondLst>
                                    <p:cond delay="0"/>
                                  </p:stCondLst>
                                  <p:childTnLst>
                                    <p:set>
                                      <p:cBhvr>
                                        <p:cTn id="117" dur="1" fill="hold">
                                          <p:stCondLst>
                                            <p:cond delay="0"/>
                                          </p:stCondLst>
                                        </p:cTn>
                                        <p:tgtEl>
                                          <p:spTgt spid="177"/>
                                        </p:tgtEl>
                                        <p:attrNameLst>
                                          <p:attrName>style.visibility</p:attrName>
                                        </p:attrNameLst>
                                      </p:cBhvr>
                                      <p:to>
                                        <p:strVal val="visible"/>
                                      </p:to>
                                    </p:set>
                                    <p:animEffect transition="in" filter="wipe(up)">
                                      <p:cBhvr>
                                        <p:cTn id="118" dur="500"/>
                                        <p:tgtEl>
                                          <p:spTgt spid="177"/>
                                        </p:tgtEl>
                                      </p:cBhvr>
                                    </p:animEffect>
                                  </p:childTnLst>
                                </p:cTn>
                              </p:par>
                              <p:par>
                                <p:cTn id="119" presetID="22" presetClass="entr" presetSubtype="1" fill="hold" nodeType="withEffect">
                                  <p:stCondLst>
                                    <p:cond delay="0"/>
                                  </p:stCondLst>
                                  <p:childTnLst>
                                    <p:set>
                                      <p:cBhvr>
                                        <p:cTn id="120" dur="1" fill="hold">
                                          <p:stCondLst>
                                            <p:cond delay="0"/>
                                          </p:stCondLst>
                                        </p:cTn>
                                        <p:tgtEl>
                                          <p:spTgt spid="176"/>
                                        </p:tgtEl>
                                        <p:attrNameLst>
                                          <p:attrName>style.visibility</p:attrName>
                                        </p:attrNameLst>
                                      </p:cBhvr>
                                      <p:to>
                                        <p:strVal val="visible"/>
                                      </p:to>
                                    </p:set>
                                    <p:animEffect transition="in" filter="wipe(up)">
                                      <p:cBhvr>
                                        <p:cTn id="121" dur="500"/>
                                        <p:tgtEl>
                                          <p:spTgt spid="176"/>
                                        </p:tgtEl>
                                      </p:cBhvr>
                                    </p:animEffect>
                                  </p:childTnLst>
                                </p:cTn>
                              </p:par>
                            </p:childTnLst>
                          </p:cTn>
                        </p:par>
                        <p:par>
                          <p:cTn id="122" fill="hold">
                            <p:stCondLst>
                              <p:cond delay="1500"/>
                            </p:stCondLst>
                            <p:childTnLst>
                              <p:par>
                                <p:cTn id="123" presetID="10" presetClass="entr" presetSubtype="0" fill="hold" nodeType="afterEffect">
                                  <p:stCondLst>
                                    <p:cond delay="0"/>
                                  </p:stCondLst>
                                  <p:childTnLst>
                                    <p:set>
                                      <p:cBhvr>
                                        <p:cTn id="124" dur="1" fill="hold">
                                          <p:stCondLst>
                                            <p:cond delay="0"/>
                                          </p:stCondLst>
                                        </p:cTn>
                                        <p:tgtEl>
                                          <p:spTgt spid="126"/>
                                        </p:tgtEl>
                                        <p:attrNameLst>
                                          <p:attrName>style.visibility</p:attrName>
                                        </p:attrNameLst>
                                      </p:cBhvr>
                                      <p:to>
                                        <p:strVal val="visible"/>
                                      </p:to>
                                    </p:set>
                                    <p:animEffect transition="in" filter="fade">
                                      <p:cBhvr>
                                        <p:cTn id="125" dur="500"/>
                                        <p:tgtEl>
                                          <p:spTgt spid="126"/>
                                        </p:tgtEl>
                                      </p:cBhvr>
                                    </p:animEffect>
                                  </p:childTnLst>
                                </p:cTn>
                              </p:par>
                              <p:par>
                                <p:cTn id="126" presetID="10" presetClass="entr" presetSubtype="0" fill="hold" nodeType="withEffect">
                                  <p:stCondLst>
                                    <p:cond delay="0"/>
                                  </p:stCondLst>
                                  <p:childTnLst>
                                    <p:set>
                                      <p:cBhvr>
                                        <p:cTn id="127" dur="1" fill="hold">
                                          <p:stCondLst>
                                            <p:cond delay="0"/>
                                          </p:stCondLst>
                                        </p:cTn>
                                        <p:tgtEl>
                                          <p:spTgt spid="159"/>
                                        </p:tgtEl>
                                        <p:attrNameLst>
                                          <p:attrName>style.visibility</p:attrName>
                                        </p:attrNameLst>
                                      </p:cBhvr>
                                      <p:to>
                                        <p:strVal val="visible"/>
                                      </p:to>
                                    </p:set>
                                    <p:animEffect transition="in" filter="fade">
                                      <p:cBhvr>
                                        <p:cTn id="128" dur="500"/>
                                        <p:tgtEl>
                                          <p:spTgt spid="159"/>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146"/>
                                        </p:tgtEl>
                                        <p:attrNameLst>
                                          <p:attrName>style.visibility</p:attrName>
                                        </p:attrNameLst>
                                      </p:cBhvr>
                                      <p:to>
                                        <p:strVal val="visible"/>
                                      </p:to>
                                    </p:set>
                                    <p:animEffect transition="in" filter="fade">
                                      <p:cBhvr>
                                        <p:cTn id="132" dur="500"/>
                                        <p:tgtEl>
                                          <p:spTgt spid="146"/>
                                        </p:tgtEl>
                                      </p:cBhvr>
                                    </p:animEffect>
                                  </p:childTnLst>
                                </p:cTn>
                              </p:par>
                              <p:par>
                                <p:cTn id="133" presetID="10" presetClass="entr" presetSubtype="0" fill="hold" nodeType="withEffect">
                                  <p:stCondLst>
                                    <p:cond delay="0"/>
                                  </p:stCondLst>
                                  <p:childTnLst>
                                    <p:set>
                                      <p:cBhvr>
                                        <p:cTn id="134" dur="1" fill="hold">
                                          <p:stCondLst>
                                            <p:cond delay="0"/>
                                          </p:stCondLst>
                                        </p:cTn>
                                        <p:tgtEl>
                                          <p:spTgt spid="145"/>
                                        </p:tgtEl>
                                        <p:attrNameLst>
                                          <p:attrName>style.visibility</p:attrName>
                                        </p:attrNameLst>
                                      </p:cBhvr>
                                      <p:to>
                                        <p:strVal val="visible"/>
                                      </p:to>
                                    </p:set>
                                    <p:animEffect transition="in" filter="fade">
                                      <p:cBhvr>
                                        <p:cTn id="135" dur="500"/>
                                        <p:tgtEl>
                                          <p:spTgt spid="145"/>
                                        </p:tgtEl>
                                      </p:cBhvr>
                                    </p:animEffect>
                                  </p:childTnLst>
                                </p:cTn>
                              </p:par>
                              <p:par>
                                <p:cTn id="136" presetID="10" presetClass="entr" presetSubtype="0" fill="hold" nodeType="withEffect">
                                  <p:stCondLst>
                                    <p:cond delay="0"/>
                                  </p:stCondLst>
                                  <p:childTnLst>
                                    <p:set>
                                      <p:cBhvr>
                                        <p:cTn id="137" dur="1" fill="hold">
                                          <p:stCondLst>
                                            <p:cond delay="0"/>
                                          </p:stCondLst>
                                        </p:cTn>
                                        <p:tgtEl>
                                          <p:spTgt spid="179"/>
                                        </p:tgtEl>
                                        <p:attrNameLst>
                                          <p:attrName>style.visibility</p:attrName>
                                        </p:attrNameLst>
                                      </p:cBhvr>
                                      <p:to>
                                        <p:strVal val="visible"/>
                                      </p:to>
                                    </p:set>
                                    <p:animEffect transition="in" filter="fade">
                                      <p:cBhvr>
                                        <p:cTn id="138" dur="500"/>
                                        <p:tgtEl>
                                          <p:spTgt spid="179"/>
                                        </p:tgtEl>
                                      </p:cBhvr>
                                    </p:animEffect>
                                  </p:childTnLst>
                                </p:cTn>
                              </p:par>
                              <p:par>
                                <p:cTn id="139" presetID="10" presetClass="entr" presetSubtype="0" fill="hold" nodeType="withEffect">
                                  <p:stCondLst>
                                    <p:cond delay="0"/>
                                  </p:stCondLst>
                                  <p:childTnLst>
                                    <p:set>
                                      <p:cBhvr>
                                        <p:cTn id="140" dur="1" fill="hold">
                                          <p:stCondLst>
                                            <p:cond delay="0"/>
                                          </p:stCondLst>
                                        </p:cTn>
                                        <p:tgtEl>
                                          <p:spTgt spid="178"/>
                                        </p:tgtEl>
                                        <p:attrNameLst>
                                          <p:attrName>style.visibility</p:attrName>
                                        </p:attrNameLst>
                                      </p:cBhvr>
                                      <p:to>
                                        <p:strVal val="visible"/>
                                      </p:to>
                                    </p:set>
                                    <p:animEffect transition="in" filter="fade">
                                      <p:cBhvr>
                                        <p:cTn id="141" dur="500"/>
                                        <p:tgtEl>
                                          <p:spTgt spid="178"/>
                                        </p:tgtEl>
                                      </p:cBhvr>
                                    </p:animEffect>
                                  </p:childTnLst>
                                </p:cTn>
                              </p:par>
                            </p:childTnLst>
                          </p:cTn>
                        </p:par>
                        <p:par>
                          <p:cTn id="142" fill="hold">
                            <p:stCondLst>
                              <p:cond delay="2500"/>
                            </p:stCondLst>
                            <p:childTnLst>
                              <p:par>
                                <p:cTn id="143" presetID="10" presetClass="entr" presetSubtype="0" fill="hold" nodeType="afterEffect">
                                  <p:stCondLst>
                                    <p:cond delay="0"/>
                                  </p:stCondLst>
                                  <p:childTnLst>
                                    <p:set>
                                      <p:cBhvr>
                                        <p:cTn id="144" dur="1" fill="hold">
                                          <p:stCondLst>
                                            <p:cond delay="0"/>
                                          </p:stCondLst>
                                        </p:cTn>
                                        <p:tgtEl>
                                          <p:spTgt spid="183"/>
                                        </p:tgtEl>
                                        <p:attrNameLst>
                                          <p:attrName>style.visibility</p:attrName>
                                        </p:attrNameLst>
                                      </p:cBhvr>
                                      <p:to>
                                        <p:strVal val="visible"/>
                                      </p:to>
                                    </p:set>
                                    <p:animEffect transition="in" filter="fade">
                                      <p:cBhvr>
                                        <p:cTn id="145" dur="500"/>
                                        <p:tgtEl>
                                          <p:spTgt spid="183"/>
                                        </p:tgtEl>
                                      </p:cBhvr>
                                    </p:animEffect>
                                  </p:childTnLst>
                                </p:cTn>
                              </p:par>
                              <p:par>
                                <p:cTn id="146" presetID="10" presetClass="entr" presetSubtype="0" fill="hold" nodeType="withEffect">
                                  <p:stCondLst>
                                    <p:cond delay="0"/>
                                  </p:stCondLst>
                                  <p:childTnLst>
                                    <p:set>
                                      <p:cBhvr>
                                        <p:cTn id="147" dur="1" fill="hold">
                                          <p:stCondLst>
                                            <p:cond delay="0"/>
                                          </p:stCondLst>
                                        </p:cTn>
                                        <p:tgtEl>
                                          <p:spTgt spid="193"/>
                                        </p:tgtEl>
                                        <p:attrNameLst>
                                          <p:attrName>style.visibility</p:attrName>
                                        </p:attrNameLst>
                                      </p:cBhvr>
                                      <p:to>
                                        <p:strVal val="visible"/>
                                      </p:to>
                                    </p:set>
                                    <p:animEffect transition="in" filter="fade">
                                      <p:cBhvr>
                                        <p:cTn id="148" dur="500"/>
                                        <p:tgtEl>
                                          <p:spTgt spid="193"/>
                                        </p:tgtEl>
                                      </p:cBhvr>
                                    </p:animEffect>
                                  </p:childTnLst>
                                </p:cTn>
                              </p:par>
                              <p:par>
                                <p:cTn id="149" presetID="22" presetClass="entr" presetSubtype="2" fill="hold" nodeType="with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wipe(right)">
                                      <p:cBhvr>
                                        <p:cTn id="151" dur="500"/>
                                        <p:tgtEl>
                                          <p:spTgt spid="5"/>
                                        </p:tgtEl>
                                      </p:cBhvr>
                                    </p:animEffect>
                                  </p:childTnLst>
                                </p:cTn>
                              </p:par>
                              <p:par>
                                <p:cTn id="152" presetID="22" presetClass="entr" presetSubtype="2" fill="hold" nodeType="withEffect">
                                  <p:stCondLst>
                                    <p:cond delay="0"/>
                                  </p:stCondLst>
                                  <p:childTnLst>
                                    <p:set>
                                      <p:cBhvr>
                                        <p:cTn id="153" dur="1" fill="hold">
                                          <p:stCondLst>
                                            <p:cond delay="0"/>
                                          </p:stCondLst>
                                        </p:cTn>
                                        <p:tgtEl>
                                          <p:spTgt spid="194"/>
                                        </p:tgtEl>
                                        <p:attrNameLst>
                                          <p:attrName>style.visibility</p:attrName>
                                        </p:attrNameLst>
                                      </p:cBhvr>
                                      <p:to>
                                        <p:strVal val="visible"/>
                                      </p:to>
                                    </p:set>
                                    <p:animEffect transition="in" filter="wipe(right)">
                                      <p:cBhvr>
                                        <p:cTn id="154"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animBg="1"/>
      <p:bldP spid="113" grpId="0"/>
      <p:bldP spid="114" grpId="0" animBg="1"/>
      <p:bldP spid="115" grpId="0"/>
      <p:bldP spid="147" grpId="0" animBg="1"/>
      <p:bldP spid="1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ABD7E19-8895-4A0F-B83D-EE19D46C73E3}"/>
              </a:ext>
            </a:extLst>
          </p:cNvPr>
          <p:cNvSpPr txBox="1"/>
          <p:nvPr/>
        </p:nvSpPr>
        <p:spPr>
          <a:xfrm>
            <a:off x="1374906" y="5415979"/>
            <a:ext cx="2420004" cy="1007690"/>
          </a:xfrm>
          <a:prstGeom prst="rect">
            <a:avLst/>
          </a:prstGeom>
          <a:noFill/>
        </p:spPr>
        <p:txBody>
          <a:bodyPr wrap="square" lIns="140589" tIns="140589" rIns="140589" bIns="140589"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67">
                <a:ln w="0"/>
                <a:solidFill>
                  <a:schemeClr val="tx1"/>
                </a:solidFill>
              </a:rPr>
              <a:t>Manage and </a:t>
            </a:r>
            <a:br>
              <a:rPr lang="en-US" sz="1567">
                <a:ln w="0"/>
                <a:solidFill>
                  <a:schemeClr val="tx1"/>
                </a:solidFill>
              </a:rPr>
            </a:br>
            <a:r>
              <a:rPr lang="en-US" sz="1567">
                <a:ln w="0"/>
                <a:solidFill>
                  <a:schemeClr val="tx1"/>
                </a:solidFill>
              </a:rPr>
              <a:t>operate Kubernetes with ease </a:t>
            </a:r>
          </a:p>
        </p:txBody>
      </p:sp>
      <p:sp>
        <p:nvSpPr>
          <p:cNvPr id="29" name="TextBox 28">
            <a:extLst>
              <a:ext uri="{FF2B5EF4-FFF2-40B4-BE49-F238E27FC236}">
                <a16:creationId xmlns:a16="http://schemas.microsoft.com/office/drawing/2014/main" id="{5FCB6C93-BCB8-41B1-BB0D-D1DF9FB7420A}"/>
              </a:ext>
            </a:extLst>
          </p:cNvPr>
          <p:cNvSpPr txBox="1"/>
          <p:nvPr/>
        </p:nvSpPr>
        <p:spPr>
          <a:xfrm>
            <a:off x="6061361" y="5425032"/>
            <a:ext cx="2420004" cy="1007690"/>
          </a:xfrm>
          <a:prstGeom prst="rect">
            <a:avLst/>
          </a:prstGeom>
          <a:noFill/>
        </p:spPr>
        <p:txBody>
          <a:bodyPr wrap="square" lIns="140589" tIns="140589" rIns="140589" bIns="140589"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67">
                <a:ln w="0"/>
                <a:solidFill>
                  <a:schemeClr val="tx1"/>
                </a:solidFill>
              </a:rPr>
              <a:t>Build on an </a:t>
            </a:r>
            <a:br>
              <a:rPr lang="en-US" sz="1567">
                <a:ln w="0"/>
                <a:solidFill>
                  <a:schemeClr val="tx1"/>
                </a:solidFill>
              </a:rPr>
            </a:br>
            <a:r>
              <a:rPr lang="en-US" sz="1567">
                <a:ln w="0"/>
                <a:solidFill>
                  <a:schemeClr val="tx1"/>
                </a:solidFill>
              </a:rPr>
              <a:t>enterprise-grade, </a:t>
            </a:r>
            <a:br>
              <a:rPr lang="en-US" sz="1567">
                <a:ln w="0"/>
                <a:solidFill>
                  <a:schemeClr val="tx1"/>
                </a:solidFill>
              </a:rPr>
            </a:br>
            <a:r>
              <a:rPr lang="en-US" sz="1567">
                <a:ln w="0"/>
                <a:solidFill>
                  <a:schemeClr val="tx1"/>
                </a:solidFill>
              </a:rPr>
              <a:t>secure platform</a:t>
            </a:r>
          </a:p>
        </p:txBody>
      </p:sp>
      <p:sp>
        <p:nvSpPr>
          <p:cNvPr id="31" name="TextBox 30">
            <a:extLst>
              <a:ext uri="{FF2B5EF4-FFF2-40B4-BE49-F238E27FC236}">
                <a16:creationId xmlns:a16="http://schemas.microsoft.com/office/drawing/2014/main" id="{401F5984-4A5C-454F-8F93-FA65F97164F7}"/>
              </a:ext>
            </a:extLst>
          </p:cNvPr>
          <p:cNvSpPr txBox="1"/>
          <p:nvPr/>
        </p:nvSpPr>
        <p:spPr>
          <a:xfrm>
            <a:off x="3713669" y="5415980"/>
            <a:ext cx="2420004" cy="1013573"/>
          </a:xfrm>
          <a:prstGeom prst="rect">
            <a:avLst/>
          </a:prstGeom>
          <a:noFill/>
        </p:spPr>
        <p:txBody>
          <a:bodyPr wrap="square" lIns="140589" tIns="140589" rIns="140589" bIns="140589"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67">
                <a:ln w="0"/>
                <a:solidFill>
                  <a:schemeClr val="tx1"/>
                </a:solidFill>
              </a:rPr>
              <a:t>Accelerate </a:t>
            </a:r>
            <a:br>
              <a:rPr lang="en-US" sz="1567">
                <a:ln w="0"/>
                <a:solidFill>
                  <a:schemeClr val="tx1"/>
                </a:solidFill>
              </a:rPr>
            </a:br>
            <a:r>
              <a:rPr lang="en-US" sz="1567">
                <a:ln w="0"/>
                <a:solidFill>
                  <a:schemeClr val="tx1"/>
                </a:solidFill>
              </a:rPr>
              <a:t>containerized app development</a:t>
            </a:r>
          </a:p>
        </p:txBody>
      </p:sp>
      <p:sp>
        <p:nvSpPr>
          <p:cNvPr id="33" name="TextBox 32">
            <a:extLst>
              <a:ext uri="{FF2B5EF4-FFF2-40B4-BE49-F238E27FC236}">
                <a16:creationId xmlns:a16="http://schemas.microsoft.com/office/drawing/2014/main" id="{1899723A-2E85-49A0-A4BE-495101259CE4}"/>
              </a:ext>
            </a:extLst>
          </p:cNvPr>
          <p:cNvSpPr txBox="1"/>
          <p:nvPr/>
        </p:nvSpPr>
        <p:spPr>
          <a:xfrm>
            <a:off x="8397274" y="5415979"/>
            <a:ext cx="2420004" cy="1007690"/>
          </a:xfrm>
          <a:prstGeom prst="rect">
            <a:avLst/>
          </a:prstGeom>
          <a:noFill/>
        </p:spPr>
        <p:txBody>
          <a:bodyPr wrap="square" lIns="140589" tIns="140589" rIns="140589" bIns="140589"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567" dirty="0">
                <a:ln w="0"/>
                <a:solidFill>
                  <a:schemeClr val="tx1"/>
                </a:solidFill>
              </a:rPr>
              <a:t>Run any </a:t>
            </a:r>
            <a:br>
              <a:rPr lang="en-US" sz="1567" dirty="0">
                <a:ln w="0"/>
                <a:solidFill>
                  <a:schemeClr val="tx1"/>
                </a:solidFill>
              </a:rPr>
            </a:br>
            <a:r>
              <a:rPr lang="en-US" sz="1567" dirty="0">
                <a:ln w="0"/>
                <a:solidFill>
                  <a:schemeClr val="tx1"/>
                </a:solidFill>
              </a:rPr>
              <a:t>workload </a:t>
            </a:r>
            <a:br>
              <a:rPr lang="en-US" sz="1567" dirty="0">
                <a:ln w="0"/>
                <a:solidFill>
                  <a:schemeClr val="tx1"/>
                </a:solidFill>
              </a:rPr>
            </a:br>
            <a:r>
              <a:rPr lang="en-US" sz="1567" dirty="0">
                <a:ln w="0"/>
                <a:solidFill>
                  <a:schemeClr val="tx1"/>
                </a:solidFill>
              </a:rPr>
              <a:t>anywhere</a:t>
            </a:r>
          </a:p>
        </p:txBody>
      </p:sp>
      <p:sp>
        <p:nvSpPr>
          <p:cNvPr id="4" name="Title 3"/>
          <p:cNvSpPr>
            <a:spLocks noGrp="1"/>
          </p:cNvSpPr>
          <p:nvPr>
            <p:ph type="title"/>
          </p:nvPr>
        </p:nvSpPr>
        <p:spPr>
          <a:xfrm>
            <a:off x="456796" y="621225"/>
            <a:ext cx="11304865" cy="402245"/>
          </a:xfrm>
        </p:spPr>
        <p:txBody>
          <a:bodyPr/>
          <a:lstStyle/>
          <a:p>
            <a:r>
              <a:rPr lang="en-US" dirty="0">
                <a:solidFill>
                  <a:srgbClr val="0078D4"/>
                </a:solidFill>
                <a:cs typeface="Segoe UI"/>
              </a:rPr>
              <a:t>Kubernetes on Azure</a:t>
            </a:r>
            <a:endParaRPr lang="en-US" dirty="0"/>
          </a:p>
        </p:txBody>
      </p:sp>
      <p:sp>
        <p:nvSpPr>
          <p:cNvPr id="42" name="TextBox 41">
            <a:extLst>
              <a:ext uri="{FF2B5EF4-FFF2-40B4-BE49-F238E27FC236}">
                <a16:creationId xmlns:a16="http://schemas.microsoft.com/office/drawing/2014/main" id="{A64FAED4-1F7B-4ED0-80E2-4E964E7C503B}"/>
              </a:ext>
            </a:extLst>
          </p:cNvPr>
          <p:cNvSpPr txBox="1"/>
          <p:nvPr/>
        </p:nvSpPr>
        <p:spPr>
          <a:xfrm>
            <a:off x="1034473" y="1759284"/>
            <a:ext cx="2719816" cy="591657"/>
          </a:xfrm>
          <a:prstGeom prst="rect">
            <a:avLst/>
          </a:prstGeom>
          <a:noFill/>
        </p:spPr>
        <p:txBody>
          <a:bodyPr wrap="square" lIns="140589" tIns="140589" rIns="140589" bIns="140589" rtlCol="0">
            <a:spAutoFit/>
          </a:bodyPr>
          <a:lstStyle/>
          <a:p>
            <a:pPr algn="ctr" defTabSz="896181">
              <a:spcAft>
                <a:spcPts val="575"/>
              </a:spcAft>
              <a:defRPr/>
            </a:pPr>
            <a:r>
              <a:rPr lang="en-US" sz="1961">
                <a:solidFill>
                  <a:srgbClr val="0078D4"/>
                </a:solidFill>
                <a:latin typeface="Segoe UI Semibold" panose="020B0702040204020203" pitchFamily="34" charset="0"/>
                <a:cs typeface="Segoe UI Semibold" panose="020B0702040204020203" pitchFamily="34" charset="0"/>
              </a:rPr>
              <a:t>Portable</a:t>
            </a:r>
          </a:p>
        </p:txBody>
      </p:sp>
      <p:sp>
        <p:nvSpPr>
          <p:cNvPr id="43" name="TextBox 42">
            <a:extLst>
              <a:ext uri="{FF2B5EF4-FFF2-40B4-BE49-F238E27FC236}">
                <a16:creationId xmlns:a16="http://schemas.microsoft.com/office/drawing/2014/main" id="{D25E3173-FBAC-4E91-B68D-16A040B21EB4}"/>
              </a:ext>
            </a:extLst>
          </p:cNvPr>
          <p:cNvSpPr txBox="1"/>
          <p:nvPr/>
        </p:nvSpPr>
        <p:spPr>
          <a:xfrm>
            <a:off x="4735997" y="1759284"/>
            <a:ext cx="2719816" cy="591657"/>
          </a:xfrm>
          <a:prstGeom prst="rect">
            <a:avLst/>
          </a:prstGeom>
          <a:noFill/>
        </p:spPr>
        <p:txBody>
          <a:bodyPr wrap="square" lIns="140589" tIns="140589" rIns="140589" bIns="140589" rtlCol="0">
            <a:spAutoFit/>
          </a:bodyPr>
          <a:lstStyle/>
          <a:p>
            <a:pPr algn="ctr" defTabSz="896181">
              <a:spcAft>
                <a:spcPts val="575"/>
              </a:spcAft>
              <a:defRPr/>
            </a:pPr>
            <a:r>
              <a:rPr lang="en-US" sz="1961">
                <a:solidFill>
                  <a:srgbClr val="0078D4"/>
                </a:solidFill>
                <a:latin typeface="Segoe UI Semibold" panose="020B0702040204020203" pitchFamily="34" charset="0"/>
                <a:cs typeface="Segoe UI Semibold" panose="020B0702040204020203" pitchFamily="34" charset="0"/>
              </a:rPr>
              <a:t>Extensible</a:t>
            </a:r>
          </a:p>
        </p:txBody>
      </p:sp>
      <p:sp>
        <p:nvSpPr>
          <p:cNvPr id="44" name="TextBox 43">
            <a:extLst>
              <a:ext uri="{FF2B5EF4-FFF2-40B4-BE49-F238E27FC236}">
                <a16:creationId xmlns:a16="http://schemas.microsoft.com/office/drawing/2014/main" id="{FE5B1F6E-6FB6-42FE-BACC-97FA738B0122}"/>
              </a:ext>
            </a:extLst>
          </p:cNvPr>
          <p:cNvSpPr txBox="1"/>
          <p:nvPr/>
        </p:nvSpPr>
        <p:spPr>
          <a:xfrm>
            <a:off x="8133828" y="1717269"/>
            <a:ext cx="3327204" cy="591657"/>
          </a:xfrm>
          <a:prstGeom prst="rect">
            <a:avLst/>
          </a:prstGeom>
          <a:noFill/>
        </p:spPr>
        <p:txBody>
          <a:bodyPr wrap="square" lIns="140589" tIns="140589" rIns="140589" bIns="140589" rtlCol="0">
            <a:spAutoFit/>
          </a:bodyPr>
          <a:lstStyle/>
          <a:p>
            <a:pPr algn="ctr" defTabSz="896181">
              <a:spcAft>
                <a:spcPts val="575"/>
              </a:spcAft>
              <a:defRPr/>
            </a:pPr>
            <a:r>
              <a:rPr lang="en-US" sz="1961">
                <a:solidFill>
                  <a:srgbClr val="0078D4"/>
                </a:solidFill>
                <a:latin typeface="Segoe UI Semibold" panose="020B0702040204020203" pitchFamily="34" charset="0"/>
                <a:cs typeface="Segoe UI Semibold" panose="020B0702040204020203" pitchFamily="34" charset="0"/>
              </a:rPr>
              <a:t>Self-healing</a:t>
            </a:r>
          </a:p>
        </p:txBody>
      </p:sp>
      <p:cxnSp>
        <p:nvCxnSpPr>
          <p:cNvPr id="45" name="Straight Connector 44">
            <a:extLst>
              <a:ext uri="{FF2B5EF4-FFF2-40B4-BE49-F238E27FC236}">
                <a16:creationId xmlns:a16="http://schemas.microsoft.com/office/drawing/2014/main" id="{335D4F74-C666-4AA1-AB09-D3C434E17381}"/>
              </a:ext>
            </a:extLst>
          </p:cNvPr>
          <p:cNvCxnSpPr>
            <a:cxnSpLocks/>
          </p:cNvCxnSpPr>
          <p:nvPr/>
        </p:nvCxnSpPr>
        <p:spPr>
          <a:xfrm flipV="1">
            <a:off x="6095906" y="2642251"/>
            <a:ext cx="0" cy="515535"/>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1A675AA-73D1-4906-9A3F-4906CC223469}"/>
              </a:ext>
            </a:extLst>
          </p:cNvPr>
          <p:cNvSpPr/>
          <p:nvPr/>
        </p:nvSpPr>
        <p:spPr bwMode="auto">
          <a:xfrm rot="16200000">
            <a:off x="2323796" y="2411140"/>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sp>
        <p:nvSpPr>
          <p:cNvPr id="38" name="Oval 37">
            <a:extLst>
              <a:ext uri="{FF2B5EF4-FFF2-40B4-BE49-F238E27FC236}">
                <a16:creationId xmlns:a16="http://schemas.microsoft.com/office/drawing/2014/main" id="{21FD8B83-97B5-49C3-906E-4DC9C8D8F578}"/>
              </a:ext>
            </a:extLst>
          </p:cNvPr>
          <p:cNvSpPr/>
          <p:nvPr/>
        </p:nvSpPr>
        <p:spPr bwMode="auto">
          <a:xfrm rot="16200000">
            <a:off x="6025319" y="2411140"/>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sp>
        <p:nvSpPr>
          <p:cNvPr id="39" name="Oval 38">
            <a:extLst>
              <a:ext uri="{FF2B5EF4-FFF2-40B4-BE49-F238E27FC236}">
                <a16:creationId xmlns:a16="http://schemas.microsoft.com/office/drawing/2014/main" id="{9B1BF53F-80AB-4C10-A05C-B03BF52B9FD1}"/>
              </a:ext>
            </a:extLst>
          </p:cNvPr>
          <p:cNvSpPr/>
          <p:nvPr/>
        </p:nvSpPr>
        <p:spPr bwMode="auto">
          <a:xfrm rot="16200000">
            <a:off x="9726844" y="2411140"/>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cxnSp>
        <p:nvCxnSpPr>
          <p:cNvPr id="40" name="Straight Connector 39">
            <a:extLst>
              <a:ext uri="{FF2B5EF4-FFF2-40B4-BE49-F238E27FC236}">
                <a16:creationId xmlns:a16="http://schemas.microsoft.com/office/drawing/2014/main" id="{070939F8-7C7E-41ED-BD15-9E51DFAE4FFD}"/>
              </a:ext>
            </a:extLst>
          </p:cNvPr>
          <p:cNvCxnSpPr>
            <a:cxnSpLocks/>
          </p:cNvCxnSpPr>
          <p:nvPr/>
        </p:nvCxnSpPr>
        <p:spPr>
          <a:xfrm>
            <a:off x="2625916" y="2481727"/>
            <a:ext cx="3238458"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D6C984-AA9C-454D-AF1C-202813D7E3B2}"/>
              </a:ext>
            </a:extLst>
          </p:cNvPr>
          <p:cNvCxnSpPr>
            <a:cxnSpLocks/>
          </p:cNvCxnSpPr>
          <p:nvPr/>
        </p:nvCxnSpPr>
        <p:spPr>
          <a:xfrm>
            <a:off x="6327438" y="2481727"/>
            <a:ext cx="3238458"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4C94F5-2953-41A0-89E8-151F2952D50F}"/>
              </a:ext>
            </a:extLst>
          </p:cNvPr>
          <p:cNvSpPr/>
          <p:nvPr/>
        </p:nvSpPr>
        <p:spPr bwMode="auto">
          <a:xfrm rot="16200000">
            <a:off x="2514321" y="5230298"/>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sp>
        <p:nvSpPr>
          <p:cNvPr id="22" name="Oval 21">
            <a:extLst>
              <a:ext uri="{FF2B5EF4-FFF2-40B4-BE49-F238E27FC236}">
                <a16:creationId xmlns:a16="http://schemas.microsoft.com/office/drawing/2014/main" id="{2A7F81CC-D73C-474D-8B84-BD033B5FA5C1}"/>
              </a:ext>
            </a:extLst>
          </p:cNvPr>
          <p:cNvSpPr/>
          <p:nvPr/>
        </p:nvSpPr>
        <p:spPr bwMode="auto">
          <a:xfrm rot="16200000">
            <a:off x="7191847" y="5230299"/>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cxnSp>
        <p:nvCxnSpPr>
          <p:cNvPr id="25" name="Straight Connector 24">
            <a:extLst>
              <a:ext uri="{FF2B5EF4-FFF2-40B4-BE49-F238E27FC236}">
                <a16:creationId xmlns:a16="http://schemas.microsoft.com/office/drawing/2014/main" id="{AD9B6EB2-3561-49B4-B58F-4015855C6F87}"/>
              </a:ext>
            </a:extLst>
          </p:cNvPr>
          <p:cNvCxnSpPr>
            <a:cxnSpLocks/>
          </p:cNvCxnSpPr>
          <p:nvPr/>
        </p:nvCxnSpPr>
        <p:spPr>
          <a:xfrm>
            <a:off x="7445888" y="5300884"/>
            <a:ext cx="197185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CAEF84-C749-4E4B-8D7B-69451FEA7125}"/>
              </a:ext>
            </a:extLst>
          </p:cNvPr>
          <p:cNvCxnSpPr>
            <a:cxnSpLocks/>
          </p:cNvCxnSpPr>
          <p:nvPr/>
        </p:nvCxnSpPr>
        <p:spPr>
          <a:xfrm flipV="1">
            <a:off x="6095906" y="4693116"/>
            <a:ext cx="0" cy="515535"/>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78F0A4F-ACE8-4C81-9F39-9BB23F7A90EB}"/>
              </a:ext>
            </a:extLst>
          </p:cNvPr>
          <p:cNvGrpSpPr/>
          <p:nvPr/>
        </p:nvGrpSpPr>
        <p:grpSpPr>
          <a:xfrm>
            <a:off x="5107394" y="2932372"/>
            <a:ext cx="1977027" cy="1977027"/>
            <a:chOff x="5209663" y="3518122"/>
            <a:chExt cx="2016957" cy="2016957"/>
          </a:xfrm>
        </p:grpSpPr>
        <p:sp>
          <p:nvSpPr>
            <p:cNvPr id="26" name="Oval 25">
              <a:extLst>
                <a:ext uri="{FF2B5EF4-FFF2-40B4-BE49-F238E27FC236}">
                  <a16:creationId xmlns:a16="http://schemas.microsoft.com/office/drawing/2014/main" id="{690BBFBD-922A-4B55-9451-E138544E3729}"/>
                </a:ext>
              </a:extLst>
            </p:cNvPr>
            <p:cNvSpPr/>
            <p:nvPr/>
          </p:nvSpPr>
          <p:spPr bwMode="auto">
            <a:xfrm>
              <a:off x="5209663" y="3518122"/>
              <a:ext cx="2016957" cy="2016957"/>
            </a:xfrm>
            <a:prstGeom prst="ellipse">
              <a:avLst/>
            </a:prstGeom>
            <a:solidFill>
              <a:schemeClr val="bg1"/>
            </a:solid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err="1">
                <a:solidFill>
                  <a:srgbClr val="505050"/>
                </a:solidFill>
                <a:latin typeface="Segoe UI"/>
                <a:cs typeface="Segoe UI" pitchFamily="34" charset="0"/>
              </a:endParaRPr>
            </a:p>
          </p:txBody>
        </p:sp>
        <p:grpSp>
          <p:nvGrpSpPr>
            <p:cNvPr id="46" name="Graphic 13">
              <a:extLst>
                <a:ext uri="{FF2B5EF4-FFF2-40B4-BE49-F238E27FC236}">
                  <a16:creationId xmlns:a16="http://schemas.microsoft.com/office/drawing/2014/main" id="{3F5E00F9-146F-456A-95F0-19F9D8D7CBEB}"/>
                </a:ext>
              </a:extLst>
            </p:cNvPr>
            <p:cNvGrpSpPr/>
            <p:nvPr/>
          </p:nvGrpSpPr>
          <p:grpSpPr>
            <a:xfrm>
              <a:off x="5633741" y="3951514"/>
              <a:ext cx="1165968" cy="1148029"/>
              <a:chOff x="4854743" y="2207523"/>
              <a:chExt cx="2476499" cy="2438399"/>
            </a:xfrm>
          </p:grpSpPr>
          <p:sp>
            <p:nvSpPr>
              <p:cNvPr id="47" name="Freeform: Shape 46">
                <a:extLst>
                  <a:ext uri="{FF2B5EF4-FFF2-40B4-BE49-F238E27FC236}">
                    <a16:creationId xmlns:a16="http://schemas.microsoft.com/office/drawing/2014/main" id="{85E20235-AC17-4ADD-BD11-55B1F78E3F58}"/>
                  </a:ext>
                </a:extLst>
              </p:cNvPr>
              <p:cNvSpPr/>
              <p:nvPr/>
            </p:nvSpPr>
            <p:spPr>
              <a:xfrm>
                <a:off x="4854743" y="2207523"/>
                <a:ext cx="2476499" cy="2438399"/>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214">
                  <a:defRPr/>
                </a:pPr>
                <a:endParaRPr lang="en-IN">
                  <a:solidFill>
                    <a:srgbClr val="505050"/>
                  </a:solidFill>
                  <a:latin typeface="Segoe UI"/>
                </a:endParaRPr>
              </a:p>
            </p:txBody>
          </p:sp>
          <p:sp>
            <p:nvSpPr>
              <p:cNvPr id="48" name="Freeform: Shape 47">
                <a:extLst>
                  <a:ext uri="{FF2B5EF4-FFF2-40B4-BE49-F238E27FC236}">
                    <a16:creationId xmlns:a16="http://schemas.microsoft.com/office/drawing/2014/main" id="{01AE0B3F-2860-4777-B13F-95409306339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214">
                  <a:defRPr/>
                </a:pPr>
                <a:endParaRPr lang="en-IN">
                  <a:solidFill>
                    <a:srgbClr val="505050"/>
                  </a:solidFill>
                  <a:latin typeface="Segoe UI"/>
                </a:endParaRPr>
              </a:p>
            </p:txBody>
          </p:sp>
          <p:sp>
            <p:nvSpPr>
              <p:cNvPr id="49" name="Freeform: Shape 48">
                <a:extLst>
                  <a:ext uri="{FF2B5EF4-FFF2-40B4-BE49-F238E27FC236}">
                    <a16:creationId xmlns:a16="http://schemas.microsoft.com/office/drawing/2014/main" id="{E4F1410E-B7EC-4E9D-86C3-886697C6D9EC}"/>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214">
                  <a:defRPr/>
                </a:pPr>
                <a:endParaRPr lang="en-IN">
                  <a:solidFill>
                    <a:srgbClr val="505050"/>
                  </a:solidFill>
                  <a:latin typeface="Segoe UI"/>
                </a:endParaRPr>
              </a:p>
            </p:txBody>
          </p:sp>
          <p:sp>
            <p:nvSpPr>
              <p:cNvPr id="50" name="Freeform: Shape 49">
                <a:extLst>
                  <a:ext uri="{FF2B5EF4-FFF2-40B4-BE49-F238E27FC236}">
                    <a16:creationId xmlns:a16="http://schemas.microsoft.com/office/drawing/2014/main" id="{B4E2E2D5-4699-421F-92D1-947F7EBB92C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214">
                  <a:defRPr/>
                </a:pPr>
                <a:endParaRPr lang="en-IN">
                  <a:solidFill>
                    <a:srgbClr val="505050"/>
                  </a:solidFill>
                  <a:latin typeface="Segoe UI"/>
                </a:endParaRPr>
              </a:p>
            </p:txBody>
          </p:sp>
        </p:grpSp>
      </p:grpSp>
      <p:sp>
        <p:nvSpPr>
          <p:cNvPr id="36" name="Oval 35">
            <a:extLst>
              <a:ext uri="{FF2B5EF4-FFF2-40B4-BE49-F238E27FC236}">
                <a16:creationId xmlns:a16="http://schemas.microsoft.com/office/drawing/2014/main" id="{7683266B-51FD-4946-8FA9-35A67867DD7A}"/>
              </a:ext>
            </a:extLst>
          </p:cNvPr>
          <p:cNvSpPr/>
          <p:nvPr/>
        </p:nvSpPr>
        <p:spPr bwMode="auto">
          <a:xfrm rot="16200000">
            <a:off x="4853084" y="5230299"/>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sp>
        <p:nvSpPr>
          <p:cNvPr id="51" name="Oval 50">
            <a:extLst>
              <a:ext uri="{FF2B5EF4-FFF2-40B4-BE49-F238E27FC236}">
                <a16:creationId xmlns:a16="http://schemas.microsoft.com/office/drawing/2014/main" id="{41927A08-1224-47EE-B4BA-FD1D05C5070C}"/>
              </a:ext>
            </a:extLst>
          </p:cNvPr>
          <p:cNvSpPr/>
          <p:nvPr/>
        </p:nvSpPr>
        <p:spPr bwMode="auto">
          <a:xfrm rot="16200000">
            <a:off x="9530609" y="5230298"/>
            <a:ext cx="141173" cy="14117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a:gradFill>
                <a:gsLst>
                  <a:gs pos="0">
                    <a:srgbClr val="FFFFFF"/>
                  </a:gs>
                  <a:gs pos="100000">
                    <a:srgbClr val="FFFFFF"/>
                  </a:gs>
                </a:gsLst>
                <a:lin ang="5400000" scaled="0"/>
              </a:gradFill>
              <a:latin typeface="Segoe UI Semilight"/>
            </a:endParaRPr>
          </a:p>
        </p:txBody>
      </p:sp>
      <p:cxnSp>
        <p:nvCxnSpPr>
          <p:cNvPr id="55" name="Straight Connector 54">
            <a:extLst>
              <a:ext uri="{FF2B5EF4-FFF2-40B4-BE49-F238E27FC236}">
                <a16:creationId xmlns:a16="http://schemas.microsoft.com/office/drawing/2014/main" id="{E0C5F124-55E7-42A4-AD12-669556CC4387}"/>
              </a:ext>
            </a:extLst>
          </p:cNvPr>
          <p:cNvCxnSpPr>
            <a:cxnSpLocks/>
          </p:cNvCxnSpPr>
          <p:nvPr/>
        </p:nvCxnSpPr>
        <p:spPr>
          <a:xfrm>
            <a:off x="5107125" y="5300884"/>
            <a:ext cx="197185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0C7517A-F0F8-4542-8F6D-1F1BA9680E11}"/>
              </a:ext>
            </a:extLst>
          </p:cNvPr>
          <p:cNvCxnSpPr>
            <a:cxnSpLocks/>
          </p:cNvCxnSpPr>
          <p:nvPr/>
        </p:nvCxnSpPr>
        <p:spPr>
          <a:xfrm>
            <a:off x="2768362" y="5300884"/>
            <a:ext cx="197185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20C5D69-B5A0-4E3E-BC6A-D36E2E813090}"/>
              </a:ext>
            </a:extLst>
          </p:cNvPr>
          <p:cNvSpPr/>
          <p:nvPr/>
        </p:nvSpPr>
        <p:spPr>
          <a:xfrm>
            <a:off x="456795" y="974807"/>
            <a:ext cx="11425349" cy="400053"/>
          </a:xfrm>
          <a:prstGeom prst="rect">
            <a:avLst/>
          </a:prstGeom>
        </p:spPr>
        <p:txBody>
          <a:bodyPr wrap="square" lIns="0">
            <a:spAutoFit/>
          </a:bodyPr>
          <a:lstStyle/>
          <a:p>
            <a:pPr defTabSz="896214">
              <a:spcAft>
                <a:spcPts val="2353"/>
              </a:spcAft>
              <a:defRPr/>
            </a:pPr>
            <a:r>
              <a:rPr lang="en-US" sz="1961">
                <a:cs typeface="Segoe UI Semibold" panose="020B0702040204020203" pitchFamily="34" charset="0"/>
              </a:rPr>
              <a:t>Simplify the deployment, management, and operations of Kubernetes</a:t>
            </a:r>
          </a:p>
        </p:txBody>
      </p:sp>
      <p:sp>
        <p:nvSpPr>
          <p:cNvPr id="67" name="Oval 66">
            <a:extLst>
              <a:ext uri="{FF2B5EF4-FFF2-40B4-BE49-F238E27FC236}">
                <a16:creationId xmlns:a16="http://schemas.microsoft.com/office/drawing/2014/main" id="{F2CFE3F8-5DC1-4801-AF3F-3599452C7169}"/>
              </a:ext>
            </a:extLst>
          </p:cNvPr>
          <p:cNvSpPr/>
          <p:nvPr/>
        </p:nvSpPr>
        <p:spPr bwMode="auto">
          <a:xfrm>
            <a:off x="5107124" y="2941426"/>
            <a:ext cx="1977027" cy="1977027"/>
          </a:xfrm>
          <a:prstGeom prst="ellipse">
            <a:avLst/>
          </a:prstGeom>
          <a:solidFill>
            <a:schemeClr val="bg1"/>
          </a:solid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err="1">
              <a:solidFill>
                <a:srgbClr val="505050"/>
              </a:solidFill>
              <a:latin typeface="Segoe UI"/>
              <a:cs typeface="Segoe UI" pitchFamily="34" charset="0"/>
            </a:endParaRPr>
          </a:p>
        </p:txBody>
      </p:sp>
      <p:grpSp>
        <p:nvGrpSpPr>
          <p:cNvPr id="53" name="Group 52">
            <a:extLst>
              <a:ext uri="{FF2B5EF4-FFF2-40B4-BE49-F238E27FC236}">
                <a16:creationId xmlns:a16="http://schemas.microsoft.com/office/drawing/2014/main" id="{E6429AE6-A0A0-40EF-9F5C-61709508BF7E}"/>
              </a:ext>
            </a:extLst>
          </p:cNvPr>
          <p:cNvGrpSpPr/>
          <p:nvPr/>
        </p:nvGrpSpPr>
        <p:grpSpPr>
          <a:xfrm>
            <a:off x="5685256" y="3566938"/>
            <a:ext cx="815588" cy="770526"/>
            <a:chOff x="3172902" y="4132385"/>
            <a:chExt cx="355417" cy="335781"/>
          </a:xfrm>
          <a:noFill/>
        </p:grpSpPr>
        <p:grpSp>
          <p:nvGrpSpPr>
            <p:cNvPr id="57" name="Group 56">
              <a:extLst>
                <a:ext uri="{FF2B5EF4-FFF2-40B4-BE49-F238E27FC236}">
                  <a16:creationId xmlns:a16="http://schemas.microsoft.com/office/drawing/2014/main" id="{DD3CB94E-E535-414B-B8D6-2559A7A1B8AF}"/>
                </a:ext>
              </a:extLst>
            </p:cNvPr>
            <p:cNvGrpSpPr/>
            <p:nvPr/>
          </p:nvGrpSpPr>
          <p:grpSpPr>
            <a:xfrm>
              <a:off x="3234030" y="4132385"/>
              <a:ext cx="233160" cy="110531"/>
              <a:chOff x="3234867" y="4132385"/>
              <a:chExt cx="233160" cy="110531"/>
            </a:xfrm>
            <a:grpFill/>
          </p:grpSpPr>
          <p:sp>
            <p:nvSpPr>
              <p:cNvPr id="65" name="Freeform: Shape 64">
                <a:extLst>
                  <a:ext uri="{FF2B5EF4-FFF2-40B4-BE49-F238E27FC236}">
                    <a16:creationId xmlns:a16="http://schemas.microsoft.com/office/drawing/2014/main" id="{895DC447-B510-4B7E-9ED9-37F9E50DBF3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66" name="Freeform: Shape 65">
                <a:extLst>
                  <a:ext uri="{FF2B5EF4-FFF2-40B4-BE49-F238E27FC236}">
                    <a16:creationId xmlns:a16="http://schemas.microsoft.com/office/drawing/2014/main" id="{E5988590-F0E0-4623-A21B-EFD73C7BB90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58" name="Group 57">
              <a:extLst>
                <a:ext uri="{FF2B5EF4-FFF2-40B4-BE49-F238E27FC236}">
                  <a16:creationId xmlns:a16="http://schemas.microsoft.com/office/drawing/2014/main" id="{98783054-74BD-476A-826D-84DDDBAA3BED}"/>
                </a:ext>
              </a:extLst>
            </p:cNvPr>
            <p:cNvGrpSpPr/>
            <p:nvPr/>
          </p:nvGrpSpPr>
          <p:grpSpPr>
            <a:xfrm>
              <a:off x="3172902" y="4245010"/>
              <a:ext cx="355417" cy="110531"/>
              <a:chOff x="3172902" y="4244590"/>
              <a:chExt cx="355417" cy="110531"/>
            </a:xfrm>
            <a:grpFill/>
          </p:grpSpPr>
          <p:sp>
            <p:nvSpPr>
              <p:cNvPr id="62" name="Freeform: Shape 61">
                <a:extLst>
                  <a:ext uri="{FF2B5EF4-FFF2-40B4-BE49-F238E27FC236}">
                    <a16:creationId xmlns:a16="http://schemas.microsoft.com/office/drawing/2014/main" id="{9831FEB7-D287-4364-957D-002CE90C9A72}"/>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63" name="Freeform: Shape 62">
                <a:extLst>
                  <a:ext uri="{FF2B5EF4-FFF2-40B4-BE49-F238E27FC236}">
                    <a16:creationId xmlns:a16="http://schemas.microsoft.com/office/drawing/2014/main" id="{7B9BEE36-555C-47ED-AD08-F0E5A902BB5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64" name="Freeform: Shape 63">
                <a:extLst>
                  <a:ext uri="{FF2B5EF4-FFF2-40B4-BE49-F238E27FC236}">
                    <a16:creationId xmlns:a16="http://schemas.microsoft.com/office/drawing/2014/main" id="{97200968-F432-4100-824F-4C4F4D006D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59" name="Group 58">
              <a:extLst>
                <a:ext uri="{FF2B5EF4-FFF2-40B4-BE49-F238E27FC236}">
                  <a16:creationId xmlns:a16="http://schemas.microsoft.com/office/drawing/2014/main" id="{A0B2D7CA-01FF-44A5-B69C-6A5ED348D144}"/>
                </a:ext>
              </a:extLst>
            </p:cNvPr>
            <p:cNvGrpSpPr/>
            <p:nvPr/>
          </p:nvGrpSpPr>
          <p:grpSpPr>
            <a:xfrm>
              <a:off x="3234030" y="4357635"/>
              <a:ext cx="233160" cy="110531"/>
              <a:chOff x="3234867" y="4132385"/>
              <a:chExt cx="233160" cy="110531"/>
            </a:xfrm>
            <a:grpFill/>
          </p:grpSpPr>
          <p:sp>
            <p:nvSpPr>
              <p:cNvPr id="60" name="Freeform: Shape 59">
                <a:extLst>
                  <a:ext uri="{FF2B5EF4-FFF2-40B4-BE49-F238E27FC236}">
                    <a16:creationId xmlns:a16="http://schemas.microsoft.com/office/drawing/2014/main" id="{57045D16-139F-46DE-BBDD-66F93803684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61" name="Freeform: Shape 60">
                <a:extLst>
                  <a:ext uri="{FF2B5EF4-FFF2-40B4-BE49-F238E27FC236}">
                    <a16:creationId xmlns:a16="http://schemas.microsoft.com/office/drawing/2014/main" id="{02956D0F-CB44-4B14-AAB2-0B9D2BE1C74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5875" cap="rnd">
                <a:solidFill>
                  <a:schemeClr val="tx1">
                    <a:lumMod val="95000"/>
                  </a:schemeClr>
                </a:solidFill>
                <a:prstDash val="solid"/>
                <a:round/>
              </a:ln>
            </p:spPr>
            <p:txBody>
              <a:bodyPr wrap="square">
                <a:noAutofit/>
              </a:bodyPr>
              <a:lstStyle/>
              <a:p>
                <a:pPr defTabSz="896181">
                  <a:defRPr/>
                </a:pPr>
                <a:endParaRPr lang="en-US" sz="1729">
                  <a:solidFill>
                    <a:srgbClr val="FFFFFF"/>
                  </a:solidFill>
                  <a:latin typeface="Segoe UI"/>
                </a:endParaRPr>
              </a:p>
            </p:txBody>
          </p:sp>
        </p:grpSp>
      </p:grpSp>
    </p:spTree>
    <p:extLst>
      <p:ext uri="{BB962C8B-B14F-4D97-AF65-F5344CB8AC3E}">
        <p14:creationId xmlns:p14="http://schemas.microsoft.com/office/powerpoint/2010/main" val="9769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p:bldP spid="33" grpId="0"/>
      <p:bldP spid="21" grpId="0" animBg="1"/>
      <p:bldP spid="22" grpId="0" animBg="1"/>
      <p:bldP spid="36" grpId="0" animBg="1"/>
      <p:bldP spid="51" grpId="0" animBg="1"/>
    </p:bldLst>
  </p:timing>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White_2_LightGray_Apr_2018.potx" id="{5FF862A2-EC4B-4F90-A893-7F09C569BA89}" vid="{B702AC86-F14E-4E58-AB4B-716793CEB5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E425D004C7E6846A8E0EEE39240E12B" ma:contentTypeVersion="2" ma:contentTypeDescription="Create a new document." ma:contentTypeScope="" ma:versionID="fee87ae2bbe1b5e36db5580ed19d35f2">
  <xsd:schema xmlns:xsd="http://www.w3.org/2001/XMLSchema" xmlns:xs="http://www.w3.org/2001/XMLSchema" xmlns:p="http://schemas.microsoft.com/office/2006/metadata/properties" xmlns:ns2="f1348613-f901-4ee0-9ce4-e03f5268cc29" targetNamespace="http://schemas.microsoft.com/office/2006/metadata/properties" ma:root="true" ma:fieldsID="5fa4584cad2a95888fda5c9688feb54e" ns2:_="">
    <xsd:import namespace="f1348613-f901-4ee0-9ce4-e03f5268cc2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348613-f901-4ee0-9ce4-e03f5268cc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82C0A7-BFBF-4794-99A9-B76281745973}">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07AE7F0-208F-4D23-A92B-092182C87B25}">
  <ds:schemaRefs>
    <ds:schemaRef ds:uri="http://schemas.microsoft.com/sharepoint/v3/contenttype/forms"/>
  </ds:schemaRefs>
</ds:datastoreItem>
</file>

<file path=customXml/itemProps3.xml><?xml version="1.0" encoding="utf-8"?>
<ds:datastoreItem xmlns:ds="http://schemas.openxmlformats.org/officeDocument/2006/customXml" ds:itemID="{00563745-FDCA-4A69-A04F-C06D56F078FF}"/>
</file>

<file path=docProps/app.xml><?xml version="1.0" encoding="utf-8"?>
<Properties xmlns="http://schemas.openxmlformats.org/officeDocument/2006/extended-properties" xmlns:vt="http://schemas.openxmlformats.org/officeDocument/2006/docPropsVTypes">
  <TotalTime>85</TotalTime>
  <Words>4176</Words>
  <Application>Microsoft Macintosh PowerPoint</Application>
  <PresentationFormat>Widescreen</PresentationFormat>
  <Paragraphs>915</Paragraphs>
  <Slides>51</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Consolas</vt:lpstr>
      <vt:lpstr>Menlo</vt:lpstr>
      <vt:lpstr>Segoe UI</vt:lpstr>
      <vt:lpstr>Segoe UI Light</vt:lpstr>
      <vt:lpstr>Segoe UI Semibold</vt:lpstr>
      <vt:lpstr>Segoe UI Semilight</vt:lpstr>
      <vt:lpstr>Wingdings</vt:lpstr>
      <vt:lpstr>WHITE TEMPLATE</vt:lpstr>
      <vt:lpstr>KUBERNETES 101</vt:lpstr>
      <vt:lpstr>Gustav Kaleta Global Black Belt Tech Lead EMEA Microsoft      Twitter: @kaletaii email: gkaleta@ </vt:lpstr>
      <vt:lpstr>PowerPoint Presentation</vt:lpstr>
      <vt:lpstr>PowerPoint Presentation</vt:lpstr>
      <vt:lpstr>Kubernetes momentum</vt:lpstr>
      <vt:lpstr>What’s behind the growth?</vt:lpstr>
      <vt:lpstr>PowerPoint Presentation</vt:lpstr>
      <vt:lpstr>How Kubernetes works</vt:lpstr>
      <vt:lpstr>Kubernetes on Azure</vt:lpstr>
      <vt:lpstr>Manage Kubernetes with ease</vt:lpstr>
      <vt:lpstr>Kubernetes on its own is not enough</vt:lpstr>
      <vt:lpstr>Accelerate containerized development</vt:lpstr>
      <vt:lpstr>Kubernetes on Azure</vt:lpstr>
      <vt:lpstr>PowerPoint Presentation</vt:lpstr>
      <vt:lpstr>PowerPoint Presentation</vt:lpstr>
      <vt:lpstr>PowerPoint Presentation</vt:lpstr>
      <vt:lpstr>Isolation Dimensions</vt:lpstr>
      <vt:lpstr>PowerPoint Presentation</vt:lpstr>
      <vt:lpstr>PowerPoint Presentation</vt:lpstr>
      <vt:lpstr>PowerPoint Presentation</vt:lpstr>
      <vt:lpstr>Our Application – with AZs</vt:lpstr>
      <vt:lpstr>PowerPoint Presentation</vt:lpstr>
      <vt:lpstr>PowerPoint Presentation</vt:lpstr>
      <vt:lpstr>Multiple Clusters - Same Region</vt:lpstr>
      <vt:lpstr>Multiple Clusters - Cross Region – One Master - Hot</vt:lpstr>
      <vt:lpstr>Multiple Clusters - Cross Region – Cold/Scaled Down</vt:lpstr>
      <vt:lpstr>Multiple Clusters - Cross Region – Multiple Masters</vt:lpstr>
      <vt:lpstr>NodePool considerations</vt:lpstr>
      <vt:lpstr>Manage Kubernetes with ease</vt:lpstr>
      <vt:lpstr>Kubernetes Versions</vt:lpstr>
      <vt:lpstr>Kubernetes Dashboard</vt:lpstr>
      <vt:lpstr>Disable the Dashboard (Recommended)</vt:lpstr>
      <vt:lpstr>Kubernetes Dashboard – less worse</vt:lpstr>
      <vt:lpstr>Advanced networking</vt:lpstr>
      <vt:lpstr>Networking</vt:lpstr>
      <vt:lpstr>Scenarios enabled by Advanced Networking</vt:lpstr>
      <vt:lpstr>PowerPoint Presentation</vt:lpstr>
      <vt:lpstr>PowerPoint Presentation</vt:lpstr>
      <vt:lpstr>Secure network communications with VNET and CNI</vt:lpstr>
      <vt:lpstr>PowerPoint Presentation</vt:lpstr>
      <vt:lpstr>PowerPoint Presentation</vt:lpstr>
      <vt:lpstr>PowerPoint Presentation</vt:lpstr>
      <vt:lpstr>Q/A </vt:lpstr>
      <vt:lpstr>Gustav Kaleta Global Black Belt Tech Lead EMEA Microsoft      Twitter: @kaletaii email: gkaleta@ </vt:lpstr>
      <vt:lpstr>AKS + K8s + Containers Best Practices</vt:lpstr>
      <vt:lpstr>AKS + K8s + Containers Best Practices</vt:lpstr>
      <vt:lpstr>AKS + K8s + Containers Best Practices</vt:lpstr>
      <vt:lpstr>AKS + K8s + Containers Best Practices</vt:lpstr>
      <vt:lpstr>AKS + K8s + Containers Best Practices</vt:lpstr>
      <vt:lpstr>Container Best Practises</vt:lpstr>
      <vt:lpstr>Azure Security Center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101</dc:title>
  <dc:creator>Gustav Kaleta</dc:creator>
  <cp:lastModifiedBy>Gustav Kaleta</cp:lastModifiedBy>
  <cp:revision>2</cp:revision>
  <dcterms:created xsi:type="dcterms:W3CDTF">2019-12-04T11:32:16Z</dcterms:created>
  <dcterms:modified xsi:type="dcterms:W3CDTF">2019-12-04T12:58:00Z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0x0101000E425D004C7E6846A8E0EEE39240E12B</vt:lpwstr>
  </property>
</Properties>
</file>